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9"/>
  </p:notesMasterIdLst>
  <p:sldIdLst>
    <p:sldId id="257" r:id="rId2"/>
    <p:sldId id="260" r:id="rId3"/>
    <p:sldId id="265" r:id="rId4"/>
    <p:sldId id="281" r:id="rId5"/>
    <p:sldId id="258" r:id="rId6"/>
    <p:sldId id="263" r:id="rId7"/>
    <p:sldId id="386" r:id="rId8"/>
    <p:sldId id="387" r:id="rId9"/>
    <p:sldId id="302" r:id="rId10"/>
    <p:sldId id="390" r:id="rId11"/>
    <p:sldId id="542" r:id="rId12"/>
    <p:sldId id="396" r:id="rId13"/>
    <p:sldId id="398" r:id="rId14"/>
    <p:sldId id="394" r:id="rId15"/>
    <p:sldId id="531" r:id="rId16"/>
    <p:sldId id="270" r:id="rId17"/>
    <p:sldId id="309" r:id="rId18"/>
    <p:sldId id="435" r:id="rId19"/>
    <p:sldId id="532" r:id="rId20"/>
    <p:sldId id="299" r:id="rId21"/>
    <p:sldId id="392" r:id="rId22"/>
    <p:sldId id="268" r:id="rId23"/>
    <p:sldId id="395" r:id="rId24"/>
    <p:sldId id="432" r:id="rId25"/>
    <p:sldId id="533" r:id="rId26"/>
    <p:sldId id="272" r:id="rId27"/>
    <p:sldId id="271" r:id="rId28"/>
    <p:sldId id="439" r:id="rId29"/>
    <p:sldId id="441" r:id="rId30"/>
    <p:sldId id="515" r:id="rId31"/>
    <p:sldId id="516" r:id="rId32"/>
    <p:sldId id="399" r:id="rId33"/>
    <p:sldId id="536" r:id="rId34"/>
    <p:sldId id="530" r:id="rId35"/>
    <p:sldId id="360" r:id="rId36"/>
    <p:sldId id="358" r:id="rId37"/>
    <p:sldId id="476" r:id="rId38"/>
    <p:sldId id="442" r:id="rId39"/>
    <p:sldId id="361" r:id="rId40"/>
    <p:sldId id="443" r:id="rId41"/>
    <p:sldId id="362" r:id="rId42"/>
    <p:sldId id="444" r:id="rId43"/>
    <p:sldId id="445" r:id="rId44"/>
    <p:sldId id="446" r:id="rId45"/>
    <p:sldId id="447" r:id="rId46"/>
    <p:sldId id="448" r:id="rId47"/>
    <p:sldId id="365" r:id="rId48"/>
    <p:sldId id="449" r:id="rId49"/>
    <p:sldId id="451" r:id="rId50"/>
    <p:sldId id="369" r:id="rId51"/>
    <p:sldId id="539" r:id="rId52"/>
    <p:sldId id="538" r:id="rId53"/>
    <p:sldId id="537" r:id="rId54"/>
    <p:sldId id="370" r:id="rId55"/>
    <p:sldId id="372" r:id="rId56"/>
    <p:sldId id="373" r:id="rId57"/>
    <p:sldId id="454" r:id="rId58"/>
    <p:sldId id="453" r:id="rId59"/>
    <p:sldId id="517" r:id="rId60"/>
    <p:sldId id="518" r:id="rId61"/>
    <p:sldId id="428" r:id="rId62"/>
    <p:sldId id="456" r:id="rId63"/>
    <p:sldId id="477" r:id="rId64"/>
    <p:sldId id="298" r:id="rId65"/>
    <p:sldId id="457" r:id="rId66"/>
    <p:sldId id="459" r:id="rId67"/>
    <p:sldId id="460" r:id="rId68"/>
    <p:sldId id="458" r:id="rId69"/>
    <p:sldId id="461" r:id="rId70"/>
    <p:sldId id="462" r:id="rId71"/>
    <p:sldId id="464" r:id="rId72"/>
    <p:sldId id="376" r:id="rId73"/>
    <p:sldId id="378" r:id="rId74"/>
    <p:sldId id="379" r:id="rId75"/>
    <p:sldId id="463" r:id="rId76"/>
    <p:sldId id="380" r:id="rId77"/>
    <p:sldId id="467" r:id="rId78"/>
    <p:sldId id="478" r:id="rId79"/>
    <p:sldId id="316" r:id="rId80"/>
    <p:sldId id="469" r:id="rId81"/>
    <p:sldId id="468" r:id="rId82"/>
    <p:sldId id="315" r:id="rId83"/>
    <p:sldId id="470" r:id="rId84"/>
    <p:sldId id="471" r:id="rId85"/>
    <p:sldId id="381" r:id="rId86"/>
    <p:sldId id="479" r:id="rId87"/>
    <p:sldId id="473" r:id="rId88"/>
    <p:sldId id="474" r:id="rId89"/>
    <p:sldId id="480" r:id="rId90"/>
    <p:sldId id="481" r:id="rId91"/>
    <p:sldId id="482" r:id="rId92"/>
    <p:sldId id="483" r:id="rId93"/>
    <p:sldId id="484" r:id="rId94"/>
    <p:sldId id="486" r:id="rId95"/>
    <p:sldId id="485" r:id="rId96"/>
    <p:sldId id="487" r:id="rId97"/>
    <p:sldId id="519" r:id="rId98"/>
    <p:sldId id="520" r:id="rId99"/>
    <p:sldId id="429" r:id="rId100"/>
    <p:sldId id="488" r:id="rId101"/>
    <p:sldId id="489" r:id="rId102"/>
    <p:sldId id="342" r:id="rId103"/>
    <p:sldId id="341" r:id="rId104"/>
    <p:sldId id="490" r:id="rId105"/>
    <p:sldId id="491" r:id="rId106"/>
    <p:sldId id="493" r:id="rId107"/>
    <p:sldId id="492" r:id="rId108"/>
    <p:sldId id="383" r:id="rId109"/>
    <p:sldId id="343" r:id="rId110"/>
    <p:sldId id="345" r:id="rId111"/>
    <p:sldId id="332" r:id="rId112"/>
    <p:sldId id="494" r:id="rId113"/>
    <p:sldId id="331" r:id="rId114"/>
    <p:sldId id="495" r:id="rId115"/>
    <p:sldId id="496" r:id="rId116"/>
    <p:sldId id="497" r:id="rId117"/>
    <p:sldId id="498" r:id="rId118"/>
    <p:sldId id="499" r:id="rId119"/>
    <p:sldId id="329" r:id="rId120"/>
    <p:sldId id="502" r:id="rId121"/>
    <p:sldId id="500" r:id="rId122"/>
    <p:sldId id="501" r:id="rId123"/>
    <p:sldId id="540" r:id="rId124"/>
    <p:sldId id="503" r:id="rId125"/>
    <p:sldId id="317" r:id="rId126"/>
    <p:sldId id="318" r:id="rId127"/>
    <p:sldId id="521" r:id="rId128"/>
    <p:sldId id="522" r:id="rId129"/>
    <p:sldId id="430" r:id="rId130"/>
    <p:sldId id="504" r:id="rId131"/>
    <p:sldId id="400" r:id="rId132"/>
    <p:sldId id="401" r:id="rId133"/>
    <p:sldId id="410" r:id="rId134"/>
    <p:sldId id="402" r:id="rId135"/>
    <p:sldId id="505" r:id="rId136"/>
    <p:sldId id="506" r:id="rId137"/>
    <p:sldId id="407" r:id="rId138"/>
    <p:sldId id="510" r:id="rId139"/>
    <p:sldId id="511" r:id="rId140"/>
    <p:sldId id="359" r:id="rId141"/>
    <p:sldId id="420" r:id="rId142"/>
    <p:sldId id="512" r:id="rId143"/>
    <p:sldId id="513" r:id="rId144"/>
    <p:sldId id="424" r:id="rId145"/>
    <p:sldId id="426" r:id="rId146"/>
    <p:sldId id="427" r:id="rId147"/>
    <p:sldId id="514" r:id="rId148"/>
    <p:sldId id="523" r:id="rId149"/>
    <p:sldId id="524" r:id="rId150"/>
    <p:sldId id="525" r:id="rId151"/>
    <p:sldId id="541" r:id="rId152"/>
    <p:sldId id="385" r:id="rId153"/>
    <p:sldId id="357" r:id="rId154"/>
    <p:sldId id="543" r:id="rId155"/>
    <p:sldId id="544" r:id="rId156"/>
    <p:sldId id="306" r:id="rId157"/>
    <p:sldId id="305" r:id="rId158"/>
    <p:sldId id="393" r:id="rId159"/>
    <p:sldId id="312" r:id="rId160"/>
    <p:sldId id="278" r:id="rId161"/>
    <p:sldId id="547" r:id="rId162"/>
    <p:sldId id="548" r:id="rId163"/>
    <p:sldId id="552" r:id="rId164"/>
    <p:sldId id="549" r:id="rId165"/>
    <p:sldId id="550" r:id="rId166"/>
    <p:sldId id="551" r:id="rId167"/>
    <p:sldId id="436" r:id="rId168"/>
    <p:sldId id="311" r:id="rId169"/>
    <p:sldId id="431" r:id="rId170"/>
    <p:sldId id="546" r:id="rId171"/>
    <p:sldId id="438" r:id="rId172"/>
    <p:sldId id="553" r:id="rId173"/>
    <p:sldId id="554" r:id="rId174"/>
    <p:sldId id="555" r:id="rId175"/>
    <p:sldId id="545" r:id="rId176"/>
    <p:sldId id="556" r:id="rId177"/>
    <p:sldId id="557" r:id="rId178"/>
    <p:sldId id="558" r:id="rId179"/>
    <p:sldId id="559" r:id="rId180"/>
    <p:sldId id="560" r:id="rId181"/>
    <p:sldId id="371" r:id="rId182"/>
    <p:sldId id="561" r:id="rId183"/>
    <p:sldId id="466" r:id="rId184"/>
    <p:sldId id="377" r:id="rId185"/>
    <p:sldId id="562" r:id="rId186"/>
    <p:sldId id="563" r:id="rId187"/>
    <p:sldId id="344" r:id="rId188"/>
    <p:sldId id="565" r:id="rId189"/>
    <p:sldId id="566" r:id="rId190"/>
    <p:sldId id="567" r:id="rId191"/>
    <p:sldId id="568" r:id="rId192"/>
    <p:sldId id="564" r:id="rId193"/>
    <p:sldId id="425" r:id="rId194"/>
    <p:sldId id="569" r:id="rId195"/>
    <p:sldId id="570" r:id="rId196"/>
    <p:sldId id="571" r:id="rId197"/>
    <p:sldId id="526" r:id="rId1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B60A75-91B9-45FF-85C2-3A91709FF9F6}">
          <p14:sldIdLst>
            <p14:sldId id="257"/>
          </p14:sldIdLst>
        </p14:section>
        <p14:section name="Context" id="{60BE7A73-1A59-4E50-A567-D60C77041638}">
          <p14:sldIdLst>
            <p14:sldId id="260"/>
            <p14:sldId id="265"/>
            <p14:sldId id="281"/>
          </p14:sldIdLst>
        </p14:section>
        <p14:section name="Outline" id="{1F6EB72C-9E8B-45F9-A29F-4CB498EB58B9}">
          <p14:sldIdLst>
            <p14:sldId id="258"/>
          </p14:sldIdLst>
        </p14:section>
        <p14:section name="Problem" id="{E983679F-B426-4DE4-B12F-F0BA643971E2}">
          <p14:sldIdLst>
            <p14:sldId id="263"/>
            <p14:sldId id="386"/>
            <p14:sldId id="387"/>
            <p14:sldId id="302"/>
          </p14:sldIdLst>
        </p14:section>
        <p14:section name="Questions" id="{C48C9697-ED61-421A-97AB-5AD88FA99306}">
          <p14:sldIdLst>
            <p14:sldId id="390"/>
            <p14:sldId id="542"/>
          </p14:sldIdLst>
        </p14:section>
        <p14:section name="Contributions" id="{8A58C3AA-F9B8-43C3-A856-A18D1591E7F5}">
          <p14:sldIdLst>
            <p14:sldId id="396"/>
          </p14:sldIdLst>
        </p14:section>
        <p14:section name="Data Collection" id="{CE8790CF-9533-4BAD-A0F8-D13E16F0B305}">
          <p14:sldIdLst>
            <p14:sldId id="398"/>
          </p14:sldIdLst>
        </p14:section>
        <p14:section name="Experiment" id="{5AE9F82F-51A2-4B88-97A5-F3EDAC1C1EB6}">
          <p14:sldIdLst>
            <p14:sldId id="394"/>
          </p14:sldIdLst>
        </p14:section>
        <p14:section name="Stage 1" id="{A32DA074-42C3-4A4D-98A1-C9BBB72D3778}">
          <p14:sldIdLst>
            <p14:sldId id="531"/>
            <p14:sldId id="270"/>
            <p14:sldId id="309"/>
            <p14:sldId id="435"/>
          </p14:sldIdLst>
        </p14:section>
        <p14:section name="Images Analysis" id="{8FEB8DA6-7743-4078-BBCC-52037B99ADCA}">
          <p14:sldIdLst>
            <p14:sldId id="532"/>
            <p14:sldId id="299"/>
            <p14:sldId id="392"/>
            <p14:sldId id="268"/>
            <p14:sldId id="395"/>
            <p14:sldId id="432"/>
          </p14:sldIdLst>
        </p14:section>
        <p14:section name="Participant Analysis" id="{550B8AC7-F4FE-482F-9B8D-794106F62B59}">
          <p14:sldIdLst>
            <p14:sldId id="533"/>
          </p14:sldIdLst>
        </p14:section>
        <p14:section name="Gaze Analysis" id="{73920990-04B3-4B6E-8AB0-129B33012ED5}">
          <p14:sldIdLst>
            <p14:sldId id="272"/>
            <p14:sldId id="271"/>
            <p14:sldId id="439"/>
            <p14:sldId id="441"/>
            <p14:sldId id="515"/>
            <p14:sldId id="516"/>
          </p14:sldIdLst>
        </p14:section>
        <p14:section name="Gaze Analysis" id="{8D13A31D-0539-49FA-A331-27807BB67F06}">
          <p14:sldIdLst/>
        </p14:section>
        <p14:section name="modeling" id="{E0DCD0F4-E833-4270-8913-F133EBA050C9}">
          <p14:sldIdLst>
            <p14:sldId id="399"/>
            <p14:sldId id="536"/>
            <p14:sldId id="530"/>
            <p14:sldId id="360"/>
            <p14:sldId id="358"/>
          </p14:sldIdLst>
        </p14:section>
        <p14:section name="Salypath" id="{70E7EEE1-853E-4ECC-A272-98986CD83FC6}">
          <p14:sldIdLst>
            <p14:sldId id="476"/>
            <p14:sldId id="442"/>
            <p14:sldId id="361"/>
            <p14:sldId id="443"/>
            <p14:sldId id="362"/>
            <p14:sldId id="444"/>
            <p14:sldId id="445"/>
            <p14:sldId id="446"/>
            <p14:sldId id="447"/>
            <p14:sldId id="448"/>
            <p14:sldId id="365"/>
            <p14:sldId id="449"/>
            <p14:sldId id="451"/>
            <p14:sldId id="369"/>
            <p14:sldId id="539"/>
            <p14:sldId id="538"/>
            <p14:sldId id="537"/>
            <p14:sldId id="370"/>
            <p14:sldId id="372"/>
            <p14:sldId id="373"/>
            <p14:sldId id="454"/>
            <p14:sldId id="453"/>
            <p14:sldId id="517"/>
            <p14:sldId id="518"/>
          </p14:sldIdLst>
        </p14:section>
        <p14:section name="Domain Adaptation Network" id="{2B7D66B7-1CE3-46C4-B110-F79D5CDD99AF}">
          <p14:sldIdLst>
            <p14:sldId id="428"/>
            <p14:sldId id="456"/>
            <p14:sldId id="477"/>
            <p14:sldId id="298"/>
            <p14:sldId id="457"/>
            <p14:sldId id="459"/>
            <p14:sldId id="460"/>
            <p14:sldId id="458"/>
            <p14:sldId id="461"/>
            <p14:sldId id="462"/>
            <p14:sldId id="464"/>
            <p14:sldId id="376"/>
            <p14:sldId id="378"/>
            <p14:sldId id="379"/>
            <p14:sldId id="463"/>
            <p14:sldId id="380"/>
            <p14:sldId id="467"/>
          </p14:sldIdLst>
        </p14:section>
        <p14:section name="Domain Adaptation" id="{960331F0-B126-4365-88AD-F97E1B6959C7}">
          <p14:sldIdLst>
            <p14:sldId id="478"/>
            <p14:sldId id="316"/>
            <p14:sldId id="469"/>
            <p14:sldId id="468"/>
            <p14:sldId id="315"/>
            <p14:sldId id="470"/>
            <p14:sldId id="471"/>
            <p14:sldId id="381"/>
          </p14:sldIdLst>
        </p14:section>
        <p14:section name="SPGen" id="{836BE29F-47EE-4CAA-81B6-5F755C3C24E8}">
          <p14:sldIdLst>
            <p14:sldId id="479"/>
            <p14:sldId id="473"/>
            <p14:sldId id="474"/>
            <p14:sldId id="480"/>
            <p14:sldId id="481"/>
            <p14:sldId id="482"/>
            <p14:sldId id="483"/>
            <p14:sldId id="484"/>
            <p14:sldId id="486"/>
            <p14:sldId id="485"/>
            <p14:sldId id="487"/>
            <p14:sldId id="519"/>
            <p14:sldId id="520"/>
          </p14:sldIdLst>
        </p14:section>
        <p14:section name="SCANPNT" id="{7AC40189-424F-4DAC-881D-31BBAF008850}">
          <p14:sldIdLst>
            <p14:sldId id="429"/>
            <p14:sldId id="488"/>
            <p14:sldId id="489"/>
            <p14:sldId id="342"/>
            <p14:sldId id="341"/>
            <p14:sldId id="490"/>
            <p14:sldId id="491"/>
            <p14:sldId id="493"/>
            <p14:sldId id="492"/>
            <p14:sldId id="383"/>
            <p14:sldId id="343"/>
            <p14:sldId id="345"/>
            <p14:sldId id="332"/>
          </p14:sldIdLst>
        </p14:section>
        <p14:section name="Self supervised" id="{8873B3EE-E9FD-43E6-BFBC-98BEEA7EE83E}">
          <p14:sldIdLst>
            <p14:sldId id="494"/>
            <p14:sldId id="331"/>
            <p14:sldId id="495"/>
            <p14:sldId id="496"/>
            <p14:sldId id="497"/>
            <p14:sldId id="498"/>
            <p14:sldId id="499"/>
            <p14:sldId id="329"/>
            <p14:sldId id="502"/>
            <p14:sldId id="500"/>
            <p14:sldId id="501"/>
            <p14:sldId id="540"/>
            <p14:sldId id="503"/>
            <p14:sldId id="317"/>
            <p14:sldId id="318"/>
            <p14:sldId id="521"/>
            <p14:sldId id="522"/>
          </p14:sldIdLst>
        </p14:section>
        <p14:section name="Inter Observer" id="{EB654A76-DB98-4DE9-8E05-53094BA69ED8}">
          <p14:sldIdLst>
            <p14:sldId id="430"/>
            <p14:sldId id="504"/>
            <p14:sldId id="400"/>
            <p14:sldId id="401"/>
            <p14:sldId id="410"/>
            <p14:sldId id="402"/>
            <p14:sldId id="505"/>
            <p14:sldId id="506"/>
            <p14:sldId id="407"/>
            <p14:sldId id="510"/>
            <p14:sldId id="511"/>
            <p14:sldId id="359"/>
            <p14:sldId id="420"/>
            <p14:sldId id="512"/>
            <p14:sldId id="513"/>
            <p14:sldId id="424"/>
            <p14:sldId id="426"/>
            <p14:sldId id="427"/>
            <p14:sldId id="514"/>
            <p14:sldId id="523"/>
            <p14:sldId id="524"/>
          </p14:sldIdLst>
        </p14:section>
        <p14:section name="Conclusion" id="{2ED223F1-3521-4488-AE6C-1E2F61087804}">
          <p14:sldIdLst>
            <p14:sldId id="525"/>
            <p14:sldId id="541"/>
            <p14:sldId id="385"/>
            <p14:sldId id="357"/>
          </p14:sldIdLst>
        </p14:section>
        <p14:section name="Additional Materials" id="{9507E633-49F1-42A8-B788-5718A6E432FC}">
          <p14:sldIdLst/>
        </p14:section>
        <p14:section name="Dataset" id="{B13107FB-CC5C-4BE4-A9B1-802DFD7A5BD3}">
          <p14:sldIdLst>
            <p14:sldId id="543"/>
            <p14:sldId id="544"/>
            <p14:sldId id="306"/>
            <p14:sldId id="305"/>
            <p14:sldId id="393"/>
            <p14:sldId id="312"/>
            <p14:sldId id="278"/>
            <p14:sldId id="547"/>
            <p14:sldId id="548"/>
            <p14:sldId id="552"/>
            <p14:sldId id="549"/>
            <p14:sldId id="550"/>
            <p14:sldId id="551"/>
            <p14:sldId id="436"/>
            <p14:sldId id="311"/>
            <p14:sldId id="431"/>
            <p14:sldId id="546"/>
            <p14:sldId id="438"/>
            <p14:sldId id="553"/>
            <p14:sldId id="554"/>
            <p14:sldId id="555"/>
            <p14:sldId id="545"/>
            <p14:sldId id="556"/>
            <p14:sldId id="557"/>
            <p14:sldId id="558"/>
            <p14:sldId id="559"/>
            <p14:sldId id="560"/>
            <p14:sldId id="371"/>
          </p14:sldIdLst>
        </p14:section>
        <p14:section name="Untitled Section" id="{12E6B950-127E-4DE1-89E6-A619849AB285}">
          <p14:sldIdLst>
            <p14:sldId id="561"/>
            <p14:sldId id="466"/>
            <p14:sldId id="377"/>
            <p14:sldId id="562"/>
            <p14:sldId id="563"/>
            <p14:sldId id="344"/>
            <p14:sldId id="565"/>
            <p14:sldId id="566"/>
            <p14:sldId id="567"/>
            <p14:sldId id="568"/>
            <p14:sldId id="564"/>
            <p14:sldId id="425"/>
            <p14:sldId id="569"/>
            <p14:sldId id="570"/>
            <p14:sldId id="571"/>
            <p14:sldId id="5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82745" autoAdjust="0"/>
  </p:normalViewPr>
  <p:slideViewPr>
    <p:cSldViewPr snapToGrid="0">
      <p:cViewPr>
        <p:scale>
          <a:sx n="77" d="100"/>
          <a:sy n="77" d="100"/>
        </p:scale>
        <p:origin x="104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notesMaster" Target="notesMasters/notesMaster1.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79283C-D78F-4A4B-A133-4F4049CF7EF2}" type="doc">
      <dgm:prSet loTypeId="urn:microsoft.com/office/officeart/2005/8/layout/hierarchy3" loCatId="hierarchy" qsTypeId="urn:microsoft.com/office/officeart/2005/8/quickstyle/simple1" qsCatId="simple" csTypeId="urn:microsoft.com/office/officeart/2005/8/colors/accent2_2" csCatId="accent2" phldr="1"/>
      <dgm:spPr/>
      <dgm:t>
        <a:bodyPr/>
        <a:lstStyle/>
        <a:p>
          <a:endParaRPr lang="en-US"/>
        </a:p>
      </dgm:t>
    </dgm:pt>
    <dgm:pt modelId="{CD69A437-2746-4EDE-BC4A-2466B1D53D87}">
      <dgm:prSet phldrT="[Text]" phldr="0"/>
      <dgm:spPr/>
      <dgm:t>
        <a:bodyPr/>
        <a:lstStyle/>
        <a:p>
          <a:pPr rtl="0"/>
          <a:r>
            <a:rPr lang="en-US" dirty="0">
              <a:latin typeface="Calibri Light" panose="020F0302020204030204"/>
            </a:rPr>
            <a:t>Behavior analysis</a:t>
          </a:r>
          <a:endParaRPr lang="en-US" dirty="0"/>
        </a:p>
      </dgm:t>
    </dgm:pt>
    <dgm:pt modelId="{89B47701-615A-4104-96EC-9B571D8C6614}" type="parTrans" cxnId="{5F086FE8-147D-4552-B049-6CBE61AD132F}">
      <dgm:prSet/>
      <dgm:spPr/>
      <dgm:t>
        <a:bodyPr/>
        <a:lstStyle/>
        <a:p>
          <a:endParaRPr lang="en-US"/>
        </a:p>
      </dgm:t>
    </dgm:pt>
    <dgm:pt modelId="{132C898A-48C8-4A18-BA96-0CB15EA85396}" type="sibTrans" cxnId="{5F086FE8-147D-4552-B049-6CBE61AD132F}">
      <dgm:prSet/>
      <dgm:spPr/>
      <dgm:t>
        <a:bodyPr/>
        <a:lstStyle/>
        <a:p>
          <a:endParaRPr lang="en-US"/>
        </a:p>
      </dgm:t>
    </dgm:pt>
    <dgm:pt modelId="{9555F195-A80F-49B0-BED6-D7915E1FD4ED}">
      <dgm:prSet phldrT="[Text]" phldr="0"/>
      <dgm:spPr/>
      <dgm:t>
        <a:bodyPr/>
        <a:lstStyle/>
        <a:p>
          <a:pPr rtl="0"/>
          <a:r>
            <a:rPr lang="en-US" dirty="0">
              <a:latin typeface="+mn-lt"/>
            </a:rPr>
            <a:t>Using eye-tracking </a:t>
          </a:r>
        </a:p>
      </dgm:t>
    </dgm:pt>
    <dgm:pt modelId="{DB9E53C4-E8B9-4B37-8CF0-6CC72371211E}" type="parTrans" cxnId="{EE061AC9-49D5-4F45-9F64-3790A91C2419}">
      <dgm:prSet/>
      <dgm:spPr/>
      <dgm:t>
        <a:bodyPr/>
        <a:lstStyle/>
        <a:p>
          <a:endParaRPr lang="en-US"/>
        </a:p>
      </dgm:t>
    </dgm:pt>
    <dgm:pt modelId="{D58B2C14-9CB5-4E23-AE77-3916B5F9ECB0}" type="sibTrans" cxnId="{EE061AC9-49D5-4F45-9F64-3790A91C2419}">
      <dgm:prSet/>
      <dgm:spPr/>
      <dgm:t>
        <a:bodyPr/>
        <a:lstStyle/>
        <a:p>
          <a:endParaRPr lang="en-US"/>
        </a:p>
      </dgm:t>
    </dgm:pt>
    <dgm:pt modelId="{CDB80D2B-D0E5-4B1A-A7B8-7AF0E71B60A5}">
      <dgm:prSet phldrT="[Text]" phldr="0"/>
      <dgm:spPr/>
      <dgm:t>
        <a:bodyPr/>
        <a:lstStyle/>
        <a:p>
          <a:pPr rtl="0"/>
          <a:r>
            <a:rPr lang="en-US" dirty="0">
              <a:latin typeface="Calibri" panose="020F0502020204030204" pitchFamily="34" charset="0"/>
              <a:ea typeface="Calibri" panose="020F0502020204030204" pitchFamily="34" charset="0"/>
              <a:cs typeface="Calibri" panose="020F0502020204030204" pitchFamily="34" charset="0"/>
            </a:rPr>
            <a:t>Study the perceptual patterns.</a:t>
          </a:r>
        </a:p>
      </dgm:t>
    </dgm:pt>
    <dgm:pt modelId="{A4EDB024-D3BA-4007-A4D4-1123AEEAFA3D}" type="parTrans" cxnId="{A060EAAA-A6E9-4CD7-B71E-523131E1DCD1}">
      <dgm:prSet/>
      <dgm:spPr/>
      <dgm:t>
        <a:bodyPr/>
        <a:lstStyle/>
        <a:p>
          <a:endParaRPr lang="en-US"/>
        </a:p>
      </dgm:t>
    </dgm:pt>
    <dgm:pt modelId="{997E3BC4-2DD0-492D-BE01-613B516031B7}" type="sibTrans" cxnId="{A060EAAA-A6E9-4CD7-B71E-523131E1DCD1}">
      <dgm:prSet/>
      <dgm:spPr/>
      <dgm:t>
        <a:bodyPr/>
        <a:lstStyle/>
        <a:p>
          <a:endParaRPr lang="en-US"/>
        </a:p>
      </dgm:t>
    </dgm:pt>
    <dgm:pt modelId="{629BF665-5953-4369-87AB-263668BE84BC}">
      <dgm:prSet phldrT="[Text]" phldr="0"/>
      <dgm:spPr/>
      <dgm:t>
        <a:bodyPr/>
        <a:lstStyle/>
        <a:p>
          <a:pPr rtl="0"/>
          <a:r>
            <a:rPr lang="en-US" dirty="0"/>
            <a:t>Predictive modeling of visual behavior.</a:t>
          </a:r>
        </a:p>
      </dgm:t>
    </dgm:pt>
    <dgm:pt modelId="{3062C96F-F441-4F42-BC6E-3CD07CCAC827}" type="parTrans" cxnId="{4AF5DF02-344C-40BC-9767-7F2BD1966FCD}">
      <dgm:prSet/>
      <dgm:spPr/>
      <dgm:t>
        <a:bodyPr/>
        <a:lstStyle/>
        <a:p>
          <a:endParaRPr lang="en-GB"/>
        </a:p>
      </dgm:t>
    </dgm:pt>
    <dgm:pt modelId="{CD70BDD1-9F14-4B59-B6C1-83A973CBB667}" type="sibTrans" cxnId="{4AF5DF02-344C-40BC-9767-7F2BD1966FCD}">
      <dgm:prSet/>
      <dgm:spPr/>
      <dgm:t>
        <a:bodyPr/>
        <a:lstStyle/>
        <a:p>
          <a:endParaRPr lang="en-GB"/>
        </a:p>
      </dgm:t>
    </dgm:pt>
    <dgm:pt modelId="{AB1C200E-9169-4237-84FA-399A28E33B71}" type="pres">
      <dgm:prSet presAssocID="{BA79283C-D78F-4A4B-A133-4F4049CF7EF2}" presName="diagram" presStyleCnt="0">
        <dgm:presLayoutVars>
          <dgm:chPref val="1"/>
          <dgm:dir/>
          <dgm:animOne val="branch"/>
          <dgm:animLvl val="lvl"/>
          <dgm:resizeHandles/>
        </dgm:presLayoutVars>
      </dgm:prSet>
      <dgm:spPr/>
    </dgm:pt>
    <dgm:pt modelId="{FE0AA5CA-6046-4F38-9EAB-D042C227FC64}" type="pres">
      <dgm:prSet presAssocID="{CD69A437-2746-4EDE-BC4A-2466B1D53D87}" presName="root" presStyleCnt="0"/>
      <dgm:spPr/>
    </dgm:pt>
    <dgm:pt modelId="{8441E4F4-E9CC-4F7B-B3FC-50FB1AE4B094}" type="pres">
      <dgm:prSet presAssocID="{CD69A437-2746-4EDE-BC4A-2466B1D53D87}" presName="rootComposite" presStyleCnt="0"/>
      <dgm:spPr/>
    </dgm:pt>
    <dgm:pt modelId="{30BEA5C0-0822-45B3-AF11-D1B825A7D802}" type="pres">
      <dgm:prSet presAssocID="{CD69A437-2746-4EDE-BC4A-2466B1D53D87}" presName="rootText" presStyleLbl="node1" presStyleIdx="0" presStyleCnt="1"/>
      <dgm:spPr/>
    </dgm:pt>
    <dgm:pt modelId="{5A1422C3-85E3-4328-8BB2-710F35CE486E}" type="pres">
      <dgm:prSet presAssocID="{CD69A437-2746-4EDE-BC4A-2466B1D53D87}" presName="rootConnector" presStyleLbl="node1" presStyleIdx="0" presStyleCnt="1"/>
      <dgm:spPr/>
    </dgm:pt>
    <dgm:pt modelId="{E6B91CE9-6F68-4ED6-8C0F-6885F70A0A11}" type="pres">
      <dgm:prSet presAssocID="{CD69A437-2746-4EDE-BC4A-2466B1D53D87}" presName="childShape" presStyleCnt="0"/>
      <dgm:spPr/>
    </dgm:pt>
    <dgm:pt modelId="{2AEC1825-5EBF-41CE-A4FB-F9A98E3236EF}" type="pres">
      <dgm:prSet presAssocID="{DB9E53C4-E8B9-4B37-8CF0-6CC72371211E}" presName="Name13" presStyleLbl="parChTrans1D2" presStyleIdx="0" presStyleCnt="3"/>
      <dgm:spPr/>
    </dgm:pt>
    <dgm:pt modelId="{AD6F05A1-EC78-4366-9FE2-13705E38A6E6}" type="pres">
      <dgm:prSet presAssocID="{9555F195-A80F-49B0-BED6-D7915E1FD4ED}" presName="childText" presStyleLbl="bgAcc1" presStyleIdx="0" presStyleCnt="3">
        <dgm:presLayoutVars>
          <dgm:bulletEnabled val="1"/>
        </dgm:presLayoutVars>
      </dgm:prSet>
      <dgm:spPr/>
    </dgm:pt>
    <dgm:pt modelId="{DD68E4BC-68CD-498C-9B41-F4385FA4E194}" type="pres">
      <dgm:prSet presAssocID="{A4EDB024-D3BA-4007-A4D4-1123AEEAFA3D}" presName="Name13" presStyleLbl="parChTrans1D2" presStyleIdx="1" presStyleCnt="3"/>
      <dgm:spPr/>
    </dgm:pt>
    <dgm:pt modelId="{E1D2732A-EF80-48E3-818E-4C64FF8E6C99}" type="pres">
      <dgm:prSet presAssocID="{CDB80D2B-D0E5-4B1A-A7B8-7AF0E71B60A5}" presName="childText" presStyleLbl="bgAcc1" presStyleIdx="1" presStyleCnt="3">
        <dgm:presLayoutVars>
          <dgm:bulletEnabled val="1"/>
        </dgm:presLayoutVars>
      </dgm:prSet>
      <dgm:spPr/>
    </dgm:pt>
    <dgm:pt modelId="{326D17E4-96CA-4BAA-A4D4-B1457A84FD4B}" type="pres">
      <dgm:prSet presAssocID="{3062C96F-F441-4F42-BC6E-3CD07CCAC827}" presName="Name13" presStyleLbl="parChTrans1D2" presStyleIdx="2" presStyleCnt="3"/>
      <dgm:spPr/>
    </dgm:pt>
    <dgm:pt modelId="{15590580-FE72-4696-9B03-DFE969965F3A}" type="pres">
      <dgm:prSet presAssocID="{629BF665-5953-4369-87AB-263668BE84BC}" presName="childText" presStyleLbl="bgAcc1" presStyleIdx="2" presStyleCnt="3">
        <dgm:presLayoutVars>
          <dgm:bulletEnabled val="1"/>
        </dgm:presLayoutVars>
      </dgm:prSet>
      <dgm:spPr/>
    </dgm:pt>
  </dgm:ptLst>
  <dgm:cxnLst>
    <dgm:cxn modelId="{4AF5DF02-344C-40BC-9767-7F2BD1966FCD}" srcId="{CD69A437-2746-4EDE-BC4A-2466B1D53D87}" destId="{629BF665-5953-4369-87AB-263668BE84BC}" srcOrd="2" destOrd="0" parTransId="{3062C96F-F441-4F42-BC6E-3CD07CCAC827}" sibTransId="{CD70BDD1-9F14-4B59-B6C1-83A973CBB667}"/>
    <dgm:cxn modelId="{311E2207-7F3B-4899-A11C-4326C01C3C35}" type="presOf" srcId="{CD69A437-2746-4EDE-BC4A-2466B1D53D87}" destId="{5A1422C3-85E3-4328-8BB2-710F35CE486E}" srcOrd="1" destOrd="0" presId="urn:microsoft.com/office/officeart/2005/8/layout/hierarchy3"/>
    <dgm:cxn modelId="{1FA3100A-612E-42AB-9266-18B51E535363}" type="presOf" srcId="{A4EDB024-D3BA-4007-A4D4-1123AEEAFA3D}" destId="{DD68E4BC-68CD-498C-9B41-F4385FA4E194}" srcOrd="0" destOrd="0" presId="urn:microsoft.com/office/officeart/2005/8/layout/hierarchy3"/>
    <dgm:cxn modelId="{62E7330F-A639-4FF0-98DB-46558D9500A7}" type="presOf" srcId="{629BF665-5953-4369-87AB-263668BE84BC}" destId="{15590580-FE72-4696-9B03-DFE969965F3A}" srcOrd="0" destOrd="0" presId="urn:microsoft.com/office/officeart/2005/8/layout/hierarchy3"/>
    <dgm:cxn modelId="{1711E115-BA84-4F0C-A0B7-0EC69B13F63D}" type="presOf" srcId="{9555F195-A80F-49B0-BED6-D7915E1FD4ED}" destId="{AD6F05A1-EC78-4366-9FE2-13705E38A6E6}" srcOrd="0" destOrd="0" presId="urn:microsoft.com/office/officeart/2005/8/layout/hierarchy3"/>
    <dgm:cxn modelId="{CE37BE64-5D0C-42E7-B84C-72155B26DAFF}" type="presOf" srcId="{CD69A437-2746-4EDE-BC4A-2466B1D53D87}" destId="{30BEA5C0-0822-45B3-AF11-D1B825A7D802}" srcOrd="0" destOrd="0" presId="urn:microsoft.com/office/officeart/2005/8/layout/hierarchy3"/>
    <dgm:cxn modelId="{BA765096-711E-498C-9960-5D54CCB8595A}" type="presOf" srcId="{3062C96F-F441-4F42-BC6E-3CD07CCAC827}" destId="{326D17E4-96CA-4BAA-A4D4-B1457A84FD4B}" srcOrd="0" destOrd="0" presId="urn:microsoft.com/office/officeart/2005/8/layout/hierarchy3"/>
    <dgm:cxn modelId="{A532DBA1-CB52-4FF5-9085-2D6A9456450D}" type="presOf" srcId="{DB9E53C4-E8B9-4B37-8CF0-6CC72371211E}" destId="{2AEC1825-5EBF-41CE-A4FB-F9A98E3236EF}" srcOrd="0" destOrd="0" presId="urn:microsoft.com/office/officeart/2005/8/layout/hierarchy3"/>
    <dgm:cxn modelId="{A060EAAA-A6E9-4CD7-B71E-523131E1DCD1}" srcId="{CD69A437-2746-4EDE-BC4A-2466B1D53D87}" destId="{CDB80D2B-D0E5-4B1A-A7B8-7AF0E71B60A5}" srcOrd="1" destOrd="0" parTransId="{A4EDB024-D3BA-4007-A4D4-1123AEEAFA3D}" sibTransId="{997E3BC4-2DD0-492D-BE01-613B516031B7}"/>
    <dgm:cxn modelId="{EE061AC9-49D5-4F45-9F64-3790A91C2419}" srcId="{CD69A437-2746-4EDE-BC4A-2466B1D53D87}" destId="{9555F195-A80F-49B0-BED6-D7915E1FD4ED}" srcOrd="0" destOrd="0" parTransId="{DB9E53C4-E8B9-4B37-8CF0-6CC72371211E}" sibTransId="{D58B2C14-9CB5-4E23-AE77-3916B5F9ECB0}"/>
    <dgm:cxn modelId="{07CFEACA-DCEB-49B0-B8FA-70AB6766A81C}" type="presOf" srcId="{BA79283C-D78F-4A4B-A133-4F4049CF7EF2}" destId="{AB1C200E-9169-4237-84FA-399A28E33B71}" srcOrd="0" destOrd="0" presId="urn:microsoft.com/office/officeart/2005/8/layout/hierarchy3"/>
    <dgm:cxn modelId="{5F086FE8-147D-4552-B049-6CBE61AD132F}" srcId="{BA79283C-D78F-4A4B-A133-4F4049CF7EF2}" destId="{CD69A437-2746-4EDE-BC4A-2466B1D53D87}" srcOrd="0" destOrd="0" parTransId="{89B47701-615A-4104-96EC-9B571D8C6614}" sibTransId="{132C898A-48C8-4A18-BA96-0CB15EA85396}"/>
    <dgm:cxn modelId="{DCC2CAF5-8142-435D-966B-CDDE36E3A0BC}" type="presOf" srcId="{CDB80D2B-D0E5-4B1A-A7B8-7AF0E71B60A5}" destId="{E1D2732A-EF80-48E3-818E-4C64FF8E6C99}" srcOrd="0" destOrd="0" presId="urn:microsoft.com/office/officeart/2005/8/layout/hierarchy3"/>
    <dgm:cxn modelId="{70FBE575-7F6B-4A51-8773-916EC330E9BF}" type="presParOf" srcId="{AB1C200E-9169-4237-84FA-399A28E33B71}" destId="{FE0AA5CA-6046-4F38-9EAB-D042C227FC64}" srcOrd="0" destOrd="0" presId="urn:microsoft.com/office/officeart/2005/8/layout/hierarchy3"/>
    <dgm:cxn modelId="{D04AC2CB-807B-4187-BDF8-B278375C0D20}" type="presParOf" srcId="{FE0AA5CA-6046-4F38-9EAB-D042C227FC64}" destId="{8441E4F4-E9CC-4F7B-B3FC-50FB1AE4B094}" srcOrd="0" destOrd="0" presId="urn:microsoft.com/office/officeart/2005/8/layout/hierarchy3"/>
    <dgm:cxn modelId="{F4956DCC-4181-4883-80AB-8D0FA5730011}" type="presParOf" srcId="{8441E4F4-E9CC-4F7B-B3FC-50FB1AE4B094}" destId="{30BEA5C0-0822-45B3-AF11-D1B825A7D802}" srcOrd="0" destOrd="0" presId="urn:microsoft.com/office/officeart/2005/8/layout/hierarchy3"/>
    <dgm:cxn modelId="{2F12F816-BF41-466C-B145-95979A48C0DB}" type="presParOf" srcId="{8441E4F4-E9CC-4F7B-B3FC-50FB1AE4B094}" destId="{5A1422C3-85E3-4328-8BB2-710F35CE486E}" srcOrd="1" destOrd="0" presId="urn:microsoft.com/office/officeart/2005/8/layout/hierarchy3"/>
    <dgm:cxn modelId="{31392662-A989-483E-9028-B51EEA06A8D3}" type="presParOf" srcId="{FE0AA5CA-6046-4F38-9EAB-D042C227FC64}" destId="{E6B91CE9-6F68-4ED6-8C0F-6885F70A0A11}" srcOrd="1" destOrd="0" presId="urn:microsoft.com/office/officeart/2005/8/layout/hierarchy3"/>
    <dgm:cxn modelId="{688DA62E-2D1E-46A4-8024-3860A560FA2D}" type="presParOf" srcId="{E6B91CE9-6F68-4ED6-8C0F-6885F70A0A11}" destId="{2AEC1825-5EBF-41CE-A4FB-F9A98E3236EF}" srcOrd="0" destOrd="0" presId="urn:microsoft.com/office/officeart/2005/8/layout/hierarchy3"/>
    <dgm:cxn modelId="{120E92F1-67E5-43B4-A91D-494E811AC13B}" type="presParOf" srcId="{E6B91CE9-6F68-4ED6-8C0F-6885F70A0A11}" destId="{AD6F05A1-EC78-4366-9FE2-13705E38A6E6}" srcOrd="1" destOrd="0" presId="urn:microsoft.com/office/officeart/2005/8/layout/hierarchy3"/>
    <dgm:cxn modelId="{410935F0-D52E-4303-8EB7-E8916785DC39}" type="presParOf" srcId="{E6B91CE9-6F68-4ED6-8C0F-6885F70A0A11}" destId="{DD68E4BC-68CD-498C-9B41-F4385FA4E194}" srcOrd="2" destOrd="0" presId="urn:microsoft.com/office/officeart/2005/8/layout/hierarchy3"/>
    <dgm:cxn modelId="{BEEBBE53-1724-4DFD-8565-09D9B18BB927}" type="presParOf" srcId="{E6B91CE9-6F68-4ED6-8C0F-6885F70A0A11}" destId="{E1D2732A-EF80-48E3-818E-4C64FF8E6C99}" srcOrd="3" destOrd="0" presId="urn:microsoft.com/office/officeart/2005/8/layout/hierarchy3"/>
    <dgm:cxn modelId="{866855F5-FB21-451C-B907-871A991932C8}" type="presParOf" srcId="{E6B91CE9-6F68-4ED6-8C0F-6885F70A0A11}" destId="{326D17E4-96CA-4BAA-A4D4-B1457A84FD4B}" srcOrd="4" destOrd="0" presId="urn:microsoft.com/office/officeart/2005/8/layout/hierarchy3"/>
    <dgm:cxn modelId="{14039999-2CC1-486A-A128-F5E7DE6DDB23}" type="presParOf" srcId="{E6B91CE9-6F68-4ED6-8C0F-6885F70A0A11}" destId="{15590580-FE72-4696-9B03-DFE969965F3A}" srcOrd="5"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BEA5C0-0822-45B3-AF11-D1B825A7D802}">
      <dsp:nvSpPr>
        <dsp:cNvPr id="0" name=""/>
        <dsp:cNvSpPr/>
      </dsp:nvSpPr>
      <dsp:spPr>
        <a:xfrm>
          <a:off x="1332755" y="1950"/>
          <a:ext cx="1906488" cy="95324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Calibri Light" panose="020F0302020204030204"/>
            </a:rPr>
            <a:t>Behavior analysis</a:t>
          </a:r>
          <a:endParaRPr lang="en-US" sz="2900" kern="1200" dirty="0"/>
        </a:p>
      </dsp:txBody>
      <dsp:txXfrm>
        <a:off x="1360675" y="29870"/>
        <a:ext cx="1850648" cy="897404"/>
      </dsp:txXfrm>
    </dsp:sp>
    <dsp:sp modelId="{2AEC1825-5EBF-41CE-A4FB-F9A98E3236EF}">
      <dsp:nvSpPr>
        <dsp:cNvPr id="0" name=""/>
        <dsp:cNvSpPr/>
      </dsp:nvSpPr>
      <dsp:spPr>
        <a:xfrm>
          <a:off x="1523404" y="955194"/>
          <a:ext cx="190648" cy="714933"/>
        </a:xfrm>
        <a:custGeom>
          <a:avLst/>
          <a:gdLst/>
          <a:ahLst/>
          <a:cxnLst/>
          <a:rect l="0" t="0" r="0" b="0"/>
          <a:pathLst>
            <a:path>
              <a:moveTo>
                <a:pt x="0" y="0"/>
              </a:moveTo>
              <a:lnTo>
                <a:pt x="0" y="714933"/>
              </a:lnTo>
              <a:lnTo>
                <a:pt x="190648" y="71493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6F05A1-EC78-4366-9FE2-13705E38A6E6}">
      <dsp:nvSpPr>
        <dsp:cNvPr id="0" name=""/>
        <dsp:cNvSpPr/>
      </dsp:nvSpPr>
      <dsp:spPr>
        <a:xfrm>
          <a:off x="1714053" y="1193505"/>
          <a:ext cx="1525190" cy="95324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mn-lt"/>
            </a:rPr>
            <a:t>Using eye-tracking </a:t>
          </a:r>
        </a:p>
      </dsp:txBody>
      <dsp:txXfrm>
        <a:off x="1741973" y="1221425"/>
        <a:ext cx="1469350" cy="897404"/>
      </dsp:txXfrm>
    </dsp:sp>
    <dsp:sp modelId="{DD68E4BC-68CD-498C-9B41-F4385FA4E194}">
      <dsp:nvSpPr>
        <dsp:cNvPr id="0" name=""/>
        <dsp:cNvSpPr/>
      </dsp:nvSpPr>
      <dsp:spPr>
        <a:xfrm>
          <a:off x="1523404" y="955194"/>
          <a:ext cx="190648" cy="1906488"/>
        </a:xfrm>
        <a:custGeom>
          <a:avLst/>
          <a:gdLst/>
          <a:ahLst/>
          <a:cxnLst/>
          <a:rect l="0" t="0" r="0" b="0"/>
          <a:pathLst>
            <a:path>
              <a:moveTo>
                <a:pt x="0" y="0"/>
              </a:moveTo>
              <a:lnTo>
                <a:pt x="0" y="1906488"/>
              </a:lnTo>
              <a:lnTo>
                <a:pt x="190648" y="190648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D2732A-EF80-48E3-818E-4C64FF8E6C99}">
      <dsp:nvSpPr>
        <dsp:cNvPr id="0" name=""/>
        <dsp:cNvSpPr/>
      </dsp:nvSpPr>
      <dsp:spPr>
        <a:xfrm>
          <a:off x="1714053" y="2385061"/>
          <a:ext cx="1525190" cy="95324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panose="020F0502020204030204" pitchFamily="34" charset="0"/>
              <a:ea typeface="Calibri" panose="020F0502020204030204" pitchFamily="34" charset="0"/>
              <a:cs typeface="Calibri" panose="020F0502020204030204" pitchFamily="34" charset="0"/>
            </a:rPr>
            <a:t>Study the perceptual patterns.</a:t>
          </a:r>
        </a:p>
      </dsp:txBody>
      <dsp:txXfrm>
        <a:off x="1741973" y="2412981"/>
        <a:ext cx="1469350" cy="897404"/>
      </dsp:txXfrm>
    </dsp:sp>
    <dsp:sp modelId="{326D17E4-96CA-4BAA-A4D4-B1457A84FD4B}">
      <dsp:nvSpPr>
        <dsp:cNvPr id="0" name=""/>
        <dsp:cNvSpPr/>
      </dsp:nvSpPr>
      <dsp:spPr>
        <a:xfrm>
          <a:off x="1523404" y="955194"/>
          <a:ext cx="190648" cy="3098043"/>
        </a:xfrm>
        <a:custGeom>
          <a:avLst/>
          <a:gdLst/>
          <a:ahLst/>
          <a:cxnLst/>
          <a:rect l="0" t="0" r="0" b="0"/>
          <a:pathLst>
            <a:path>
              <a:moveTo>
                <a:pt x="0" y="0"/>
              </a:moveTo>
              <a:lnTo>
                <a:pt x="0" y="3098043"/>
              </a:lnTo>
              <a:lnTo>
                <a:pt x="190648" y="309804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590580-FE72-4696-9B03-DFE969965F3A}">
      <dsp:nvSpPr>
        <dsp:cNvPr id="0" name=""/>
        <dsp:cNvSpPr/>
      </dsp:nvSpPr>
      <dsp:spPr>
        <a:xfrm>
          <a:off x="1714053" y="3576616"/>
          <a:ext cx="1525190" cy="95324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n-US" sz="1700" kern="1200" dirty="0"/>
            <a:t>Predictive modeling of visual behavior.</a:t>
          </a:r>
        </a:p>
      </dsp:txBody>
      <dsp:txXfrm>
        <a:off x="1741973" y="3604536"/>
        <a:ext cx="1469350" cy="8974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665C6B-E08E-4642-95DB-54ECBF897E8F}" type="datetimeFigureOut">
              <a:rPr lang="en-GB" smtClean="0"/>
              <a:t>29/02/2024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54EB9-399D-410C-A3BE-05EEB976F833}" type="slidenum">
              <a:rPr lang="en-GB" smtClean="0"/>
              <a:t>‹#›</a:t>
            </a:fld>
            <a:endParaRPr lang="en-GB"/>
          </a:p>
        </p:txBody>
      </p:sp>
    </p:spTree>
    <p:extLst>
      <p:ext uri="{BB962C8B-B14F-4D97-AF65-F5344CB8AC3E}">
        <p14:creationId xmlns:p14="http://schemas.microsoft.com/office/powerpoint/2010/main" val="3095960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M. President </a:t>
            </a:r>
          </a:p>
          <a:p>
            <a:endParaRPr lang="en-GB" dirty="0"/>
          </a:p>
          <a:p>
            <a:r>
              <a:rPr lang="en-GB" dirty="0"/>
              <a:t>I would Like to thank all the present jury members, in person and online who allocated time for the dissertation of the thesis about predicting visual attention for art. </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F454EB9-399D-410C-A3BE-05EEB976F833}" type="slidenum">
              <a:rPr lang="en-GB" smtClean="0"/>
              <a:t>1</a:t>
            </a:fld>
            <a:endParaRPr lang="en-GB"/>
          </a:p>
        </p:txBody>
      </p:sp>
    </p:spTree>
    <p:extLst>
      <p:ext uri="{BB962C8B-B14F-4D97-AF65-F5344CB8AC3E}">
        <p14:creationId xmlns:p14="http://schemas.microsoft.com/office/powerpoint/2010/main" val="251582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293A2-D166-B4E5-D4B9-9E9249A66D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141023-F747-B5CF-8D17-8FBE8ED9EC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96CF07-0884-3013-3268-29FFDCF612CA}"/>
              </a:ext>
            </a:extLst>
          </p:cNvPr>
          <p:cNvSpPr>
            <a:spLocks noGrp="1"/>
          </p:cNvSpPr>
          <p:nvPr>
            <p:ph type="body" idx="1"/>
          </p:nvPr>
        </p:nvSpPr>
        <p:spPr/>
        <p:txBody>
          <a:bodyPr/>
          <a:lstStyle/>
          <a:p>
            <a:pPr algn="l"/>
            <a:endParaRPr lang="en-GB" sz="1200" b="1" dirty="0">
              <a:solidFill>
                <a:schemeClr val="bg1"/>
              </a:solidFill>
            </a:endParaRPr>
          </a:p>
          <a:p>
            <a:pPr algn="l"/>
            <a:r>
              <a:rPr lang="en-GB" sz="1200" b="1" dirty="0">
                <a:solidFill>
                  <a:schemeClr val="bg1"/>
                </a:solidFill>
              </a:rPr>
              <a:t>Through a survey of the research present in this we identified several gaps &amp; research questions that need to be addressed:</a:t>
            </a:r>
          </a:p>
          <a:p>
            <a:pPr algn="l"/>
            <a:endParaRPr lang="en-GB" sz="1200" b="1" dirty="0">
              <a:solidFill>
                <a:schemeClr val="bg1"/>
              </a:solidFill>
            </a:endParaRPr>
          </a:p>
          <a:p>
            <a:pPr algn="l"/>
            <a:r>
              <a:rPr lang="en-GB" sz="1200" b="1" dirty="0">
                <a:solidFill>
                  <a:schemeClr val="bg1"/>
                </a:solidFill>
              </a:rPr>
              <a:t>1. Lack of Comprehensive &amp; Consequent datasets in the Art Domain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2. </a:t>
            </a:r>
            <a:r>
              <a:rPr lang="en-GB" sz="1200" b="1" dirty="0">
                <a:solidFill>
                  <a:schemeClr val="bg1"/>
                </a:solidFill>
              </a:rPr>
              <a:t>Paintings Present a Different Type of Stimuli than Natural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a:t>
            </a:r>
            <a:r>
              <a:rPr lang="en-GB" sz="1200" b="1" dirty="0">
                <a:solidFill>
                  <a:schemeClr val="bg1"/>
                </a:solidFill>
              </a:rPr>
              <a:t>Absence of Predictive Models Tailored Towards 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t>
            </a:r>
            <a:r>
              <a:rPr lang="en-GB" sz="1200" b="1" dirty="0">
                <a:solidFill>
                  <a:schemeClr val="bg1"/>
                </a:solidFill>
              </a:rPr>
              <a:t>A Single Image May Offer Several Viable </a:t>
            </a:r>
            <a:r>
              <a:rPr lang="en-GB" sz="1200" b="1" dirty="0" err="1">
                <a:solidFill>
                  <a:schemeClr val="bg1"/>
                </a:solidFill>
              </a:rPr>
              <a:t>Scanpath</a:t>
            </a:r>
            <a:r>
              <a:rPr lang="en-GB" sz="1200" b="1" dirty="0">
                <a:solidFill>
                  <a:schemeClr val="bg1"/>
                </a:solidFill>
              </a:rPr>
              <a: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a:t>
            </a:r>
            <a:r>
              <a:rPr lang="en-GB" sz="1200" b="1" dirty="0">
                <a:solidFill>
                  <a:schemeClr val="bg1"/>
                </a:solidFill>
              </a:rPr>
              <a:t>Observers Exhibit Varying Viewing Behaviours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en-GB" sz="1200" b="1" dirty="0">
                <a:solidFill>
                  <a:schemeClr val="bg1"/>
                </a:solidFill>
              </a:rPr>
              <a:t>Fixation Duration Prediction Poses a Modelling Challenge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bg1"/>
                </a:solidFill>
              </a:rPr>
              <a:t>7. Challenges in Incorporating Subjectivity into Computational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bg1"/>
                </a:solidFill>
              </a:rPr>
              <a:t>8. Comprehensive Metrics for Comparing Scanpaths are Lacking Consensus.</a:t>
            </a:r>
            <a:endParaRPr lang="en-GB" sz="16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solidFill>
                <a:schemeClr val="bg1"/>
              </a:solidFill>
            </a:endParaRPr>
          </a:p>
          <a:p>
            <a:endParaRPr lang="en-US" dirty="0"/>
          </a:p>
        </p:txBody>
      </p:sp>
      <p:sp>
        <p:nvSpPr>
          <p:cNvPr id="4" name="Slide Number Placeholder 3">
            <a:extLst>
              <a:ext uri="{FF2B5EF4-FFF2-40B4-BE49-F238E27FC236}">
                <a16:creationId xmlns:a16="http://schemas.microsoft.com/office/drawing/2014/main" id="{2D38CADB-64A8-2AB0-627C-BCAFD5F2B570}"/>
              </a:ext>
            </a:extLst>
          </p:cNvPr>
          <p:cNvSpPr>
            <a:spLocks noGrp="1"/>
          </p:cNvSpPr>
          <p:nvPr>
            <p:ph type="sldNum" sz="quarter" idx="5"/>
          </p:nvPr>
        </p:nvSpPr>
        <p:spPr/>
        <p:txBody>
          <a:bodyPr/>
          <a:lstStyle/>
          <a:p>
            <a:fld id="{6FBB5303-4B43-4EBA-94D7-8C68F72BE297}" type="slidenum">
              <a:rPr lang="en-US"/>
              <a:t>10</a:t>
            </a:fld>
            <a:endParaRPr lang="en-US"/>
          </a:p>
        </p:txBody>
      </p:sp>
    </p:spTree>
    <p:extLst>
      <p:ext uri="{BB962C8B-B14F-4D97-AF65-F5344CB8AC3E}">
        <p14:creationId xmlns:p14="http://schemas.microsoft.com/office/powerpoint/2010/main" val="64372177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also use Learnable domain priors as the previous method </a:t>
            </a:r>
          </a:p>
        </p:txBody>
      </p:sp>
      <p:sp>
        <p:nvSpPr>
          <p:cNvPr id="4" name="Slide Number Placeholder 3"/>
          <p:cNvSpPr>
            <a:spLocks noGrp="1"/>
          </p:cNvSpPr>
          <p:nvPr>
            <p:ph type="sldNum" sz="quarter" idx="5"/>
          </p:nvPr>
        </p:nvSpPr>
        <p:spPr/>
        <p:txBody>
          <a:bodyPr/>
          <a:lstStyle/>
          <a:p>
            <a:fld id="{6FBB5303-4B43-4EBA-94D7-8C68F72BE297}" type="slidenum">
              <a:rPr lang="en-US"/>
              <a:t>103</a:t>
            </a:fld>
            <a:endParaRPr lang="en-US"/>
          </a:p>
        </p:txBody>
      </p:sp>
    </p:spTree>
    <p:extLst>
      <p:ext uri="{BB962C8B-B14F-4D97-AF65-F5344CB8AC3E}">
        <p14:creationId xmlns:p14="http://schemas.microsoft.com/office/powerpoint/2010/main" val="181303994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31488-3285-8F31-BBEA-6C3E951DA0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2A93C4-65AC-0BFE-4F58-12C94DC36F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6C70E7-B3B3-2301-B77D-00BF3F79CF1F}"/>
              </a:ext>
            </a:extLst>
          </p:cNvPr>
          <p:cNvSpPr>
            <a:spLocks noGrp="1"/>
          </p:cNvSpPr>
          <p:nvPr>
            <p:ph type="body" idx="1"/>
          </p:nvPr>
        </p:nvSpPr>
        <p:spPr/>
        <p:txBody>
          <a:bodyPr/>
          <a:lstStyle/>
          <a:p>
            <a:r>
              <a:rPr lang="en-US" dirty="0">
                <a:cs typeface="Calibri"/>
              </a:rPr>
              <a:t>In order to employ the lighter 1D conv </a:t>
            </a:r>
          </a:p>
          <a:p>
            <a:r>
              <a:rPr lang="en-US" dirty="0">
                <a:cs typeface="Calibri"/>
              </a:rPr>
              <a:t>We flatten the extracted features, but add a positional encoding module that ensures </a:t>
            </a:r>
            <a:r>
              <a:rPr lang="en-US" dirty="0" err="1">
                <a:cs typeface="Calibri"/>
              </a:rPr>
              <a:t>informations</a:t>
            </a:r>
            <a:r>
              <a:rPr lang="en-US" dirty="0">
                <a:cs typeface="Calibri"/>
              </a:rPr>
              <a:t> about positions. </a:t>
            </a:r>
          </a:p>
        </p:txBody>
      </p:sp>
      <p:sp>
        <p:nvSpPr>
          <p:cNvPr id="4" name="Slide Number Placeholder 3">
            <a:extLst>
              <a:ext uri="{FF2B5EF4-FFF2-40B4-BE49-F238E27FC236}">
                <a16:creationId xmlns:a16="http://schemas.microsoft.com/office/drawing/2014/main" id="{CEC64CDF-FDB8-CD6D-1E50-B3E4C042959C}"/>
              </a:ext>
            </a:extLst>
          </p:cNvPr>
          <p:cNvSpPr>
            <a:spLocks noGrp="1"/>
          </p:cNvSpPr>
          <p:nvPr>
            <p:ph type="sldNum" sz="quarter" idx="5"/>
          </p:nvPr>
        </p:nvSpPr>
        <p:spPr/>
        <p:txBody>
          <a:bodyPr/>
          <a:lstStyle/>
          <a:p>
            <a:fld id="{6FBB5303-4B43-4EBA-94D7-8C68F72BE297}" type="slidenum">
              <a:rPr lang="en-US"/>
              <a:t>104</a:t>
            </a:fld>
            <a:endParaRPr lang="en-US"/>
          </a:p>
        </p:txBody>
      </p:sp>
    </p:spTree>
    <p:extLst>
      <p:ext uri="{BB962C8B-B14F-4D97-AF65-F5344CB8AC3E}">
        <p14:creationId xmlns:p14="http://schemas.microsoft.com/office/powerpoint/2010/main" val="159678950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A0833-AF25-F3D2-FA25-73509CF852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3AF50C-3051-7139-0593-540B373A39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9E58AA-28B7-0320-87EA-14C467B7798E}"/>
              </a:ext>
            </a:extLst>
          </p:cNvPr>
          <p:cNvSpPr>
            <a:spLocks noGrp="1"/>
          </p:cNvSpPr>
          <p:nvPr>
            <p:ph type="body" idx="1"/>
          </p:nvPr>
        </p:nvSpPr>
        <p:spPr/>
        <p:txBody>
          <a:bodyPr/>
          <a:lstStyle/>
          <a:p>
            <a:r>
              <a:rPr lang="en-US" dirty="0">
                <a:cs typeface="Calibri"/>
              </a:rPr>
              <a:t>To predict the </a:t>
            </a:r>
            <a:r>
              <a:rPr lang="en-US" dirty="0" err="1">
                <a:cs typeface="Calibri"/>
              </a:rPr>
              <a:t>scanpath</a:t>
            </a:r>
            <a:r>
              <a:rPr lang="en-US" dirty="0">
                <a:cs typeface="Calibri"/>
              </a:rPr>
              <a:t> we use 2 branches</a:t>
            </a:r>
          </a:p>
        </p:txBody>
      </p:sp>
      <p:sp>
        <p:nvSpPr>
          <p:cNvPr id="4" name="Slide Number Placeholder 3">
            <a:extLst>
              <a:ext uri="{FF2B5EF4-FFF2-40B4-BE49-F238E27FC236}">
                <a16:creationId xmlns:a16="http://schemas.microsoft.com/office/drawing/2014/main" id="{AF4C45B3-8908-E19B-563B-4D44962CE1BE}"/>
              </a:ext>
            </a:extLst>
          </p:cNvPr>
          <p:cNvSpPr>
            <a:spLocks noGrp="1"/>
          </p:cNvSpPr>
          <p:nvPr>
            <p:ph type="sldNum" sz="quarter" idx="5"/>
          </p:nvPr>
        </p:nvSpPr>
        <p:spPr/>
        <p:txBody>
          <a:bodyPr/>
          <a:lstStyle/>
          <a:p>
            <a:fld id="{6FBB5303-4B43-4EBA-94D7-8C68F72BE297}" type="slidenum">
              <a:rPr lang="en-US"/>
              <a:t>105</a:t>
            </a:fld>
            <a:endParaRPr lang="en-US"/>
          </a:p>
        </p:txBody>
      </p:sp>
    </p:spTree>
    <p:extLst>
      <p:ext uri="{BB962C8B-B14F-4D97-AF65-F5344CB8AC3E}">
        <p14:creationId xmlns:p14="http://schemas.microsoft.com/office/powerpoint/2010/main" val="31423945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EADEE-22ED-5FE3-7DF3-DDF0C1FF95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D94C2-60A8-09F4-CE50-F76FE71C10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843E5F-D2AA-E97F-8006-D9A5A4C49EB3}"/>
              </a:ext>
            </a:extLst>
          </p:cNvPr>
          <p:cNvSpPr>
            <a:spLocks noGrp="1"/>
          </p:cNvSpPr>
          <p:nvPr>
            <p:ph type="body" idx="1"/>
          </p:nvPr>
        </p:nvSpPr>
        <p:spPr/>
        <p:txBody>
          <a:bodyPr/>
          <a:lstStyle/>
          <a:p>
            <a:r>
              <a:rPr lang="en-US" dirty="0">
                <a:cs typeface="Calibri"/>
              </a:rPr>
              <a:t>They are composed of blocks of 1D conv and Max pooling</a:t>
            </a:r>
          </a:p>
        </p:txBody>
      </p:sp>
      <p:sp>
        <p:nvSpPr>
          <p:cNvPr id="4" name="Slide Number Placeholder 3">
            <a:extLst>
              <a:ext uri="{FF2B5EF4-FFF2-40B4-BE49-F238E27FC236}">
                <a16:creationId xmlns:a16="http://schemas.microsoft.com/office/drawing/2014/main" id="{D2E9CDFC-DBB9-D537-8193-969BB347323C}"/>
              </a:ext>
            </a:extLst>
          </p:cNvPr>
          <p:cNvSpPr>
            <a:spLocks noGrp="1"/>
          </p:cNvSpPr>
          <p:nvPr>
            <p:ph type="sldNum" sz="quarter" idx="5"/>
          </p:nvPr>
        </p:nvSpPr>
        <p:spPr/>
        <p:txBody>
          <a:bodyPr/>
          <a:lstStyle/>
          <a:p>
            <a:fld id="{6FBB5303-4B43-4EBA-94D7-8C68F72BE297}" type="slidenum">
              <a:rPr lang="en-US"/>
              <a:t>106</a:t>
            </a:fld>
            <a:endParaRPr lang="en-US"/>
          </a:p>
        </p:txBody>
      </p:sp>
    </p:spTree>
    <p:extLst>
      <p:ext uri="{BB962C8B-B14F-4D97-AF65-F5344CB8AC3E}">
        <p14:creationId xmlns:p14="http://schemas.microsoft.com/office/powerpoint/2010/main" val="426801193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C6ED4-3EDB-50EE-62B8-BE79B0B6E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E2BAAF-4F44-B80A-5BBC-6AFC62799A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7C83DE-55DD-8023-1438-4F47B7EDDC0A}"/>
              </a:ext>
            </a:extLst>
          </p:cNvPr>
          <p:cNvSpPr>
            <a:spLocks noGrp="1"/>
          </p:cNvSpPr>
          <p:nvPr>
            <p:ph type="body" idx="1"/>
          </p:nvPr>
        </p:nvSpPr>
        <p:spPr/>
        <p:txBody>
          <a:bodyPr/>
          <a:lstStyle/>
          <a:p>
            <a:r>
              <a:rPr lang="en-US" dirty="0">
                <a:cs typeface="Calibri"/>
              </a:rPr>
              <a:t>We used 2 parallel branches where each is responsible for the prediction in one dimensional space.</a:t>
            </a:r>
          </a:p>
          <a:p>
            <a:endParaRPr lang="en-US" dirty="0">
              <a:cs typeface="Calibri"/>
            </a:endParaRPr>
          </a:p>
          <a:p>
            <a:r>
              <a:rPr lang="en-US" dirty="0">
                <a:cs typeface="Calibri"/>
              </a:rPr>
              <a:t>The use of a single branch didn’t lead to convergence during training, </a:t>
            </a:r>
          </a:p>
          <a:p>
            <a:endParaRPr lang="en-US" dirty="0">
              <a:cs typeface="Calibri"/>
            </a:endParaRPr>
          </a:p>
          <a:p>
            <a:r>
              <a:rPr lang="en-US" dirty="0">
                <a:cs typeface="Calibri"/>
              </a:rPr>
              <a:t>This is due the lack of inherent  correlation between the coordinates of fixations. </a:t>
            </a:r>
          </a:p>
          <a:p>
            <a:endParaRPr lang="en-US" dirty="0">
              <a:cs typeface="Calibri"/>
            </a:endParaRPr>
          </a:p>
        </p:txBody>
      </p:sp>
      <p:sp>
        <p:nvSpPr>
          <p:cNvPr id="4" name="Slide Number Placeholder 3">
            <a:extLst>
              <a:ext uri="{FF2B5EF4-FFF2-40B4-BE49-F238E27FC236}">
                <a16:creationId xmlns:a16="http://schemas.microsoft.com/office/drawing/2014/main" id="{86218BE2-0428-5F8A-EA8A-05F462C39F31}"/>
              </a:ext>
            </a:extLst>
          </p:cNvPr>
          <p:cNvSpPr>
            <a:spLocks noGrp="1"/>
          </p:cNvSpPr>
          <p:nvPr>
            <p:ph type="sldNum" sz="quarter" idx="5"/>
          </p:nvPr>
        </p:nvSpPr>
        <p:spPr/>
        <p:txBody>
          <a:bodyPr/>
          <a:lstStyle/>
          <a:p>
            <a:fld id="{6FBB5303-4B43-4EBA-94D7-8C68F72BE297}" type="slidenum">
              <a:rPr lang="en-US"/>
              <a:t>107</a:t>
            </a:fld>
            <a:endParaRPr lang="en-US"/>
          </a:p>
        </p:txBody>
      </p:sp>
    </p:spTree>
    <p:extLst>
      <p:ext uri="{BB962C8B-B14F-4D97-AF65-F5344CB8AC3E}">
        <p14:creationId xmlns:p14="http://schemas.microsoft.com/office/powerpoint/2010/main" val="12269198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also employ the same training and testing protocol </a:t>
            </a:r>
          </a:p>
        </p:txBody>
      </p:sp>
      <p:sp>
        <p:nvSpPr>
          <p:cNvPr id="4" name="Slide Number Placeholder 3"/>
          <p:cNvSpPr>
            <a:spLocks noGrp="1"/>
          </p:cNvSpPr>
          <p:nvPr>
            <p:ph type="sldNum" sz="quarter" idx="5"/>
          </p:nvPr>
        </p:nvSpPr>
        <p:spPr/>
        <p:txBody>
          <a:bodyPr/>
          <a:lstStyle/>
          <a:p>
            <a:fld id="{7F454EB9-399D-410C-A3BE-05EEB976F833}" type="slidenum">
              <a:rPr lang="en-GB" smtClean="0"/>
              <a:t>108</a:t>
            </a:fld>
            <a:endParaRPr lang="en-GB"/>
          </a:p>
        </p:txBody>
      </p:sp>
    </p:spTree>
    <p:extLst>
      <p:ext uri="{BB962C8B-B14F-4D97-AF65-F5344CB8AC3E}">
        <p14:creationId xmlns:p14="http://schemas.microsoft.com/office/powerpoint/2010/main" val="28233301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better results for the </a:t>
            </a:r>
            <a:r>
              <a:rPr lang="en-GB" dirty="0" err="1"/>
              <a:t>multimatch</a:t>
            </a:r>
            <a:r>
              <a:rPr lang="en-GB" dirty="0"/>
              <a:t> metrics compared to other methods</a:t>
            </a:r>
          </a:p>
        </p:txBody>
      </p:sp>
      <p:sp>
        <p:nvSpPr>
          <p:cNvPr id="4" name="Slide Number Placeholder 3"/>
          <p:cNvSpPr>
            <a:spLocks noGrp="1"/>
          </p:cNvSpPr>
          <p:nvPr>
            <p:ph type="sldNum" sz="quarter" idx="5"/>
          </p:nvPr>
        </p:nvSpPr>
        <p:spPr/>
        <p:txBody>
          <a:bodyPr/>
          <a:lstStyle/>
          <a:p>
            <a:fld id="{7F454EB9-399D-410C-A3BE-05EEB976F833}" type="slidenum">
              <a:rPr lang="en-GB" smtClean="0"/>
              <a:t>109</a:t>
            </a:fld>
            <a:endParaRPr lang="en-GB"/>
          </a:p>
        </p:txBody>
      </p:sp>
    </p:spTree>
    <p:extLst>
      <p:ext uri="{BB962C8B-B14F-4D97-AF65-F5344CB8AC3E}">
        <p14:creationId xmlns:p14="http://schemas.microsoft.com/office/powerpoint/2010/main" val="33633627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Results on painting datasets </a:t>
            </a:r>
          </a:p>
        </p:txBody>
      </p:sp>
      <p:sp>
        <p:nvSpPr>
          <p:cNvPr id="4" name="Slide Number Placeholder 3"/>
          <p:cNvSpPr>
            <a:spLocks noGrp="1"/>
          </p:cNvSpPr>
          <p:nvPr>
            <p:ph type="sldNum" sz="quarter" idx="5"/>
          </p:nvPr>
        </p:nvSpPr>
        <p:spPr/>
        <p:txBody>
          <a:bodyPr/>
          <a:lstStyle/>
          <a:p>
            <a:fld id="{6FBB5303-4B43-4EBA-94D7-8C68F72BE297}" type="slidenum">
              <a:rPr lang="en-US"/>
              <a:t>110</a:t>
            </a:fld>
            <a:endParaRPr lang="en-US"/>
          </a:p>
        </p:txBody>
      </p:sp>
    </p:spTree>
    <p:extLst>
      <p:ext uri="{BB962C8B-B14F-4D97-AF65-F5344CB8AC3E}">
        <p14:creationId xmlns:p14="http://schemas.microsoft.com/office/powerpoint/2010/main" val="176370100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These are some </a:t>
            </a:r>
            <a:r>
              <a:rPr lang="en-US" dirty="0" err="1">
                <a:cs typeface="Calibri"/>
              </a:rPr>
              <a:t>visualtions</a:t>
            </a:r>
            <a:r>
              <a:rPr lang="en-US" dirty="0">
                <a:cs typeface="Calibri"/>
              </a:rPr>
              <a:t> of the results</a:t>
            </a:r>
          </a:p>
          <a:p>
            <a:endParaRPr lang="en-US" dirty="0">
              <a:cs typeface="Calibri"/>
            </a:endParaRPr>
          </a:p>
          <a:p>
            <a:r>
              <a:rPr lang="en-US" dirty="0">
                <a:cs typeface="Calibri"/>
              </a:rPr>
              <a:t>We notice the long tail to the origine</a:t>
            </a:r>
          </a:p>
        </p:txBody>
      </p:sp>
      <p:sp>
        <p:nvSpPr>
          <p:cNvPr id="4" name="Slide Number Placeholder 3"/>
          <p:cNvSpPr>
            <a:spLocks noGrp="1"/>
          </p:cNvSpPr>
          <p:nvPr>
            <p:ph type="sldNum" sz="quarter" idx="5"/>
          </p:nvPr>
        </p:nvSpPr>
        <p:spPr/>
        <p:txBody>
          <a:bodyPr/>
          <a:lstStyle/>
          <a:p>
            <a:fld id="{6FBB5303-4B43-4EBA-94D7-8C68F72BE297}" type="slidenum">
              <a:rPr lang="en-US"/>
              <a:t>111</a:t>
            </a:fld>
            <a:endParaRPr lang="en-US"/>
          </a:p>
        </p:txBody>
      </p:sp>
    </p:spTree>
    <p:extLst>
      <p:ext uri="{BB962C8B-B14F-4D97-AF65-F5344CB8AC3E}">
        <p14:creationId xmlns:p14="http://schemas.microsoft.com/office/powerpoint/2010/main" val="328498056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8DFF5-F5C4-CAE9-93F3-20DE64DFC9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7EC020-2704-D5BB-7A06-07BA9C604D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22381D-2F60-58A7-0170-018C87ABBA4E}"/>
              </a:ext>
            </a:extLst>
          </p:cNvPr>
          <p:cNvSpPr>
            <a:spLocks noGrp="1"/>
          </p:cNvSpPr>
          <p:nvPr>
            <p:ph type="body" idx="1"/>
          </p:nvPr>
        </p:nvSpPr>
        <p:spPr/>
        <p:txBody>
          <a:bodyPr/>
          <a:lstStyle/>
          <a:p>
            <a:r>
              <a:rPr lang="en-US" dirty="0">
                <a:cs typeface="Calibri"/>
              </a:rPr>
              <a:t>Next to </a:t>
            </a:r>
            <a:r>
              <a:rPr lang="en-US" dirty="0" err="1">
                <a:cs typeface="Calibri"/>
              </a:rPr>
              <a:t>improveour</a:t>
            </a:r>
            <a:r>
              <a:rPr lang="en-US" dirty="0">
                <a:cs typeface="Calibri"/>
              </a:rPr>
              <a:t> results in paintings we devise a self supervised training strategy to improve the representation ability of our feature extractor </a:t>
            </a:r>
            <a:endParaRPr lang="en-US" dirty="0"/>
          </a:p>
        </p:txBody>
      </p:sp>
      <p:sp>
        <p:nvSpPr>
          <p:cNvPr id="4" name="Slide Number Placeholder 3">
            <a:extLst>
              <a:ext uri="{FF2B5EF4-FFF2-40B4-BE49-F238E27FC236}">
                <a16:creationId xmlns:a16="http://schemas.microsoft.com/office/drawing/2014/main" id="{51963BEC-7827-D848-AC61-39A070BDCB7A}"/>
              </a:ext>
            </a:extLst>
          </p:cNvPr>
          <p:cNvSpPr>
            <a:spLocks noGrp="1"/>
          </p:cNvSpPr>
          <p:nvPr>
            <p:ph type="sldNum" sz="quarter" idx="5"/>
          </p:nvPr>
        </p:nvSpPr>
        <p:spPr/>
        <p:txBody>
          <a:bodyPr/>
          <a:lstStyle/>
          <a:p>
            <a:fld id="{6FBB5303-4B43-4EBA-94D7-8C68F72BE297}" type="slidenum">
              <a:rPr lang="en-US"/>
              <a:t>112</a:t>
            </a:fld>
            <a:endParaRPr lang="en-US"/>
          </a:p>
        </p:txBody>
      </p:sp>
    </p:spTree>
    <p:extLst>
      <p:ext uri="{BB962C8B-B14F-4D97-AF65-F5344CB8AC3E}">
        <p14:creationId xmlns:p14="http://schemas.microsoft.com/office/powerpoint/2010/main" val="1963903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293A2-D166-B4E5-D4B9-9E9249A66D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141023-F747-B5CF-8D17-8FBE8ED9EC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96CF07-0884-3013-3268-29FFDCF612CA}"/>
              </a:ext>
            </a:extLst>
          </p:cNvPr>
          <p:cNvSpPr>
            <a:spLocks noGrp="1"/>
          </p:cNvSpPr>
          <p:nvPr>
            <p:ph type="body" idx="1"/>
          </p:nvPr>
        </p:nvSpPr>
        <p:spPr/>
        <p:txBody>
          <a:bodyPr/>
          <a:lstStyle/>
          <a:p>
            <a:r>
              <a:rPr lang="en-US" dirty="0" err="1"/>
              <a:t>Throught</a:t>
            </a:r>
            <a:r>
              <a:rPr lang="en-US" dirty="0"/>
              <a:t> the thesis we focused on the first 5 questions. </a:t>
            </a:r>
          </a:p>
        </p:txBody>
      </p:sp>
      <p:sp>
        <p:nvSpPr>
          <p:cNvPr id="4" name="Slide Number Placeholder 3">
            <a:extLst>
              <a:ext uri="{FF2B5EF4-FFF2-40B4-BE49-F238E27FC236}">
                <a16:creationId xmlns:a16="http://schemas.microsoft.com/office/drawing/2014/main" id="{2D38CADB-64A8-2AB0-627C-BCAFD5F2B570}"/>
              </a:ext>
            </a:extLst>
          </p:cNvPr>
          <p:cNvSpPr>
            <a:spLocks noGrp="1"/>
          </p:cNvSpPr>
          <p:nvPr>
            <p:ph type="sldNum" sz="quarter" idx="5"/>
          </p:nvPr>
        </p:nvSpPr>
        <p:spPr/>
        <p:txBody>
          <a:bodyPr/>
          <a:lstStyle/>
          <a:p>
            <a:fld id="{6FBB5303-4B43-4EBA-94D7-8C68F72BE297}" type="slidenum">
              <a:rPr lang="en-US"/>
              <a:t>11</a:t>
            </a:fld>
            <a:endParaRPr lang="en-US"/>
          </a:p>
        </p:txBody>
      </p:sp>
    </p:spTree>
    <p:extLst>
      <p:ext uri="{BB962C8B-B14F-4D97-AF65-F5344CB8AC3E}">
        <p14:creationId xmlns:p14="http://schemas.microsoft.com/office/powerpoint/2010/main" val="20137606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454EB9-399D-410C-A3BE-05EEB976F833}" type="slidenum">
              <a:rPr lang="en-GB" smtClean="0"/>
              <a:t>113</a:t>
            </a:fld>
            <a:endParaRPr lang="en-GB"/>
          </a:p>
        </p:txBody>
      </p:sp>
    </p:spTree>
    <p:extLst>
      <p:ext uri="{BB962C8B-B14F-4D97-AF65-F5344CB8AC3E}">
        <p14:creationId xmlns:p14="http://schemas.microsoft.com/office/powerpoint/2010/main" val="19947576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goal of this method is to learn important features of the image though  reducing redundancy of the features</a:t>
            </a:r>
          </a:p>
          <a:p>
            <a:r>
              <a:rPr lang="en-GB" dirty="0"/>
              <a:t>It employs </a:t>
            </a:r>
            <a:r>
              <a:rPr lang="en-GB" dirty="0" err="1"/>
              <a:t>diffrent</a:t>
            </a:r>
            <a:r>
              <a:rPr lang="en-GB" dirty="0"/>
              <a:t> augmentations of the same </a:t>
            </a:r>
            <a:r>
              <a:rPr lang="en-GB" dirty="0" err="1"/>
              <a:t>imagein</a:t>
            </a:r>
            <a:r>
              <a:rPr lang="en-GB" dirty="0"/>
              <a:t> order to learn important repeated features</a:t>
            </a:r>
          </a:p>
        </p:txBody>
      </p:sp>
      <p:sp>
        <p:nvSpPr>
          <p:cNvPr id="4" name="Slide Number Placeholder 3"/>
          <p:cNvSpPr>
            <a:spLocks noGrp="1"/>
          </p:cNvSpPr>
          <p:nvPr>
            <p:ph type="sldNum" sz="quarter" idx="5"/>
          </p:nvPr>
        </p:nvSpPr>
        <p:spPr/>
        <p:txBody>
          <a:bodyPr/>
          <a:lstStyle/>
          <a:p>
            <a:fld id="{7F454EB9-399D-410C-A3BE-05EEB976F833}" type="slidenum">
              <a:rPr lang="en-GB" smtClean="0"/>
              <a:t>114</a:t>
            </a:fld>
            <a:endParaRPr lang="en-GB"/>
          </a:p>
        </p:txBody>
      </p:sp>
    </p:spTree>
    <p:extLst>
      <p:ext uri="{BB962C8B-B14F-4D97-AF65-F5344CB8AC3E}">
        <p14:creationId xmlns:p14="http://schemas.microsoft.com/office/powerpoint/2010/main" val="4634619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create embeddings of the 2 features </a:t>
            </a:r>
          </a:p>
        </p:txBody>
      </p:sp>
      <p:sp>
        <p:nvSpPr>
          <p:cNvPr id="4" name="Slide Number Placeholder 3"/>
          <p:cNvSpPr>
            <a:spLocks noGrp="1"/>
          </p:cNvSpPr>
          <p:nvPr>
            <p:ph type="sldNum" sz="quarter" idx="5"/>
          </p:nvPr>
        </p:nvSpPr>
        <p:spPr/>
        <p:txBody>
          <a:bodyPr/>
          <a:lstStyle/>
          <a:p>
            <a:fld id="{7F454EB9-399D-410C-A3BE-05EEB976F833}" type="slidenum">
              <a:rPr lang="en-GB" smtClean="0"/>
              <a:t>115</a:t>
            </a:fld>
            <a:endParaRPr lang="en-GB"/>
          </a:p>
        </p:txBody>
      </p:sp>
    </p:spTree>
    <p:extLst>
      <p:ext uri="{BB962C8B-B14F-4D97-AF65-F5344CB8AC3E}">
        <p14:creationId xmlns:p14="http://schemas.microsoft.com/office/powerpoint/2010/main" val="32800886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calculate the correlation matrix between the embeddings </a:t>
            </a:r>
          </a:p>
          <a:p>
            <a:endParaRPr lang="en-GB" dirty="0"/>
          </a:p>
          <a:p>
            <a:r>
              <a:rPr lang="en-GB" dirty="0"/>
              <a:t>  </a:t>
            </a:r>
          </a:p>
        </p:txBody>
      </p:sp>
      <p:sp>
        <p:nvSpPr>
          <p:cNvPr id="4" name="Slide Number Placeholder 3"/>
          <p:cNvSpPr>
            <a:spLocks noGrp="1"/>
          </p:cNvSpPr>
          <p:nvPr>
            <p:ph type="sldNum" sz="quarter" idx="5"/>
          </p:nvPr>
        </p:nvSpPr>
        <p:spPr/>
        <p:txBody>
          <a:bodyPr/>
          <a:lstStyle/>
          <a:p>
            <a:fld id="{7F454EB9-399D-410C-A3BE-05EEB976F833}" type="slidenum">
              <a:rPr lang="en-GB" smtClean="0"/>
              <a:t>116</a:t>
            </a:fld>
            <a:endParaRPr lang="en-GB"/>
          </a:p>
        </p:txBody>
      </p:sp>
    </p:spTree>
    <p:extLst>
      <p:ext uri="{BB962C8B-B14F-4D97-AF65-F5344CB8AC3E}">
        <p14:creationId xmlns:p14="http://schemas.microsoft.com/office/powerpoint/2010/main" val="28840249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then compare the features with a indent matrix  to reduce the mutual information between features and amplify the amount of self information on each feature</a:t>
            </a:r>
          </a:p>
        </p:txBody>
      </p:sp>
      <p:sp>
        <p:nvSpPr>
          <p:cNvPr id="4" name="Slide Number Placeholder 3"/>
          <p:cNvSpPr>
            <a:spLocks noGrp="1"/>
          </p:cNvSpPr>
          <p:nvPr>
            <p:ph type="sldNum" sz="quarter" idx="5"/>
          </p:nvPr>
        </p:nvSpPr>
        <p:spPr/>
        <p:txBody>
          <a:bodyPr/>
          <a:lstStyle/>
          <a:p>
            <a:fld id="{7F454EB9-399D-410C-A3BE-05EEB976F833}" type="slidenum">
              <a:rPr lang="en-GB" smtClean="0"/>
              <a:t>117</a:t>
            </a:fld>
            <a:endParaRPr lang="en-GB"/>
          </a:p>
        </p:txBody>
      </p:sp>
    </p:spTree>
    <p:extLst>
      <p:ext uri="{BB962C8B-B14F-4D97-AF65-F5344CB8AC3E}">
        <p14:creationId xmlns:p14="http://schemas.microsoft.com/office/powerpoint/2010/main" val="360592698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1087E-6A30-15B8-1896-EC453EFBA8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17CA6-271B-2495-7DA6-AE722C4C5B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4DE66-CA36-8E5C-0E22-AF50B5824425}"/>
              </a:ext>
            </a:extLst>
          </p:cNvPr>
          <p:cNvSpPr>
            <a:spLocks noGrp="1"/>
          </p:cNvSpPr>
          <p:nvPr>
            <p:ph type="body" idx="1"/>
          </p:nvPr>
        </p:nvSpPr>
        <p:spPr/>
        <p:txBody>
          <a:bodyPr/>
          <a:lstStyle/>
          <a:p>
            <a:r>
              <a:rPr lang="en-US" dirty="0">
                <a:cs typeface="Calibri"/>
              </a:rPr>
              <a:t>Relaying on that method, </a:t>
            </a:r>
            <a:r>
              <a:rPr lang="en-US" b="1" dirty="0">
                <a:cs typeface="Calibri"/>
              </a:rPr>
              <a:t>start by introducing an art specific augmentation technique,</a:t>
            </a:r>
          </a:p>
          <a:p>
            <a:r>
              <a:rPr lang="en-US" dirty="0">
                <a:cs typeface="Calibri"/>
              </a:rPr>
              <a:t>We use the neural style transfer which uses a content image and </a:t>
            </a:r>
            <a:r>
              <a:rPr lang="en-US" dirty="0" err="1">
                <a:cs typeface="Calibri"/>
              </a:rPr>
              <a:t>repaintes</a:t>
            </a:r>
            <a:r>
              <a:rPr lang="en-US" dirty="0">
                <a:cs typeface="Calibri"/>
              </a:rPr>
              <a:t> it using a style image. </a:t>
            </a:r>
          </a:p>
          <a:p>
            <a:endParaRPr lang="en-US" dirty="0">
              <a:cs typeface="Calibri"/>
            </a:endParaRPr>
          </a:p>
          <a:p>
            <a:r>
              <a:rPr lang="en-US" dirty="0">
                <a:cs typeface="Calibri"/>
              </a:rPr>
              <a:t>We used 5 Styles for our augmentation. </a:t>
            </a:r>
          </a:p>
          <a:p>
            <a:r>
              <a:rPr lang="en-US" dirty="0">
                <a:cs typeface="Calibri"/>
              </a:rPr>
              <a:t>As presented at the bottom of the slide  </a:t>
            </a:r>
          </a:p>
        </p:txBody>
      </p:sp>
      <p:sp>
        <p:nvSpPr>
          <p:cNvPr id="4" name="Slide Number Placeholder 3">
            <a:extLst>
              <a:ext uri="{FF2B5EF4-FFF2-40B4-BE49-F238E27FC236}">
                <a16:creationId xmlns:a16="http://schemas.microsoft.com/office/drawing/2014/main" id="{2588FDFF-8E66-81F3-0479-32211B3547FB}"/>
              </a:ext>
            </a:extLst>
          </p:cNvPr>
          <p:cNvSpPr>
            <a:spLocks noGrp="1"/>
          </p:cNvSpPr>
          <p:nvPr>
            <p:ph type="sldNum" sz="quarter" idx="5"/>
          </p:nvPr>
        </p:nvSpPr>
        <p:spPr/>
        <p:txBody>
          <a:bodyPr/>
          <a:lstStyle/>
          <a:p>
            <a:fld id="{6FBB5303-4B43-4EBA-94D7-8C68F72BE297}" type="slidenum">
              <a:rPr lang="en-US"/>
              <a:t>118</a:t>
            </a:fld>
            <a:endParaRPr lang="en-US"/>
          </a:p>
        </p:txBody>
      </p:sp>
    </p:spTree>
    <p:extLst>
      <p:ext uri="{BB962C8B-B14F-4D97-AF65-F5344CB8AC3E}">
        <p14:creationId xmlns:p14="http://schemas.microsoft.com/office/powerpoint/2010/main" val="11502870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our training approach </a:t>
            </a:r>
          </a:p>
        </p:txBody>
      </p:sp>
      <p:sp>
        <p:nvSpPr>
          <p:cNvPr id="4" name="Slide Number Placeholder 3"/>
          <p:cNvSpPr>
            <a:spLocks noGrp="1"/>
          </p:cNvSpPr>
          <p:nvPr>
            <p:ph type="sldNum" sz="quarter" idx="5"/>
          </p:nvPr>
        </p:nvSpPr>
        <p:spPr/>
        <p:txBody>
          <a:bodyPr/>
          <a:lstStyle/>
          <a:p>
            <a:fld id="{6FBB5303-4B43-4EBA-94D7-8C68F72BE297}" type="slidenum">
              <a:rPr lang="en-US"/>
              <a:t>119</a:t>
            </a:fld>
            <a:endParaRPr lang="en-US"/>
          </a:p>
        </p:txBody>
      </p:sp>
    </p:spTree>
    <p:extLst>
      <p:ext uri="{BB962C8B-B14F-4D97-AF65-F5344CB8AC3E}">
        <p14:creationId xmlns:p14="http://schemas.microsoft.com/office/powerpoint/2010/main" val="6237350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9C670-81E0-82A4-4784-76E67A6F50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C9C62-C859-B944-B47C-17557F8CFD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86F4F0-C5E4-1747-CC08-F2CA89F90CEF}"/>
              </a:ext>
            </a:extLst>
          </p:cNvPr>
          <p:cNvSpPr>
            <a:spLocks noGrp="1"/>
          </p:cNvSpPr>
          <p:nvPr>
            <p:ph type="body" idx="1"/>
          </p:nvPr>
        </p:nvSpPr>
        <p:spPr/>
        <p:txBody>
          <a:bodyPr/>
          <a:lstStyle/>
          <a:p>
            <a:r>
              <a:rPr lang="en-US" dirty="0">
                <a:cs typeface="Calibri"/>
              </a:rPr>
              <a:t>Which uses the </a:t>
            </a:r>
            <a:r>
              <a:rPr lang="en-US" dirty="0" err="1">
                <a:cs typeface="Calibri"/>
              </a:rPr>
              <a:t>barlow</a:t>
            </a:r>
            <a:r>
              <a:rPr lang="en-US" dirty="0">
                <a:cs typeface="Calibri"/>
              </a:rPr>
              <a:t> twins method at it’s core . </a:t>
            </a:r>
          </a:p>
        </p:txBody>
      </p:sp>
      <p:sp>
        <p:nvSpPr>
          <p:cNvPr id="4" name="Slide Number Placeholder 3">
            <a:extLst>
              <a:ext uri="{FF2B5EF4-FFF2-40B4-BE49-F238E27FC236}">
                <a16:creationId xmlns:a16="http://schemas.microsoft.com/office/drawing/2014/main" id="{79212702-CF26-1EC5-DD0F-EBE2F4DE845E}"/>
              </a:ext>
            </a:extLst>
          </p:cNvPr>
          <p:cNvSpPr>
            <a:spLocks noGrp="1"/>
          </p:cNvSpPr>
          <p:nvPr>
            <p:ph type="sldNum" sz="quarter" idx="5"/>
          </p:nvPr>
        </p:nvSpPr>
        <p:spPr/>
        <p:txBody>
          <a:bodyPr/>
          <a:lstStyle/>
          <a:p>
            <a:fld id="{6FBB5303-4B43-4EBA-94D7-8C68F72BE297}" type="slidenum">
              <a:rPr lang="en-US"/>
              <a:t>120</a:t>
            </a:fld>
            <a:endParaRPr lang="en-US"/>
          </a:p>
        </p:txBody>
      </p:sp>
    </p:spTree>
    <p:extLst>
      <p:ext uri="{BB962C8B-B14F-4D97-AF65-F5344CB8AC3E}">
        <p14:creationId xmlns:p14="http://schemas.microsoft.com/office/powerpoint/2010/main" val="33826284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E614C-12B2-A1EF-8521-900627D262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7120EC-37F1-6DA4-D202-0C1D19F596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D853AD-6BCB-DE79-CB71-62A13C489F16}"/>
              </a:ext>
            </a:extLst>
          </p:cNvPr>
          <p:cNvSpPr>
            <a:spLocks noGrp="1"/>
          </p:cNvSpPr>
          <p:nvPr>
            <p:ph type="body" idx="1"/>
          </p:nvPr>
        </p:nvSpPr>
        <p:spPr/>
        <p:txBody>
          <a:bodyPr/>
          <a:lstStyle/>
          <a:p>
            <a:r>
              <a:rPr lang="en-US" dirty="0">
                <a:cs typeface="Calibri"/>
              </a:rPr>
              <a:t>We use the NST </a:t>
            </a:r>
            <a:r>
              <a:rPr lang="en-US" dirty="0" err="1">
                <a:cs typeface="Calibri"/>
              </a:rPr>
              <a:t>overlaied</a:t>
            </a:r>
            <a:r>
              <a:rPr lang="en-US" dirty="0">
                <a:cs typeface="Calibri"/>
              </a:rPr>
              <a:t> with other random transformations like cropping in order to generate our distorted </a:t>
            </a:r>
            <a:r>
              <a:rPr lang="en-US" dirty="0" err="1">
                <a:cs typeface="Calibri"/>
              </a:rPr>
              <a:t>inputes</a:t>
            </a:r>
            <a:r>
              <a:rPr lang="en-US" dirty="0">
                <a:cs typeface="Calibri"/>
              </a:rPr>
              <a:t> </a:t>
            </a:r>
          </a:p>
        </p:txBody>
      </p:sp>
      <p:sp>
        <p:nvSpPr>
          <p:cNvPr id="4" name="Slide Number Placeholder 3">
            <a:extLst>
              <a:ext uri="{FF2B5EF4-FFF2-40B4-BE49-F238E27FC236}">
                <a16:creationId xmlns:a16="http://schemas.microsoft.com/office/drawing/2014/main" id="{3CEAE426-7DE5-06A6-DC52-946B634B811D}"/>
              </a:ext>
            </a:extLst>
          </p:cNvPr>
          <p:cNvSpPr>
            <a:spLocks noGrp="1"/>
          </p:cNvSpPr>
          <p:nvPr>
            <p:ph type="sldNum" sz="quarter" idx="5"/>
          </p:nvPr>
        </p:nvSpPr>
        <p:spPr/>
        <p:txBody>
          <a:bodyPr/>
          <a:lstStyle/>
          <a:p>
            <a:fld id="{6FBB5303-4B43-4EBA-94D7-8C68F72BE297}" type="slidenum">
              <a:rPr lang="en-US"/>
              <a:t>121</a:t>
            </a:fld>
            <a:endParaRPr lang="en-US"/>
          </a:p>
        </p:txBody>
      </p:sp>
    </p:spTree>
    <p:extLst>
      <p:ext uri="{BB962C8B-B14F-4D97-AF65-F5344CB8AC3E}">
        <p14:creationId xmlns:p14="http://schemas.microsoft.com/office/powerpoint/2010/main" val="278373291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8EFB3-72B8-6918-CCC6-48AF613C93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528A9B-B42A-EA51-103D-077B08D1F6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19D8B-D648-48E9-053B-19FA3376DCDE}"/>
              </a:ext>
            </a:extLst>
          </p:cNvPr>
          <p:cNvSpPr>
            <a:spLocks noGrp="1"/>
          </p:cNvSpPr>
          <p:nvPr>
            <p:ph type="body" idx="1"/>
          </p:nvPr>
        </p:nvSpPr>
        <p:spPr/>
        <p:txBody>
          <a:bodyPr/>
          <a:lstStyle/>
          <a:p>
            <a:r>
              <a:rPr lang="en-US" dirty="0">
                <a:cs typeface="Calibri"/>
              </a:rPr>
              <a:t>We first update the model using the </a:t>
            </a:r>
            <a:r>
              <a:rPr lang="en-US" dirty="0" err="1">
                <a:cs typeface="Calibri"/>
              </a:rPr>
              <a:t>barlow</a:t>
            </a:r>
            <a:r>
              <a:rPr lang="en-US" dirty="0">
                <a:cs typeface="Calibri"/>
              </a:rPr>
              <a:t> twins method </a:t>
            </a:r>
          </a:p>
        </p:txBody>
      </p:sp>
      <p:sp>
        <p:nvSpPr>
          <p:cNvPr id="4" name="Slide Number Placeholder 3">
            <a:extLst>
              <a:ext uri="{FF2B5EF4-FFF2-40B4-BE49-F238E27FC236}">
                <a16:creationId xmlns:a16="http://schemas.microsoft.com/office/drawing/2014/main" id="{4C777ABC-AAFA-3235-F6B9-936766D580ED}"/>
              </a:ext>
            </a:extLst>
          </p:cNvPr>
          <p:cNvSpPr>
            <a:spLocks noGrp="1"/>
          </p:cNvSpPr>
          <p:nvPr>
            <p:ph type="sldNum" sz="quarter" idx="5"/>
          </p:nvPr>
        </p:nvSpPr>
        <p:spPr/>
        <p:txBody>
          <a:bodyPr/>
          <a:lstStyle/>
          <a:p>
            <a:fld id="{6FBB5303-4B43-4EBA-94D7-8C68F72BE297}" type="slidenum">
              <a:rPr lang="en-US"/>
              <a:t>122</a:t>
            </a:fld>
            <a:endParaRPr lang="en-US"/>
          </a:p>
        </p:txBody>
      </p:sp>
    </p:spTree>
    <p:extLst>
      <p:ext uri="{BB962C8B-B14F-4D97-AF65-F5344CB8AC3E}">
        <p14:creationId xmlns:p14="http://schemas.microsoft.com/office/powerpoint/2010/main" val="4130096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91C04-9206-2736-5EEC-9AD262012C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923FA-3212-C84D-AE66-2C0C59FA4A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42E86E-9DDB-E88D-AC89-39426B9DA69F}"/>
              </a:ext>
            </a:extLst>
          </p:cNvPr>
          <p:cNvSpPr>
            <a:spLocks noGrp="1"/>
          </p:cNvSpPr>
          <p:nvPr>
            <p:ph type="body" idx="1"/>
          </p:nvPr>
        </p:nvSpPr>
        <p:spPr/>
        <p:txBody>
          <a:bodyPr/>
          <a:lstStyle/>
          <a:p>
            <a:r>
              <a:rPr lang="en-US" dirty="0">
                <a:cs typeface="Calibri"/>
              </a:rPr>
              <a:t>The contributions yielded this thesis could be divided into </a:t>
            </a:r>
            <a:r>
              <a:rPr lang="en-US" b="1" dirty="0">
                <a:cs typeface="Calibri"/>
              </a:rPr>
              <a:t>data collection </a:t>
            </a:r>
            <a:r>
              <a:rPr lang="en-US" dirty="0">
                <a:cs typeface="Calibri"/>
              </a:rPr>
              <a:t>related, and </a:t>
            </a:r>
            <a:r>
              <a:rPr lang="en-US" b="1" dirty="0">
                <a:cs typeface="Calibri"/>
              </a:rPr>
              <a:t>predictive modeling  </a:t>
            </a:r>
            <a:r>
              <a:rPr lang="en-US" dirty="0">
                <a:cs typeface="Calibri"/>
              </a:rPr>
              <a:t>related. </a:t>
            </a:r>
          </a:p>
          <a:p>
            <a:r>
              <a:rPr lang="en-US" dirty="0">
                <a:cs typeface="Calibri"/>
              </a:rPr>
              <a:t>The first contribution </a:t>
            </a:r>
            <a:r>
              <a:rPr lang="en-US" b="1" dirty="0">
                <a:cs typeface="Calibri"/>
              </a:rPr>
              <a:t>is Data Collection &amp; analysis</a:t>
            </a:r>
            <a:r>
              <a:rPr lang="en-US" dirty="0">
                <a:cs typeface="Calibri"/>
              </a:rPr>
              <a:t>.</a:t>
            </a:r>
          </a:p>
          <a:p>
            <a:r>
              <a:rPr lang="en-US" dirty="0">
                <a:cs typeface="Calibri"/>
              </a:rPr>
              <a:t>We move into </a:t>
            </a:r>
            <a:r>
              <a:rPr lang="en-US" b="1" dirty="0">
                <a:cs typeface="Calibri"/>
              </a:rPr>
              <a:t>proposing several predictive models </a:t>
            </a:r>
          </a:p>
          <a:p>
            <a:r>
              <a:rPr lang="en-US" dirty="0">
                <a:cs typeface="Calibri"/>
              </a:rPr>
              <a:t>One of our main goals is :</a:t>
            </a:r>
          </a:p>
          <a:p>
            <a:r>
              <a:rPr lang="en-US" b="1" dirty="0">
                <a:cs typeface="Calibri"/>
              </a:rPr>
              <a:t>Improving the representation ability of neural networks in the art domain</a:t>
            </a:r>
            <a:r>
              <a:rPr lang="en-US" dirty="0">
                <a:cs typeface="Calibri"/>
              </a:rPr>
              <a:t>,</a:t>
            </a:r>
          </a:p>
          <a:p>
            <a:r>
              <a:rPr lang="en-US" dirty="0">
                <a:cs typeface="Calibri"/>
              </a:rPr>
              <a:t> and</a:t>
            </a:r>
          </a:p>
          <a:p>
            <a:r>
              <a:rPr lang="en-US" b="1" dirty="0">
                <a:cs typeface="Calibri"/>
              </a:rPr>
              <a:t>Improve the predictive ability of the inter observer disparity</a:t>
            </a:r>
            <a:r>
              <a:rPr lang="en-US" dirty="0">
                <a:cs typeface="Calibri"/>
              </a:rPr>
              <a:t>.</a:t>
            </a:r>
          </a:p>
        </p:txBody>
      </p:sp>
      <p:sp>
        <p:nvSpPr>
          <p:cNvPr id="4" name="Slide Number Placeholder 3">
            <a:extLst>
              <a:ext uri="{FF2B5EF4-FFF2-40B4-BE49-F238E27FC236}">
                <a16:creationId xmlns:a16="http://schemas.microsoft.com/office/drawing/2014/main" id="{8CF06FF3-4FB0-F18A-45D1-C507BBECA53A}"/>
              </a:ext>
            </a:extLst>
          </p:cNvPr>
          <p:cNvSpPr>
            <a:spLocks noGrp="1"/>
          </p:cNvSpPr>
          <p:nvPr>
            <p:ph type="sldNum" sz="quarter" idx="5"/>
          </p:nvPr>
        </p:nvSpPr>
        <p:spPr/>
        <p:txBody>
          <a:bodyPr/>
          <a:lstStyle/>
          <a:p>
            <a:fld id="{6FBB5303-4B43-4EBA-94D7-8C68F72BE297}" type="slidenum">
              <a:rPr lang="en-US"/>
              <a:t>12</a:t>
            </a:fld>
            <a:endParaRPr lang="en-US"/>
          </a:p>
        </p:txBody>
      </p:sp>
    </p:spTree>
    <p:extLst>
      <p:ext uri="{BB962C8B-B14F-4D97-AF65-F5344CB8AC3E}">
        <p14:creationId xmlns:p14="http://schemas.microsoft.com/office/powerpoint/2010/main" val="146413168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9C670-81E0-82A4-4784-76E67A6F50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C9C62-C859-B944-B47C-17557F8CFD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86F4F0-C5E4-1747-CC08-F2CA89F90CEF}"/>
              </a:ext>
            </a:extLst>
          </p:cNvPr>
          <p:cNvSpPr>
            <a:spLocks noGrp="1"/>
          </p:cNvSpPr>
          <p:nvPr>
            <p:ph type="body" idx="1"/>
          </p:nvPr>
        </p:nvSpPr>
        <p:spPr/>
        <p:txBody>
          <a:bodyPr/>
          <a:lstStyle/>
          <a:p>
            <a:r>
              <a:rPr lang="en-US" dirty="0">
                <a:cs typeface="Calibri"/>
              </a:rPr>
              <a:t>But then we employ the Moving Average method in order to stabilize the training </a:t>
            </a:r>
          </a:p>
        </p:txBody>
      </p:sp>
      <p:sp>
        <p:nvSpPr>
          <p:cNvPr id="4" name="Slide Number Placeholder 3">
            <a:extLst>
              <a:ext uri="{FF2B5EF4-FFF2-40B4-BE49-F238E27FC236}">
                <a16:creationId xmlns:a16="http://schemas.microsoft.com/office/drawing/2014/main" id="{79212702-CF26-1EC5-DD0F-EBE2F4DE845E}"/>
              </a:ext>
            </a:extLst>
          </p:cNvPr>
          <p:cNvSpPr>
            <a:spLocks noGrp="1"/>
          </p:cNvSpPr>
          <p:nvPr>
            <p:ph type="sldNum" sz="quarter" idx="5"/>
          </p:nvPr>
        </p:nvSpPr>
        <p:spPr/>
        <p:txBody>
          <a:bodyPr/>
          <a:lstStyle/>
          <a:p>
            <a:fld id="{6FBB5303-4B43-4EBA-94D7-8C68F72BE297}" type="slidenum">
              <a:rPr lang="en-US"/>
              <a:t>123</a:t>
            </a:fld>
            <a:endParaRPr lang="en-US"/>
          </a:p>
        </p:txBody>
      </p:sp>
    </p:spTree>
    <p:extLst>
      <p:ext uri="{BB962C8B-B14F-4D97-AF65-F5344CB8AC3E}">
        <p14:creationId xmlns:p14="http://schemas.microsoft.com/office/powerpoint/2010/main" val="409700187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A2440-2E19-29DA-C309-E48E6496AE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CAFC44-311E-FBD1-2ABA-C810A39EBF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705F21-65EA-2B01-2E06-41C6C362C204}"/>
              </a:ext>
            </a:extLst>
          </p:cNvPr>
          <p:cNvSpPr>
            <a:spLocks noGrp="1"/>
          </p:cNvSpPr>
          <p:nvPr>
            <p:ph type="body" idx="1"/>
          </p:nvPr>
        </p:nvSpPr>
        <p:spPr/>
        <p:txBody>
          <a:bodyPr/>
          <a:lstStyle/>
          <a:p>
            <a:r>
              <a:rPr lang="en-US" dirty="0">
                <a:cs typeface="Calibri"/>
              </a:rPr>
              <a:t>We save styles representations into a style bank and update the model to reduce the distance between style representations and the Global original image representation.  </a:t>
            </a:r>
          </a:p>
        </p:txBody>
      </p:sp>
      <p:sp>
        <p:nvSpPr>
          <p:cNvPr id="4" name="Slide Number Placeholder 3">
            <a:extLst>
              <a:ext uri="{FF2B5EF4-FFF2-40B4-BE49-F238E27FC236}">
                <a16:creationId xmlns:a16="http://schemas.microsoft.com/office/drawing/2014/main" id="{075A7A9D-09BF-1A20-55F8-EAC0CA727883}"/>
              </a:ext>
            </a:extLst>
          </p:cNvPr>
          <p:cNvSpPr>
            <a:spLocks noGrp="1"/>
          </p:cNvSpPr>
          <p:nvPr>
            <p:ph type="sldNum" sz="quarter" idx="5"/>
          </p:nvPr>
        </p:nvSpPr>
        <p:spPr/>
        <p:txBody>
          <a:bodyPr/>
          <a:lstStyle/>
          <a:p>
            <a:fld id="{6FBB5303-4B43-4EBA-94D7-8C68F72BE297}" type="slidenum">
              <a:rPr lang="en-US"/>
              <a:t>124</a:t>
            </a:fld>
            <a:endParaRPr lang="en-US"/>
          </a:p>
        </p:txBody>
      </p:sp>
    </p:spTree>
    <p:extLst>
      <p:ext uri="{BB962C8B-B14F-4D97-AF65-F5344CB8AC3E}">
        <p14:creationId xmlns:p14="http://schemas.microsoft.com/office/powerpoint/2010/main" val="24259344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method </a:t>
            </a:r>
            <a:r>
              <a:rPr lang="en-US" dirty="0" err="1">
                <a:cs typeface="Calibri"/>
              </a:rPr>
              <a:t>yieled</a:t>
            </a:r>
            <a:r>
              <a:rPr lang="en-US" dirty="0">
                <a:cs typeface="Calibri"/>
              </a:rPr>
              <a:t> improvements on all metrics as shown in these results.</a:t>
            </a:r>
          </a:p>
        </p:txBody>
      </p:sp>
      <p:sp>
        <p:nvSpPr>
          <p:cNvPr id="4" name="Slide Number Placeholder 3"/>
          <p:cNvSpPr>
            <a:spLocks noGrp="1"/>
          </p:cNvSpPr>
          <p:nvPr>
            <p:ph type="sldNum" sz="quarter" idx="5"/>
          </p:nvPr>
        </p:nvSpPr>
        <p:spPr/>
        <p:txBody>
          <a:bodyPr/>
          <a:lstStyle/>
          <a:p>
            <a:fld id="{6FBB5303-4B43-4EBA-94D7-8C68F72BE297}" type="slidenum">
              <a:rPr lang="en-US"/>
              <a:t>125</a:t>
            </a:fld>
            <a:endParaRPr lang="en-US"/>
          </a:p>
        </p:txBody>
      </p:sp>
    </p:spTree>
    <p:extLst>
      <p:ext uri="{BB962C8B-B14F-4D97-AF65-F5344CB8AC3E}">
        <p14:creationId xmlns:p14="http://schemas.microsoft.com/office/powerpoint/2010/main" val="142933904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And here is a visual comparison between the base mode and the new model </a:t>
            </a:r>
          </a:p>
        </p:txBody>
      </p:sp>
      <p:sp>
        <p:nvSpPr>
          <p:cNvPr id="4" name="Slide Number Placeholder 3"/>
          <p:cNvSpPr>
            <a:spLocks noGrp="1"/>
          </p:cNvSpPr>
          <p:nvPr>
            <p:ph type="sldNum" sz="quarter" idx="5"/>
          </p:nvPr>
        </p:nvSpPr>
        <p:spPr/>
        <p:txBody>
          <a:bodyPr/>
          <a:lstStyle/>
          <a:p>
            <a:fld id="{6FBB5303-4B43-4EBA-94D7-8C68F72BE297}" type="slidenum">
              <a:rPr lang="en-US"/>
              <a:t>126</a:t>
            </a:fld>
            <a:endParaRPr lang="en-US"/>
          </a:p>
        </p:txBody>
      </p:sp>
    </p:spTree>
    <p:extLst>
      <p:ext uri="{BB962C8B-B14F-4D97-AF65-F5344CB8AC3E}">
        <p14:creationId xmlns:p14="http://schemas.microsoft.com/office/powerpoint/2010/main" val="23106253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61D3E-40F6-2B60-3B0D-0755E204D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7F7FB-114A-DDF5-51F9-D7CCCB6C7C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40062-A5DD-51A4-57A1-008540CA5092}"/>
              </a:ext>
            </a:extLst>
          </p:cNvPr>
          <p:cNvSpPr>
            <a:spLocks noGrp="1"/>
          </p:cNvSpPr>
          <p:nvPr>
            <p:ph type="body" idx="1"/>
          </p:nvPr>
        </p:nvSpPr>
        <p:spPr/>
        <p:txBody>
          <a:bodyPr/>
          <a:lstStyle/>
          <a:p>
            <a:endParaRPr lang="en-US" dirty="0">
              <a:cs typeface="Calibri"/>
            </a:endParaRPr>
          </a:p>
        </p:txBody>
      </p:sp>
      <p:sp>
        <p:nvSpPr>
          <p:cNvPr id="4" name="Slide Number Placeholder 3">
            <a:extLst>
              <a:ext uri="{FF2B5EF4-FFF2-40B4-BE49-F238E27FC236}">
                <a16:creationId xmlns:a16="http://schemas.microsoft.com/office/drawing/2014/main" id="{6816BC18-2D43-179D-CB16-8462FB3C37BD}"/>
              </a:ext>
            </a:extLst>
          </p:cNvPr>
          <p:cNvSpPr>
            <a:spLocks noGrp="1"/>
          </p:cNvSpPr>
          <p:nvPr>
            <p:ph type="sldNum" sz="quarter" idx="5"/>
          </p:nvPr>
        </p:nvSpPr>
        <p:spPr/>
        <p:txBody>
          <a:bodyPr/>
          <a:lstStyle/>
          <a:p>
            <a:fld id="{6FBB5303-4B43-4EBA-94D7-8C68F72BE297}" type="slidenum">
              <a:rPr lang="en-US"/>
              <a:t>127</a:t>
            </a:fld>
            <a:endParaRPr lang="en-US"/>
          </a:p>
        </p:txBody>
      </p:sp>
    </p:spTree>
    <p:extLst>
      <p:ext uri="{BB962C8B-B14F-4D97-AF65-F5344CB8AC3E}">
        <p14:creationId xmlns:p14="http://schemas.microsoft.com/office/powerpoint/2010/main" val="88878583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8B1E3-9284-BC0C-9E66-94981A2E65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7B8553-1059-2257-D443-6E7F0AC1A5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7525F6-A88E-5326-372B-D3E12A47BDE9}"/>
              </a:ext>
            </a:extLst>
          </p:cNvPr>
          <p:cNvSpPr>
            <a:spLocks noGrp="1"/>
          </p:cNvSpPr>
          <p:nvPr>
            <p:ph type="body" idx="1"/>
          </p:nvPr>
        </p:nvSpPr>
        <p:spPr/>
        <p:txBody>
          <a:bodyPr/>
          <a:lstStyle/>
          <a:p>
            <a:r>
              <a:rPr lang="en-US">
                <a:cs typeface="Calibri"/>
              </a:rPr>
              <a:t>Follow up stats</a:t>
            </a:r>
          </a:p>
        </p:txBody>
      </p:sp>
      <p:sp>
        <p:nvSpPr>
          <p:cNvPr id="4" name="Slide Number Placeholder 3">
            <a:extLst>
              <a:ext uri="{FF2B5EF4-FFF2-40B4-BE49-F238E27FC236}">
                <a16:creationId xmlns:a16="http://schemas.microsoft.com/office/drawing/2014/main" id="{CE5535FC-7B0D-41F0-DD43-6B206D1BEEBA}"/>
              </a:ext>
            </a:extLst>
          </p:cNvPr>
          <p:cNvSpPr>
            <a:spLocks noGrp="1"/>
          </p:cNvSpPr>
          <p:nvPr>
            <p:ph type="sldNum" sz="quarter" idx="5"/>
          </p:nvPr>
        </p:nvSpPr>
        <p:spPr/>
        <p:txBody>
          <a:bodyPr/>
          <a:lstStyle/>
          <a:p>
            <a:fld id="{6FBB5303-4B43-4EBA-94D7-8C68F72BE297}" type="slidenum">
              <a:rPr lang="en-US"/>
              <a:t>128</a:t>
            </a:fld>
            <a:endParaRPr lang="en-US"/>
          </a:p>
        </p:txBody>
      </p:sp>
    </p:spTree>
    <p:extLst>
      <p:ext uri="{BB962C8B-B14F-4D97-AF65-F5344CB8AC3E}">
        <p14:creationId xmlns:p14="http://schemas.microsoft.com/office/powerpoint/2010/main" val="382234895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CB0F5-D886-118F-07D1-B095C73C32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BC6AE9-90A7-B78F-E9F5-A936201DF9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9B9341-ECC0-FF34-81B9-8A4355976B10}"/>
              </a:ext>
            </a:extLst>
          </p:cNvPr>
          <p:cNvSpPr>
            <a:spLocks noGrp="1"/>
          </p:cNvSpPr>
          <p:nvPr>
            <p:ph type="body" idx="1"/>
          </p:nvPr>
        </p:nvSpPr>
        <p:spPr/>
        <p:txBody>
          <a:bodyPr/>
          <a:lstStyle/>
          <a:p>
            <a:r>
              <a:rPr lang="en-US" dirty="0">
                <a:cs typeface="Calibri"/>
              </a:rPr>
              <a:t>Our next challenge would be to improve the prediction to take into account inter observer diversity </a:t>
            </a:r>
          </a:p>
        </p:txBody>
      </p:sp>
      <p:sp>
        <p:nvSpPr>
          <p:cNvPr id="4" name="Slide Number Placeholder 3">
            <a:extLst>
              <a:ext uri="{FF2B5EF4-FFF2-40B4-BE49-F238E27FC236}">
                <a16:creationId xmlns:a16="http://schemas.microsoft.com/office/drawing/2014/main" id="{F9376A41-6DB6-92F0-C6AE-37A294F0B72A}"/>
              </a:ext>
            </a:extLst>
          </p:cNvPr>
          <p:cNvSpPr>
            <a:spLocks noGrp="1"/>
          </p:cNvSpPr>
          <p:nvPr>
            <p:ph type="sldNum" sz="quarter" idx="5"/>
          </p:nvPr>
        </p:nvSpPr>
        <p:spPr/>
        <p:txBody>
          <a:bodyPr/>
          <a:lstStyle/>
          <a:p>
            <a:fld id="{6FBB5303-4B43-4EBA-94D7-8C68F72BE297}" type="slidenum">
              <a:rPr lang="en-US"/>
              <a:t>129</a:t>
            </a:fld>
            <a:endParaRPr lang="en-US"/>
          </a:p>
        </p:txBody>
      </p:sp>
    </p:spTree>
    <p:extLst>
      <p:ext uri="{BB962C8B-B14F-4D97-AF65-F5344CB8AC3E}">
        <p14:creationId xmlns:p14="http://schemas.microsoft.com/office/powerpoint/2010/main" val="23098166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A0F12-1A44-ED85-CF0A-F78CC86810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E84FB-85E6-AA2F-48F9-3A42C32A09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6DBA9C-E9BF-6390-0791-8BCFD31EB6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6F420D-C053-0CE2-E919-B28C8F0D8933}"/>
              </a:ext>
            </a:extLst>
          </p:cNvPr>
          <p:cNvSpPr>
            <a:spLocks noGrp="1"/>
          </p:cNvSpPr>
          <p:nvPr>
            <p:ph type="sldNum" sz="quarter" idx="5"/>
          </p:nvPr>
        </p:nvSpPr>
        <p:spPr/>
        <p:txBody>
          <a:bodyPr/>
          <a:lstStyle/>
          <a:p>
            <a:fld id="{6FBB5303-4B43-4EBA-94D7-8C68F72BE297}" type="slidenum">
              <a:rPr lang="en-US"/>
              <a:t>130</a:t>
            </a:fld>
            <a:endParaRPr lang="en-US"/>
          </a:p>
        </p:txBody>
      </p:sp>
    </p:spTree>
    <p:extLst>
      <p:ext uri="{BB962C8B-B14F-4D97-AF65-F5344CB8AC3E}">
        <p14:creationId xmlns:p14="http://schemas.microsoft.com/office/powerpoint/2010/main" val="39603923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When training at first we </a:t>
            </a:r>
            <a:r>
              <a:rPr lang="en-US" dirty="0" err="1">
                <a:cs typeface="Calibri"/>
              </a:rPr>
              <a:t>usuly</a:t>
            </a:r>
            <a:r>
              <a:rPr lang="en-US" dirty="0">
                <a:cs typeface="Calibri"/>
              </a:rPr>
              <a:t> use a single randomly chosen </a:t>
            </a:r>
            <a:r>
              <a:rPr lang="en-US" dirty="0" err="1">
                <a:cs typeface="Calibri"/>
              </a:rPr>
              <a:t>scanpath</a:t>
            </a:r>
            <a:r>
              <a:rPr lang="en-US" dirty="0">
                <a:cs typeface="Calibri"/>
              </a:rPr>
              <a:t> for training, </a:t>
            </a:r>
          </a:p>
          <a:p>
            <a:r>
              <a:rPr lang="en-US" dirty="0">
                <a:cs typeface="Calibri"/>
              </a:rPr>
              <a:t>But this method doesn’t ensure that the learned </a:t>
            </a:r>
            <a:r>
              <a:rPr lang="en-US" dirty="0" err="1">
                <a:cs typeface="Calibri"/>
              </a:rPr>
              <a:t>scanpath</a:t>
            </a:r>
            <a:r>
              <a:rPr lang="en-US" dirty="0">
                <a:cs typeface="Calibri"/>
              </a:rPr>
              <a:t> isn’t closer to one uses compared to the other </a:t>
            </a:r>
            <a:r>
              <a:rPr lang="en-US" dirty="0" err="1">
                <a:cs typeface="Calibri"/>
              </a:rPr>
              <a:t>ona</a:t>
            </a:r>
            <a:r>
              <a:rPr lang="en-US" dirty="0">
                <a:cs typeface="Calibri"/>
              </a:rPr>
              <a:t> given image. </a:t>
            </a:r>
          </a:p>
        </p:txBody>
      </p:sp>
      <p:sp>
        <p:nvSpPr>
          <p:cNvPr id="4" name="Slide Number Placeholder 3"/>
          <p:cNvSpPr>
            <a:spLocks noGrp="1"/>
          </p:cNvSpPr>
          <p:nvPr>
            <p:ph type="sldNum" sz="quarter" idx="5"/>
          </p:nvPr>
        </p:nvSpPr>
        <p:spPr/>
        <p:txBody>
          <a:bodyPr/>
          <a:lstStyle/>
          <a:p>
            <a:fld id="{92D23784-DA5B-4AD4-9382-42C4B0E29FEB}" type="slidenum">
              <a:rPr lang="fr"/>
              <a:t>131</a:t>
            </a:fld>
            <a:endParaRPr lang="en-US"/>
          </a:p>
        </p:txBody>
      </p:sp>
    </p:spTree>
    <p:extLst>
      <p:ext uri="{BB962C8B-B14F-4D97-AF65-F5344CB8AC3E}">
        <p14:creationId xmlns:p14="http://schemas.microsoft.com/office/powerpoint/2010/main" val="134281549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Our aim is predict a </a:t>
            </a:r>
            <a:r>
              <a:rPr lang="en-US" dirty="0" err="1">
                <a:cs typeface="Calibri"/>
              </a:rPr>
              <a:t>scanpath</a:t>
            </a:r>
            <a:r>
              <a:rPr lang="en-US" dirty="0">
                <a:cs typeface="Calibri"/>
              </a:rPr>
              <a:t> that most observers would be able to agree on </a:t>
            </a:r>
          </a:p>
          <a:p>
            <a:endParaRPr lang="en-US" dirty="0">
              <a:cs typeface="Calibri"/>
            </a:endParaRPr>
          </a:p>
          <a:p>
            <a:r>
              <a:rPr lang="en-US" b="1" dirty="0">
                <a:cs typeface="Calibri"/>
              </a:rPr>
              <a:t>In other words, a </a:t>
            </a:r>
            <a:r>
              <a:rPr lang="en-US" b="1" dirty="0" err="1">
                <a:cs typeface="Calibri"/>
              </a:rPr>
              <a:t>scanpath</a:t>
            </a:r>
            <a:r>
              <a:rPr lang="en-US" b="1" dirty="0">
                <a:cs typeface="Calibri"/>
              </a:rPr>
              <a:t> that is equidistant from all users. </a:t>
            </a:r>
          </a:p>
        </p:txBody>
      </p:sp>
      <p:sp>
        <p:nvSpPr>
          <p:cNvPr id="4" name="Slide Number Placeholder 3"/>
          <p:cNvSpPr>
            <a:spLocks noGrp="1"/>
          </p:cNvSpPr>
          <p:nvPr>
            <p:ph type="sldNum" sz="quarter" idx="5"/>
          </p:nvPr>
        </p:nvSpPr>
        <p:spPr/>
        <p:txBody>
          <a:bodyPr/>
          <a:lstStyle/>
          <a:p>
            <a:fld id="{92D23784-DA5B-4AD4-9382-42C4B0E29FEB}" type="slidenum">
              <a:rPr lang="fr"/>
              <a:t>132</a:t>
            </a:fld>
            <a:endParaRPr lang="en-US"/>
          </a:p>
        </p:txBody>
      </p:sp>
    </p:spTree>
    <p:extLst>
      <p:ext uri="{BB962C8B-B14F-4D97-AF65-F5344CB8AC3E}">
        <p14:creationId xmlns:p14="http://schemas.microsoft.com/office/powerpoint/2010/main" val="4011692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7E9F3-1BCB-9B7C-D1DC-84E06868A0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A1076-F1A1-77F7-50CE-2CF5EDB379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6180C0-D5C2-F478-FA25-F21B0A9FD3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Starting  by Data collection,  where The goal is to </a:t>
            </a:r>
            <a:r>
              <a:rPr lang="en-US" b="1" dirty="0">
                <a:cs typeface="Calibri"/>
              </a:rPr>
              <a:t>provide a dataset for painting and eye-tracking data</a:t>
            </a:r>
            <a:r>
              <a:rPr lang="en-US" dirty="0">
                <a:cs typeface="Calibri"/>
              </a:rPr>
              <a:t>. </a:t>
            </a:r>
          </a:p>
          <a:p>
            <a:endParaRPr lang="en-US" dirty="0">
              <a:cs typeface="Calibri"/>
            </a:endParaRPr>
          </a:p>
          <a:p>
            <a:r>
              <a:rPr lang="en-US" dirty="0">
                <a:cs typeface="Calibri"/>
              </a:rPr>
              <a:t>This needed us to devised an experimental plan.</a:t>
            </a:r>
          </a:p>
          <a:p>
            <a:r>
              <a:rPr lang="en-US" dirty="0">
                <a:cs typeface="Calibri"/>
              </a:rPr>
              <a:t> </a:t>
            </a:r>
            <a:endParaRPr lang="en-US" dirty="0"/>
          </a:p>
        </p:txBody>
      </p:sp>
      <p:sp>
        <p:nvSpPr>
          <p:cNvPr id="4" name="Slide Number Placeholder 3">
            <a:extLst>
              <a:ext uri="{FF2B5EF4-FFF2-40B4-BE49-F238E27FC236}">
                <a16:creationId xmlns:a16="http://schemas.microsoft.com/office/drawing/2014/main" id="{53FDA6D7-1FEB-52F9-7BCA-233771C712C9}"/>
              </a:ext>
            </a:extLst>
          </p:cNvPr>
          <p:cNvSpPr>
            <a:spLocks noGrp="1"/>
          </p:cNvSpPr>
          <p:nvPr>
            <p:ph type="sldNum" sz="quarter" idx="5"/>
          </p:nvPr>
        </p:nvSpPr>
        <p:spPr/>
        <p:txBody>
          <a:bodyPr/>
          <a:lstStyle/>
          <a:p>
            <a:fld id="{6FBB5303-4B43-4EBA-94D7-8C68F72BE297}" type="slidenum">
              <a:rPr lang="en-US"/>
              <a:t>13</a:t>
            </a:fld>
            <a:endParaRPr lang="en-US"/>
          </a:p>
        </p:txBody>
      </p:sp>
    </p:spTree>
    <p:extLst>
      <p:ext uri="{BB962C8B-B14F-4D97-AF65-F5344CB8AC3E}">
        <p14:creationId xmlns:p14="http://schemas.microsoft.com/office/powerpoint/2010/main" val="324330704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employ the same model as last time for this generation </a:t>
            </a:r>
          </a:p>
        </p:txBody>
      </p:sp>
      <p:sp>
        <p:nvSpPr>
          <p:cNvPr id="4" name="Slide Number Placeholder 3"/>
          <p:cNvSpPr>
            <a:spLocks noGrp="1"/>
          </p:cNvSpPr>
          <p:nvPr>
            <p:ph type="sldNum" sz="quarter" idx="5"/>
          </p:nvPr>
        </p:nvSpPr>
        <p:spPr/>
        <p:txBody>
          <a:bodyPr/>
          <a:lstStyle/>
          <a:p>
            <a:fld id="{6FBB5303-4B43-4EBA-94D7-8C68F72BE297}" type="slidenum">
              <a:rPr lang="en-US"/>
              <a:t>133</a:t>
            </a:fld>
            <a:endParaRPr lang="en-US"/>
          </a:p>
        </p:txBody>
      </p:sp>
    </p:spTree>
    <p:extLst>
      <p:ext uri="{BB962C8B-B14F-4D97-AF65-F5344CB8AC3E}">
        <p14:creationId xmlns:p14="http://schemas.microsoft.com/office/powerpoint/2010/main" val="219607906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also use an adversarial training approach inspired by GANs</a:t>
            </a:r>
          </a:p>
        </p:txBody>
      </p:sp>
      <p:sp>
        <p:nvSpPr>
          <p:cNvPr id="4" name="Slide Number Placeholder 3"/>
          <p:cNvSpPr>
            <a:spLocks noGrp="1"/>
          </p:cNvSpPr>
          <p:nvPr>
            <p:ph type="sldNum" sz="quarter" idx="5"/>
          </p:nvPr>
        </p:nvSpPr>
        <p:spPr/>
        <p:txBody>
          <a:bodyPr/>
          <a:lstStyle/>
          <a:p>
            <a:fld id="{6FBB5303-4B43-4EBA-94D7-8C68F72BE297}" type="slidenum">
              <a:rPr lang="en-US"/>
              <a:t>134</a:t>
            </a:fld>
            <a:endParaRPr lang="en-US"/>
          </a:p>
        </p:txBody>
      </p:sp>
    </p:spTree>
    <p:extLst>
      <p:ext uri="{BB962C8B-B14F-4D97-AF65-F5344CB8AC3E}">
        <p14:creationId xmlns:p14="http://schemas.microsoft.com/office/powerpoint/2010/main" val="383526869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AB0F9-F794-9FED-1C0F-A2D7208313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3B13EC-FD76-373E-7AC6-2F389194FE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4A853A-39FE-3827-6798-07E96F6A5D15}"/>
              </a:ext>
            </a:extLst>
          </p:cNvPr>
          <p:cNvSpPr>
            <a:spLocks noGrp="1"/>
          </p:cNvSpPr>
          <p:nvPr>
            <p:ph type="body" idx="1"/>
          </p:nvPr>
        </p:nvSpPr>
        <p:spPr/>
        <p:txBody>
          <a:bodyPr/>
          <a:lstStyle/>
          <a:p>
            <a:r>
              <a:rPr lang="en-US" dirty="0">
                <a:cs typeface="Calibri"/>
              </a:rPr>
              <a:t>The generator and Discriminator would enter a min max game where generator ails to predict realistic </a:t>
            </a:r>
            <a:r>
              <a:rPr lang="en-US" dirty="0" err="1">
                <a:cs typeface="Calibri"/>
              </a:rPr>
              <a:t>scanpaths</a:t>
            </a:r>
            <a:r>
              <a:rPr lang="en-US" dirty="0">
                <a:cs typeface="Calibri"/>
              </a:rPr>
              <a:t> and the discriminator aims to detect the generator </a:t>
            </a:r>
            <a:r>
              <a:rPr lang="en-US" dirty="0" err="1">
                <a:cs typeface="Calibri"/>
              </a:rPr>
              <a:t>scanpaths</a:t>
            </a:r>
            <a:r>
              <a:rPr lang="en-US" dirty="0">
                <a:cs typeface="Calibri"/>
              </a:rPr>
              <a:t> as fake . </a:t>
            </a:r>
          </a:p>
        </p:txBody>
      </p:sp>
      <p:sp>
        <p:nvSpPr>
          <p:cNvPr id="4" name="Slide Number Placeholder 3">
            <a:extLst>
              <a:ext uri="{FF2B5EF4-FFF2-40B4-BE49-F238E27FC236}">
                <a16:creationId xmlns:a16="http://schemas.microsoft.com/office/drawing/2014/main" id="{8570F7E0-AADA-FE4B-D5A5-8F375A8EBE48}"/>
              </a:ext>
            </a:extLst>
          </p:cNvPr>
          <p:cNvSpPr>
            <a:spLocks noGrp="1"/>
          </p:cNvSpPr>
          <p:nvPr>
            <p:ph type="sldNum" sz="quarter" idx="5"/>
          </p:nvPr>
        </p:nvSpPr>
        <p:spPr/>
        <p:txBody>
          <a:bodyPr/>
          <a:lstStyle/>
          <a:p>
            <a:fld id="{6FBB5303-4B43-4EBA-94D7-8C68F72BE297}" type="slidenum">
              <a:rPr lang="en-US"/>
              <a:t>135</a:t>
            </a:fld>
            <a:endParaRPr lang="en-US"/>
          </a:p>
        </p:txBody>
      </p:sp>
    </p:spTree>
    <p:extLst>
      <p:ext uri="{BB962C8B-B14F-4D97-AF65-F5344CB8AC3E}">
        <p14:creationId xmlns:p14="http://schemas.microsoft.com/office/powerpoint/2010/main" val="244907079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03911-8448-D25A-BDA0-38B6981F7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F230AB-6C9B-27E9-9A3A-A5F5AF87C8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9FDD5A-B3E0-3360-4A0E-5F78079F17CF}"/>
              </a:ext>
            </a:extLst>
          </p:cNvPr>
          <p:cNvSpPr>
            <a:spLocks noGrp="1"/>
          </p:cNvSpPr>
          <p:nvPr>
            <p:ph type="body" idx="1"/>
          </p:nvPr>
        </p:nvSpPr>
        <p:spPr/>
        <p:txBody>
          <a:bodyPr/>
          <a:lstStyle/>
          <a:p>
            <a:r>
              <a:rPr lang="en-US" dirty="0">
                <a:cs typeface="Calibri"/>
              </a:rPr>
              <a:t>We use a random anchor </a:t>
            </a:r>
            <a:r>
              <a:rPr lang="en-US" dirty="0" err="1">
                <a:cs typeface="Calibri"/>
              </a:rPr>
              <a:t>scanpath</a:t>
            </a:r>
            <a:r>
              <a:rPr lang="en-US" dirty="0">
                <a:cs typeface="Calibri"/>
              </a:rPr>
              <a:t> from the ground truth distribution as well as sample a varying one. </a:t>
            </a:r>
          </a:p>
          <a:p>
            <a:endParaRPr lang="en-US" dirty="0">
              <a:cs typeface="Calibri"/>
            </a:endParaRPr>
          </a:p>
          <a:p>
            <a:r>
              <a:rPr lang="en-US" dirty="0">
                <a:cs typeface="Calibri"/>
              </a:rPr>
              <a:t> </a:t>
            </a:r>
          </a:p>
        </p:txBody>
      </p:sp>
      <p:sp>
        <p:nvSpPr>
          <p:cNvPr id="4" name="Slide Number Placeholder 3">
            <a:extLst>
              <a:ext uri="{FF2B5EF4-FFF2-40B4-BE49-F238E27FC236}">
                <a16:creationId xmlns:a16="http://schemas.microsoft.com/office/drawing/2014/main" id="{120B7579-29D4-756B-5962-E158F896F6DB}"/>
              </a:ext>
            </a:extLst>
          </p:cNvPr>
          <p:cNvSpPr>
            <a:spLocks noGrp="1"/>
          </p:cNvSpPr>
          <p:nvPr>
            <p:ph type="sldNum" sz="quarter" idx="5"/>
          </p:nvPr>
        </p:nvSpPr>
        <p:spPr/>
        <p:txBody>
          <a:bodyPr/>
          <a:lstStyle/>
          <a:p>
            <a:fld id="{6FBB5303-4B43-4EBA-94D7-8C68F72BE297}" type="slidenum">
              <a:rPr lang="en-US"/>
              <a:t>136</a:t>
            </a:fld>
            <a:endParaRPr lang="en-US"/>
          </a:p>
        </p:txBody>
      </p:sp>
    </p:spTree>
    <p:extLst>
      <p:ext uri="{BB962C8B-B14F-4D97-AF65-F5344CB8AC3E}">
        <p14:creationId xmlns:p14="http://schemas.microsoft.com/office/powerpoint/2010/main" val="265212353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want to minimize the distance representation between the fake predicted </a:t>
            </a:r>
            <a:r>
              <a:rPr lang="en-US" dirty="0" err="1">
                <a:cs typeface="Calibri"/>
              </a:rPr>
              <a:t>scanpath</a:t>
            </a:r>
            <a:r>
              <a:rPr lang="en-US" dirty="0">
                <a:cs typeface="Calibri"/>
              </a:rPr>
              <a:t> and the ground </a:t>
            </a:r>
            <a:r>
              <a:rPr lang="en-US" dirty="0" err="1">
                <a:cs typeface="Calibri"/>
              </a:rPr>
              <a:t>truthscanpaths</a:t>
            </a:r>
            <a:endParaRPr lang="en-US" dirty="0">
              <a:cs typeface="Calibri"/>
            </a:endParaRPr>
          </a:p>
        </p:txBody>
      </p:sp>
      <p:sp>
        <p:nvSpPr>
          <p:cNvPr id="4" name="Slide Number Placeholder 3"/>
          <p:cNvSpPr>
            <a:spLocks noGrp="1"/>
          </p:cNvSpPr>
          <p:nvPr>
            <p:ph type="sldNum" sz="quarter" idx="5"/>
          </p:nvPr>
        </p:nvSpPr>
        <p:spPr/>
        <p:txBody>
          <a:bodyPr/>
          <a:lstStyle/>
          <a:p>
            <a:fld id="{6FBB5303-4B43-4EBA-94D7-8C68F72BE297}" type="slidenum">
              <a:rPr lang="en-US"/>
              <a:t>137</a:t>
            </a:fld>
            <a:endParaRPr lang="en-US"/>
          </a:p>
        </p:txBody>
      </p:sp>
    </p:spTree>
    <p:extLst>
      <p:ext uri="{BB962C8B-B14F-4D97-AF65-F5344CB8AC3E}">
        <p14:creationId xmlns:p14="http://schemas.microsoft.com/office/powerpoint/2010/main" val="277902501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FB482-3038-5308-DA5D-D1A0714FD1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03794-1B07-D79D-E7CB-43FB8E892A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F8095A-BCDE-2C59-4FDC-76C1A20FA85D}"/>
              </a:ext>
            </a:extLst>
          </p:cNvPr>
          <p:cNvSpPr>
            <a:spLocks noGrp="1"/>
          </p:cNvSpPr>
          <p:nvPr>
            <p:ph type="body" idx="1"/>
          </p:nvPr>
        </p:nvSpPr>
        <p:spPr/>
        <p:txBody>
          <a:bodyPr/>
          <a:lstStyle/>
          <a:p>
            <a:r>
              <a:rPr lang="en-US" dirty="0">
                <a:cs typeface="Calibri"/>
              </a:rPr>
              <a:t>The anchor would ensure a stability during training </a:t>
            </a:r>
          </a:p>
        </p:txBody>
      </p:sp>
      <p:sp>
        <p:nvSpPr>
          <p:cNvPr id="4" name="Slide Number Placeholder 3">
            <a:extLst>
              <a:ext uri="{FF2B5EF4-FFF2-40B4-BE49-F238E27FC236}">
                <a16:creationId xmlns:a16="http://schemas.microsoft.com/office/drawing/2014/main" id="{0BE6886A-1BC8-5E36-AC73-4EFA13A0AF01}"/>
              </a:ext>
            </a:extLst>
          </p:cNvPr>
          <p:cNvSpPr>
            <a:spLocks noGrp="1"/>
          </p:cNvSpPr>
          <p:nvPr>
            <p:ph type="sldNum" sz="quarter" idx="5"/>
          </p:nvPr>
        </p:nvSpPr>
        <p:spPr/>
        <p:txBody>
          <a:bodyPr/>
          <a:lstStyle/>
          <a:p>
            <a:fld id="{6FBB5303-4B43-4EBA-94D7-8C68F72BE297}" type="slidenum">
              <a:rPr lang="en-US"/>
              <a:t>138</a:t>
            </a:fld>
            <a:endParaRPr lang="en-US"/>
          </a:p>
        </p:txBody>
      </p:sp>
    </p:spTree>
    <p:extLst>
      <p:ext uri="{BB962C8B-B14F-4D97-AF65-F5344CB8AC3E}">
        <p14:creationId xmlns:p14="http://schemas.microsoft.com/office/powerpoint/2010/main" val="215719845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DAB42-3A66-92EF-61B9-5A84776B4E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AE5AE-3927-8FEB-0614-BDFABA4FC6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894A81-CF3D-8510-E84E-326C16B2646A}"/>
              </a:ext>
            </a:extLst>
          </p:cNvPr>
          <p:cNvSpPr>
            <a:spLocks noGrp="1"/>
          </p:cNvSpPr>
          <p:nvPr>
            <p:ph type="body" idx="1"/>
          </p:nvPr>
        </p:nvSpPr>
        <p:spPr/>
        <p:txBody>
          <a:bodyPr/>
          <a:lstStyle/>
          <a:p>
            <a:r>
              <a:rPr lang="en-US" dirty="0">
                <a:cs typeface="Calibri"/>
              </a:rPr>
              <a:t>While the varying </a:t>
            </a:r>
            <a:r>
              <a:rPr lang="en-US" dirty="0" err="1">
                <a:cs typeface="Calibri"/>
              </a:rPr>
              <a:t>scanpath</a:t>
            </a:r>
            <a:r>
              <a:rPr lang="en-US" dirty="0">
                <a:cs typeface="Calibri"/>
              </a:rPr>
              <a:t> would try to maintain the equidistance from all </a:t>
            </a:r>
            <a:r>
              <a:rPr lang="en-US" dirty="0" err="1">
                <a:cs typeface="Calibri"/>
              </a:rPr>
              <a:t>scanpaths</a:t>
            </a:r>
            <a:r>
              <a:rPr lang="en-US" dirty="0">
                <a:cs typeface="Calibri"/>
              </a:rPr>
              <a:t> . </a:t>
            </a:r>
          </a:p>
        </p:txBody>
      </p:sp>
      <p:sp>
        <p:nvSpPr>
          <p:cNvPr id="4" name="Slide Number Placeholder 3">
            <a:extLst>
              <a:ext uri="{FF2B5EF4-FFF2-40B4-BE49-F238E27FC236}">
                <a16:creationId xmlns:a16="http://schemas.microsoft.com/office/drawing/2014/main" id="{89FA0C6D-7EF2-2246-ABA6-E099A23285C5}"/>
              </a:ext>
            </a:extLst>
          </p:cNvPr>
          <p:cNvSpPr>
            <a:spLocks noGrp="1"/>
          </p:cNvSpPr>
          <p:nvPr>
            <p:ph type="sldNum" sz="quarter" idx="5"/>
          </p:nvPr>
        </p:nvSpPr>
        <p:spPr/>
        <p:txBody>
          <a:bodyPr/>
          <a:lstStyle/>
          <a:p>
            <a:fld id="{6FBB5303-4B43-4EBA-94D7-8C68F72BE297}" type="slidenum">
              <a:rPr lang="en-US"/>
              <a:t>139</a:t>
            </a:fld>
            <a:endParaRPr lang="en-US"/>
          </a:p>
        </p:txBody>
      </p:sp>
    </p:spTree>
    <p:extLst>
      <p:ext uri="{BB962C8B-B14F-4D97-AF65-F5344CB8AC3E}">
        <p14:creationId xmlns:p14="http://schemas.microsoft.com/office/powerpoint/2010/main" val="5015505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Talk about modeling the scanpaths </a:t>
            </a:r>
          </a:p>
        </p:txBody>
      </p:sp>
      <p:sp>
        <p:nvSpPr>
          <p:cNvPr id="4" name="Slide Number Placeholder 3"/>
          <p:cNvSpPr>
            <a:spLocks noGrp="1"/>
          </p:cNvSpPr>
          <p:nvPr>
            <p:ph type="sldNum" sz="quarter" idx="5"/>
          </p:nvPr>
        </p:nvSpPr>
        <p:spPr/>
        <p:txBody>
          <a:bodyPr/>
          <a:lstStyle/>
          <a:p>
            <a:fld id="{6FBB5303-4B43-4EBA-94D7-8C68F72BE297}" type="slidenum">
              <a:rPr lang="en-US"/>
              <a:t>140</a:t>
            </a:fld>
            <a:endParaRPr lang="en-US"/>
          </a:p>
        </p:txBody>
      </p:sp>
    </p:spTree>
    <p:extLst>
      <p:ext uri="{BB962C8B-B14F-4D97-AF65-F5344CB8AC3E}">
        <p14:creationId xmlns:p14="http://schemas.microsoft.com/office/powerpoint/2010/main" val="40451173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the architecture of the discriminator, inspired from the 2V </a:t>
            </a:r>
            <a:r>
              <a:rPr lang="en-US" dirty="0" err="1">
                <a:cs typeface="Calibri"/>
              </a:rPr>
              <a:t>branchesof</a:t>
            </a:r>
            <a:r>
              <a:rPr lang="en-US" dirty="0">
                <a:cs typeface="Calibri"/>
              </a:rPr>
              <a:t> </a:t>
            </a:r>
            <a:r>
              <a:rPr lang="en-US" dirty="0" err="1">
                <a:cs typeface="Calibri"/>
              </a:rPr>
              <a:t>te</a:t>
            </a:r>
            <a:r>
              <a:rPr lang="en-US" dirty="0">
                <a:cs typeface="Calibri"/>
              </a:rPr>
              <a:t> generator we used</a:t>
            </a:r>
          </a:p>
          <a:p>
            <a:endParaRPr lang="en-US" dirty="0">
              <a:cs typeface="Calibri"/>
            </a:endParaRPr>
          </a:p>
          <a:p>
            <a:r>
              <a:rPr lang="en-US" dirty="0">
                <a:cs typeface="Calibri"/>
              </a:rPr>
              <a:t>Each branch used is for the dimensional coordinates  </a:t>
            </a:r>
          </a:p>
        </p:txBody>
      </p:sp>
      <p:sp>
        <p:nvSpPr>
          <p:cNvPr id="4" name="Slide Number Placeholder 3"/>
          <p:cNvSpPr>
            <a:spLocks noGrp="1"/>
          </p:cNvSpPr>
          <p:nvPr>
            <p:ph type="sldNum" sz="quarter" idx="5"/>
          </p:nvPr>
        </p:nvSpPr>
        <p:spPr/>
        <p:txBody>
          <a:bodyPr/>
          <a:lstStyle/>
          <a:p>
            <a:fld id="{6FBB5303-4B43-4EBA-94D7-8C68F72BE297}" type="slidenum">
              <a:rPr lang="en-US"/>
              <a:t>141</a:t>
            </a:fld>
            <a:endParaRPr lang="en-US"/>
          </a:p>
        </p:txBody>
      </p:sp>
    </p:spTree>
    <p:extLst>
      <p:ext uri="{BB962C8B-B14F-4D97-AF65-F5344CB8AC3E}">
        <p14:creationId xmlns:p14="http://schemas.microsoft.com/office/powerpoint/2010/main" val="18847749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4E7D3-D8ED-BF01-B31B-B46F2C94C2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59F59F-15C6-870D-B75A-EE48F2CCA3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B753F0-1DFF-B6B0-E01E-CC7ECD616FF7}"/>
              </a:ext>
            </a:extLst>
          </p:cNvPr>
          <p:cNvSpPr>
            <a:spLocks noGrp="1"/>
          </p:cNvSpPr>
          <p:nvPr>
            <p:ph type="body" idx="1"/>
          </p:nvPr>
        </p:nvSpPr>
        <p:spPr/>
        <p:txBody>
          <a:bodyPr/>
          <a:lstStyle/>
          <a:p>
            <a:r>
              <a:rPr lang="en-US" dirty="0">
                <a:cs typeface="Calibri"/>
              </a:rPr>
              <a:t>The features are then merged </a:t>
            </a:r>
          </a:p>
        </p:txBody>
      </p:sp>
      <p:sp>
        <p:nvSpPr>
          <p:cNvPr id="4" name="Slide Number Placeholder 3">
            <a:extLst>
              <a:ext uri="{FF2B5EF4-FFF2-40B4-BE49-F238E27FC236}">
                <a16:creationId xmlns:a16="http://schemas.microsoft.com/office/drawing/2014/main" id="{0217C356-7435-EE1C-084C-3E034E997CA8}"/>
              </a:ext>
            </a:extLst>
          </p:cNvPr>
          <p:cNvSpPr>
            <a:spLocks noGrp="1"/>
          </p:cNvSpPr>
          <p:nvPr>
            <p:ph type="sldNum" sz="quarter" idx="5"/>
          </p:nvPr>
        </p:nvSpPr>
        <p:spPr/>
        <p:txBody>
          <a:bodyPr/>
          <a:lstStyle/>
          <a:p>
            <a:fld id="{6FBB5303-4B43-4EBA-94D7-8C68F72BE297}" type="slidenum">
              <a:rPr lang="en-US"/>
              <a:t>142</a:t>
            </a:fld>
            <a:endParaRPr lang="en-US"/>
          </a:p>
        </p:txBody>
      </p:sp>
    </p:spTree>
    <p:extLst>
      <p:ext uri="{BB962C8B-B14F-4D97-AF65-F5344CB8AC3E}">
        <p14:creationId xmlns:p14="http://schemas.microsoft.com/office/powerpoint/2010/main" val="872938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5C065-E182-96AF-85DA-B52E639A80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5643FE-F475-CD57-6B04-EDD90A78A1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837F70-5C90-3F59-E1D4-CEE4766B12AB}"/>
              </a:ext>
            </a:extLst>
          </p:cNvPr>
          <p:cNvSpPr>
            <a:spLocks noGrp="1"/>
          </p:cNvSpPr>
          <p:nvPr>
            <p:ph type="body" idx="1"/>
          </p:nvPr>
        </p:nvSpPr>
        <p:spPr/>
        <p:txBody>
          <a:bodyPr/>
          <a:lstStyle/>
          <a:p>
            <a:r>
              <a:rPr lang="en-US" dirty="0">
                <a:cs typeface="Calibri"/>
              </a:rPr>
              <a:t>In order to collect the data we  divide the process into 3 Stages</a:t>
            </a:r>
          </a:p>
          <a:p>
            <a:endParaRPr lang="en-US" dirty="0">
              <a:cs typeface="Calibri"/>
            </a:endParaRPr>
          </a:p>
          <a:p>
            <a:r>
              <a:rPr lang="en-US" dirty="0">
                <a:cs typeface="Calibri"/>
              </a:rPr>
              <a:t>A preparatory pre experimentation stage,  an experimental stage where we conduct experiments, and an analytical post-experimentation step.</a:t>
            </a:r>
          </a:p>
          <a:p>
            <a:endParaRPr lang="en-US" dirty="0">
              <a:cs typeface="Calibri"/>
            </a:endParaRPr>
          </a:p>
          <a:p>
            <a:r>
              <a:rPr lang="en-US" dirty="0">
                <a:cs typeface="Calibri"/>
              </a:rPr>
              <a:t>  </a:t>
            </a:r>
          </a:p>
          <a:p>
            <a:r>
              <a:rPr lang="en-US" dirty="0">
                <a:cs typeface="Calibri"/>
              </a:rPr>
              <a:t> </a:t>
            </a:r>
          </a:p>
          <a:p>
            <a:endParaRPr lang="en-US" dirty="0">
              <a:cs typeface="Calibri"/>
            </a:endParaRPr>
          </a:p>
          <a:p>
            <a:r>
              <a:rPr lang="en-US" dirty="0">
                <a:cs typeface="Calibri"/>
              </a:rPr>
              <a:t> </a:t>
            </a:r>
          </a:p>
          <a:p>
            <a:r>
              <a:rPr lang="en-US" dirty="0">
                <a:cs typeface="Calibri"/>
              </a:rPr>
              <a:t>  </a:t>
            </a:r>
          </a:p>
        </p:txBody>
      </p:sp>
      <p:sp>
        <p:nvSpPr>
          <p:cNvPr id="4" name="Slide Number Placeholder 3">
            <a:extLst>
              <a:ext uri="{FF2B5EF4-FFF2-40B4-BE49-F238E27FC236}">
                <a16:creationId xmlns:a16="http://schemas.microsoft.com/office/drawing/2014/main" id="{0328AE96-96B6-0652-BA63-D3C183DDEA63}"/>
              </a:ext>
            </a:extLst>
          </p:cNvPr>
          <p:cNvSpPr>
            <a:spLocks noGrp="1"/>
          </p:cNvSpPr>
          <p:nvPr>
            <p:ph type="sldNum" sz="quarter" idx="5"/>
          </p:nvPr>
        </p:nvSpPr>
        <p:spPr/>
        <p:txBody>
          <a:bodyPr/>
          <a:lstStyle/>
          <a:p>
            <a:fld id="{6FBB5303-4B43-4EBA-94D7-8C68F72BE297}" type="slidenum">
              <a:rPr lang="en-US"/>
              <a:t>14</a:t>
            </a:fld>
            <a:endParaRPr lang="en-US"/>
          </a:p>
        </p:txBody>
      </p:sp>
    </p:spTree>
    <p:extLst>
      <p:ext uri="{BB962C8B-B14F-4D97-AF65-F5344CB8AC3E}">
        <p14:creationId xmlns:p14="http://schemas.microsoft.com/office/powerpoint/2010/main" val="289472158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05D64-F0A5-5E9D-8DF0-F8D152FBF9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46FE3D-6257-279E-9383-2F2300152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F167C-4869-6189-1A1D-820FCE68B29C}"/>
              </a:ext>
            </a:extLst>
          </p:cNvPr>
          <p:cNvSpPr>
            <a:spLocks noGrp="1"/>
          </p:cNvSpPr>
          <p:nvPr>
            <p:ph type="body" idx="1"/>
          </p:nvPr>
        </p:nvSpPr>
        <p:spPr/>
        <p:txBody>
          <a:bodyPr/>
          <a:lstStyle/>
          <a:p>
            <a:r>
              <a:rPr lang="en-US" dirty="0">
                <a:cs typeface="Calibri"/>
              </a:rPr>
              <a:t>And </a:t>
            </a:r>
            <a:r>
              <a:rPr lang="en-US" dirty="0" err="1">
                <a:cs typeface="Calibri"/>
              </a:rPr>
              <a:t>passedto</a:t>
            </a:r>
            <a:r>
              <a:rPr lang="en-US" dirty="0">
                <a:cs typeface="Calibri"/>
              </a:rPr>
              <a:t> a classifier </a:t>
            </a:r>
          </a:p>
        </p:txBody>
      </p:sp>
      <p:sp>
        <p:nvSpPr>
          <p:cNvPr id="4" name="Slide Number Placeholder 3">
            <a:extLst>
              <a:ext uri="{FF2B5EF4-FFF2-40B4-BE49-F238E27FC236}">
                <a16:creationId xmlns:a16="http://schemas.microsoft.com/office/drawing/2014/main" id="{F790CE36-E205-B401-612A-25C7B049162D}"/>
              </a:ext>
            </a:extLst>
          </p:cNvPr>
          <p:cNvSpPr>
            <a:spLocks noGrp="1"/>
          </p:cNvSpPr>
          <p:nvPr>
            <p:ph type="sldNum" sz="quarter" idx="5"/>
          </p:nvPr>
        </p:nvSpPr>
        <p:spPr/>
        <p:txBody>
          <a:bodyPr/>
          <a:lstStyle/>
          <a:p>
            <a:fld id="{6FBB5303-4B43-4EBA-94D7-8C68F72BE297}" type="slidenum">
              <a:rPr lang="en-US"/>
              <a:t>143</a:t>
            </a:fld>
            <a:endParaRPr lang="en-US"/>
          </a:p>
        </p:txBody>
      </p:sp>
    </p:spTree>
    <p:extLst>
      <p:ext uri="{BB962C8B-B14F-4D97-AF65-F5344CB8AC3E}">
        <p14:creationId xmlns:p14="http://schemas.microsoft.com/office/powerpoint/2010/main" val="394893065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used the same training and validation protocol </a:t>
            </a:r>
          </a:p>
        </p:txBody>
      </p:sp>
      <p:sp>
        <p:nvSpPr>
          <p:cNvPr id="4" name="Slide Number Placeholder 3"/>
          <p:cNvSpPr>
            <a:spLocks noGrp="1"/>
          </p:cNvSpPr>
          <p:nvPr>
            <p:ph type="sldNum" sz="quarter" idx="5"/>
          </p:nvPr>
        </p:nvSpPr>
        <p:spPr/>
        <p:txBody>
          <a:bodyPr/>
          <a:lstStyle/>
          <a:p>
            <a:fld id="{7F454EB9-399D-410C-A3BE-05EEB976F833}" type="slidenum">
              <a:rPr lang="en-GB" smtClean="0"/>
              <a:t>144</a:t>
            </a:fld>
            <a:endParaRPr lang="en-GB"/>
          </a:p>
        </p:txBody>
      </p:sp>
    </p:spTree>
    <p:extLst>
      <p:ext uri="{BB962C8B-B14F-4D97-AF65-F5344CB8AC3E}">
        <p14:creationId xmlns:p14="http://schemas.microsoft.com/office/powerpoint/2010/main" val="311881476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Visual results </a:t>
            </a:r>
          </a:p>
        </p:txBody>
      </p:sp>
      <p:sp>
        <p:nvSpPr>
          <p:cNvPr id="4" name="Slide Number Placeholder 3"/>
          <p:cNvSpPr>
            <a:spLocks noGrp="1"/>
          </p:cNvSpPr>
          <p:nvPr>
            <p:ph type="sldNum" sz="quarter" idx="5"/>
          </p:nvPr>
        </p:nvSpPr>
        <p:spPr/>
        <p:txBody>
          <a:bodyPr/>
          <a:lstStyle/>
          <a:p>
            <a:fld id="{6FBB5303-4B43-4EBA-94D7-8C68F72BE297}" type="slidenum">
              <a:rPr lang="en-US"/>
              <a:t>146</a:t>
            </a:fld>
            <a:endParaRPr lang="en-US"/>
          </a:p>
        </p:txBody>
      </p:sp>
    </p:spTree>
    <p:extLst>
      <p:ext uri="{BB962C8B-B14F-4D97-AF65-F5344CB8AC3E}">
        <p14:creationId xmlns:p14="http://schemas.microsoft.com/office/powerpoint/2010/main" val="23106253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54A57-A3F9-ABCD-73EC-4E1DD2602B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B159A5-52B2-51AC-3650-10B4A222C6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DF81EA-60AD-A338-E9FF-ABAEC8697F5E}"/>
              </a:ext>
            </a:extLst>
          </p:cNvPr>
          <p:cNvSpPr>
            <a:spLocks noGrp="1"/>
          </p:cNvSpPr>
          <p:nvPr>
            <p:ph type="body" idx="1"/>
          </p:nvPr>
        </p:nvSpPr>
        <p:spPr/>
        <p:txBody>
          <a:bodyPr/>
          <a:lstStyle/>
          <a:p>
            <a:r>
              <a:rPr lang="en-US" dirty="0">
                <a:cs typeface="Calibri"/>
              </a:rPr>
              <a:t>The results on the painting dataset improved </a:t>
            </a:r>
          </a:p>
        </p:txBody>
      </p:sp>
      <p:sp>
        <p:nvSpPr>
          <p:cNvPr id="4" name="Slide Number Placeholder 3">
            <a:extLst>
              <a:ext uri="{FF2B5EF4-FFF2-40B4-BE49-F238E27FC236}">
                <a16:creationId xmlns:a16="http://schemas.microsoft.com/office/drawing/2014/main" id="{1848FD4C-81DE-3068-DC0D-9564A740B4CF}"/>
              </a:ext>
            </a:extLst>
          </p:cNvPr>
          <p:cNvSpPr>
            <a:spLocks noGrp="1"/>
          </p:cNvSpPr>
          <p:nvPr>
            <p:ph type="sldNum" sz="quarter" idx="5"/>
          </p:nvPr>
        </p:nvSpPr>
        <p:spPr/>
        <p:txBody>
          <a:bodyPr/>
          <a:lstStyle/>
          <a:p>
            <a:fld id="{6FBB5303-4B43-4EBA-94D7-8C68F72BE297}" type="slidenum">
              <a:rPr lang="en-US"/>
              <a:t>147</a:t>
            </a:fld>
            <a:endParaRPr lang="en-US"/>
          </a:p>
        </p:txBody>
      </p:sp>
    </p:spTree>
    <p:extLst>
      <p:ext uri="{BB962C8B-B14F-4D97-AF65-F5344CB8AC3E}">
        <p14:creationId xmlns:p14="http://schemas.microsoft.com/office/powerpoint/2010/main" val="374834710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7EA94-E9E0-6AF0-3714-C56F63D6A9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CD9FCD-6539-41FF-16EE-79B6CF4188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88C1EB-05D5-BAC0-FA08-B7C475D009F5}"/>
              </a:ext>
            </a:extLst>
          </p:cNvPr>
          <p:cNvSpPr>
            <a:spLocks noGrp="1"/>
          </p:cNvSpPr>
          <p:nvPr>
            <p:ph type="body" idx="1"/>
          </p:nvPr>
        </p:nvSpPr>
        <p:spPr/>
        <p:txBody>
          <a:bodyPr/>
          <a:lstStyle/>
          <a:p>
            <a:r>
              <a:rPr lang="en-US">
                <a:cs typeface="Calibri"/>
              </a:rPr>
              <a:t>Follow up stats</a:t>
            </a:r>
          </a:p>
        </p:txBody>
      </p:sp>
      <p:sp>
        <p:nvSpPr>
          <p:cNvPr id="4" name="Slide Number Placeholder 3">
            <a:extLst>
              <a:ext uri="{FF2B5EF4-FFF2-40B4-BE49-F238E27FC236}">
                <a16:creationId xmlns:a16="http://schemas.microsoft.com/office/drawing/2014/main" id="{063689C1-F95A-83CC-BF1B-3EF219D3DD26}"/>
              </a:ext>
            </a:extLst>
          </p:cNvPr>
          <p:cNvSpPr>
            <a:spLocks noGrp="1"/>
          </p:cNvSpPr>
          <p:nvPr>
            <p:ph type="sldNum" sz="quarter" idx="5"/>
          </p:nvPr>
        </p:nvSpPr>
        <p:spPr/>
        <p:txBody>
          <a:bodyPr/>
          <a:lstStyle/>
          <a:p>
            <a:fld id="{6FBB5303-4B43-4EBA-94D7-8C68F72BE297}" type="slidenum">
              <a:rPr lang="en-US"/>
              <a:t>148</a:t>
            </a:fld>
            <a:endParaRPr lang="en-US"/>
          </a:p>
        </p:txBody>
      </p:sp>
    </p:spTree>
    <p:extLst>
      <p:ext uri="{BB962C8B-B14F-4D97-AF65-F5344CB8AC3E}">
        <p14:creationId xmlns:p14="http://schemas.microsoft.com/office/powerpoint/2010/main" val="248870435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2444F-39E1-AA0D-0D80-E925F399F7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24D2F6-E801-A553-18F7-914EB8FC16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E97812-1E02-5814-3BC9-C8AA216F5E00}"/>
              </a:ext>
            </a:extLst>
          </p:cNvPr>
          <p:cNvSpPr>
            <a:spLocks noGrp="1"/>
          </p:cNvSpPr>
          <p:nvPr>
            <p:ph type="body" idx="1"/>
          </p:nvPr>
        </p:nvSpPr>
        <p:spPr/>
        <p:txBody>
          <a:bodyPr/>
          <a:lstStyle/>
          <a:p>
            <a:r>
              <a:rPr lang="en-US">
                <a:cs typeface="Calibri"/>
              </a:rPr>
              <a:t>Follow up stats</a:t>
            </a:r>
          </a:p>
        </p:txBody>
      </p:sp>
      <p:sp>
        <p:nvSpPr>
          <p:cNvPr id="4" name="Slide Number Placeholder 3">
            <a:extLst>
              <a:ext uri="{FF2B5EF4-FFF2-40B4-BE49-F238E27FC236}">
                <a16:creationId xmlns:a16="http://schemas.microsoft.com/office/drawing/2014/main" id="{A9981E41-82E7-F760-02EC-B7F043E21352}"/>
              </a:ext>
            </a:extLst>
          </p:cNvPr>
          <p:cNvSpPr>
            <a:spLocks noGrp="1"/>
          </p:cNvSpPr>
          <p:nvPr>
            <p:ph type="sldNum" sz="quarter" idx="5"/>
          </p:nvPr>
        </p:nvSpPr>
        <p:spPr/>
        <p:txBody>
          <a:bodyPr/>
          <a:lstStyle/>
          <a:p>
            <a:fld id="{6FBB5303-4B43-4EBA-94D7-8C68F72BE297}" type="slidenum">
              <a:rPr lang="en-US"/>
              <a:t>149</a:t>
            </a:fld>
            <a:endParaRPr lang="en-US"/>
          </a:p>
        </p:txBody>
      </p:sp>
    </p:spTree>
    <p:extLst>
      <p:ext uri="{BB962C8B-B14F-4D97-AF65-F5344CB8AC3E}">
        <p14:creationId xmlns:p14="http://schemas.microsoft.com/office/powerpoint/2010/main" val="11190968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97ED8-989D-ECF4-924B-34469B0E96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CECA6B-4E4A-955F-E323-BD5DA8BAB6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167990-3540-E178-752D-48B7DD61043E}"/>
              </a:ext>
            </a:extLst>
          </p:cNvPr>
          <p:cNvSpPr>
            <a:spLocks noGrp="1"/>
          </p:cNvSpPr>
          <p:nvPr>
            <p:ph type="body" idx="1"/>
          </p:nvPr>
        </p:nvSpPr>
        <p:spPr/>
        <p:txBody>
          <a:bodyPr/>
          <a:lstStyle/>
          <a:p>
            <a:r>
              <a:rPr lang="en-US" dirty="0"/>
              <a:t>As a general conclusion </a:t>
            </a:r>
          </a:p>
        </p:txBody>
      </p:sp>
      <p:sp>
        <p:nvSpPr>
          <p:cNvPr id="4" name="Slide Number Placeholder 3">
            <a:extLst>
              <a:ext uri="{FF2B5EF4-FFF2-40B4-BE49-F238E27FC236}">
                <a16:creationId xmlns:a16="http://schemas.microsoft.com/office/drawing/2014/main" id="{A8D164BE-E4E8-6313-959B-4FF17CFD31D3}"/>
              </a:ext>
            </a:extLst>
          </p:cNvPr>
          <p:cNvSpPr>
            <a:spLocks noGrp="1"/>
          </p:cNvSpPr>
          <p:nvPr>
            <p:ph type="sldNum" sz="quarter" idx="5"/>
          </p:nvPr>
        </p:nvSpPr>
        <p:spPr/>
        <p:txBody>
          <a:bodyPr/>
          <a:lstStyle/>
          <a:p>
            <a:fld id="{6FBB5303-4B43-4EBA-94D7-8C68F72BE297}" type="slidenum">
              <a:rPr lang="en-US"/>
              <a:t>150</a:t>
            </a:fld>
            <a:endParaRPr lang="en-US"/>
          </a:p>
        </p:txBody>
      </p:sp>
    </p:spTree>
    <p:extLst>
      <p:ext uri="{BB962C8B-B14F-4D97-AF65-F5344CB8AC3E}">
        <p14:creationId xmlns:p14="http://schemas.microsoft.com/office/powerpoint/2010/main" val="240481884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97ED8-989D-ECF4-924B-34469B0E96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CECA6B-4E4A-955F-E323-BD5DA8BAB6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167990-3540-E178-752D-48B7DD61043E}"/>
              </a:ext>
            </a:extLst>
          </p:cNvPr>
          <p:cNvSpPr>
            <a:spLocks noGrp="1"/>
          </p:cNvSpPr>
          <p:nvPr>
            <p:ph type="body" idx="1"/>
          </p:nvPr>
        </p:nvSpPr>
        <p:spPr/>
        <p:txBody>
          <a:bodyPr/>
          <a:lstStyle/>
          <a:p>
            <a:r>
              <a:rPr lang="en-US" dirty="0"/>
              <a:t>Perspectives </a:t>
            </a:r>
          </a:p>
        </p:txBody>
      </p:sp>
      <p:sp>
        <p:nvSpPr>
          <p:cNvPr id="4" name="Slide Number Placeholder 3">
            <a:extLst>
              <a:ext uri="{FF2B5EF4-FFF2-40B4-BE49-F238E27FC236}">
                <a16:creationId xmlns:a16="http://schemas.microsoft.com/office/drawing/2014/main" id="{A8D164BE-E4E8-6313-959B-4FF17CFD31D3}"/>
              </a:ext>
            </a:extLst>
          </p:cNvPr>
          <p:cNvSpPr>
            <a:spLocks noGrp="1"/>
          </p:cNvSpPr>
          <p:nvPr>
            <p:ph type="sldNum" sz="quarter" idx="5"/>
          </p:nvPr>
        </p:nvSpPr>
        <p:spPr/>
        <p:txBody>
          <a:bodyPr/>
          <a:lstStyle/>
          <a:p>
            <a:fld id="{6FBB5303-4B43-4EBA-94D7-8C68F72BE297}" type="slidenum">
              <a:rPr lang="en-US"/>
              <a:t>151</a:t>
            </a:fld>
            <a:endParaRPr lang="en-US"/>
          </a:p>
        </p:txBody>
      </p:sp>
    </p:spTree>
    <p:extLst>
      <p:ext uri="{BB962C8B-B14F-4D97-AF65-F5344CB8AC3E}">
        <p14:creationId xmlns:p14="http://schemas.microsoft.com/office/powerpoint/2010/main" val="344871235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Generic conclusion </a:t>
            </a:r>
          </a:p>
        </p:txBody>
      </p:sp>
      <p:sp>
        <p:nvSpPr>
          <p:cNvPr id="4" name="Slide Number Placeholder 3"/>
          <p:cNvSpPr>
            <a:spLocks noGrp="1"/>
          </p:cNvSpPr>
          <p:nvPr>
            <p:ph type="sldNum" sz="quarter" idx="5"/>
          </p:nvPr>
        </p:nvSpPr>
        <p:spPr/>
        <p:txBody>
          <a:bodyPr/>
          <a:lstStyle/>
          <a:p>
            <a:fld id="{6FBB5303-4B43-4EBA-94D7-8C68F72BE297}" type="slidenum">
              <a:rPr lang="en-US"/>
              <a:t>152</a:t>
            </a:fld>
            <a:endParaRPr lang="en-US"/>
          </a:p>
        </p:txBody>
      </p:sp>
    </p:spTree>
    <p:extLst>
      <p:ext uri="{BB962C8B-B14F-4D97-AF65-F5344CB8AC3E}">
        <p14:creationId xmlns:p14="http://schemas.microsoft.com/office/powerpoint/2010/main" val="135664553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Thank you, I'll Add the  contacts later . </a:t>
            </a:r>
          </a:p>
        </p:txBody>
      </p:sp>
      <p:sp>
        <p:nvSpPr>
          <p:cNvPr id="4" name="Slide Number Placeholder 3"/>
          <p:cNvSpPr>
            <a:spLocks noGrp="1"/>
          </p:cNvSpPr>
          <p:nvPr>
            <p:ph type="sldNum" sz="quarter" idx="5"/>
          </p:nvPr>
        </p:nvSpPr>
        <p:spPr/>
        <p:txBody>
          <a:bodyPr/>
          <a:lstStyle/>
          <a:p>
            <a:fld id="{6FBB5303-4B43-4EBA-94D7-8C68F72BE297}" type="slidenum">
              <a:rPr lang="en-US"/>
              <a:t>153</a:t>
            </a:fld>
            <a:endParaRPr lang="en-US"/>
          </a:p>
        </p:txBody>
      </p:sp>
    </p:spTree>
    <p:extLst>
      <p:ext uri="{BB962C8B-B14F-4D97-AF65-F5344CB8AC3E}">
        <p14:creationId xmlns:p14="http://schemas.microsoft.com/office/powerpoint/2010/main" val="2499668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5C065-E182-96AF-85DA-B52E639A80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5643FE-F475-CD57-6B04-EDD90A78A1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837F70-5C90-3F59-E1D4-CEE4766B12AB}"/>
              </a:ext>
            </a:extLst>
          </p:cNvPr>
          <p:cNvSpPr>
            <a:spLocks noGrp="1"/>
          </p:cNvSpPr>
          <p:nvPr>
            <p:ph type="body" idx="1"/>
          </p:nvPr>
        </p:nvSpPr>
        <p:spPr/>
        <p:txBody>
          <a:bodyPr/>
          <a:lstStyle/>
          <a:p>
            <a:endParaRPr lang="en-US" dirty="0">
              <a:cs typeface="Calibri"/>
            </a:endParaRPr>
          </a:p>
          <a:p>
            <a:r>
              <a:rPr lang="en-US" dirty="0">
                <a:cs typeface="Calibri"/>
              </a:rPr>
              <a:t>Prior to the experiments, we defined the goal of our effort as collecting as much data as possible for paintings.</a:t>
            </a:r>
          </a:p>
          <a:p>
            <a:endParaRPr lang="en-US" dirty="0">
              <a:cs typeface="Calibri"/>
            </a:endParaRPr>
          </a:p>
          <a:p>
            <a:r>
              <a:rPr lang="en-US" dirty="0">
                <a:cs typeface="Calibri"/>
              </a:rPr>
              <a:t>We tried to collect paintings images. We chose Public domain images. And conducted few analysis in order to ensure the diversity of content and spatial distributions.</a:t>
            </a:r>
          </a:p>
          <a:p>
            <a:r>
              <a:rPr lang="en-US" dirty="0">
                <a:cs typeface="Calibri"/>
              </a:rPr>
              <a:t>Each image was transformed into 16:9 ratio with gray bands.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We needed to select participants, due to circumstances, we selected participants based on availability. </a:t>
            </a:r>
          </a:p>
          <a:p>
            <a:r>
              <a:rPr lang="en-US" dirty="0">
                <a:cs typeface="Calibri"/>
              </a:rPr>
              <a:t>We also prepared a consent form for the participants.</a:t>
            </a:r>
          </a:p>
        </p:txBody>
      </p:sp>
      <p:sp>
        <p:nvSpPr>
          <p:cNvPr id="4" name="Slide Number Placeholder 3">
            <a:extLst>
              <a:ext uri="{FF2B5EF4-FFF2-40B4-BE49-F238E27FC236}">
                <a16:creationId xmlns:a16="http://schemas.microsoft.com/office/drawing/2014/main" id="{0328AE96-96B6-0652-BA63-D3C183DDEA63}"/>
              </a:ext>
            </a:extLst>
          </p:cNvPr>
          <p:cNvSpPr>
            <a:spLocks noGrp="1"/>
          </p:cNvSpPr>
          <p:nvPr>
            <p:ph type="sldNum" sz="quarter" idx="5"/>
          </p:nvPr>
        </p:nvSpPr>
        <p:spPr/>
        <p:txBody>
          <a:bodyPr/>
          <a:lstStyle/>
          <a:p>
            <a:fld id="{6FBB5303-4B43-4EBA-94D7-8C68F72BE297}" type="slidenum">
              <a:rPr lang="en-US"/>
              <a:t>15</a:t>
            </a:fld>
            <a:endParaRPr lang="en-US"/>
          </a:p>
        </p:txBody>
      </p:sp>
    </p:spTree>
    <p:extLst>
      <p:ext uri="{BB962C8B-B14F-4D97-AF65-F5344CB8AC3E}">
        <p14:creationId xmlns:p14="http://schemas.microsoft.com/office/powerpoint/2010/main" val="283929991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start of the thesis, Covid-19 hit, and due to restriction and social distancing guidelines, we were not able to conduct eye tracking experiments at the time.   </a:t>
            </a:r>
          </a:p>
        </p:txBody>
      </p:sp>
      <p:sp>
        <p:nvSpPr>
          <p:cNvPr id="4" name="Slide Number Placeholder 3"/>
          <p:cNvSpPr>
            <a:spLocks noGrp="1"/>
          </p:cNvSpPr>
          <p:nvPr>
            <p:ph type="sldNum" sz="quarter" idx="5"/>
          </p:nvPr>
        </p:nvSpPr>
        <p:spPr/>
        <p:txBody>
          <a:bodyPr/>
          <a:lstStyle/>
          <a:p>
            <a:fld id="{7F454EB9-399D-410C-A3BE-05EEB976F833}" type="slidenum">
              <a:rPr lang="en-GB" smtClean="0"/>
              <a:t>156</a:t>
            </a:fld>
            <a:endParaRPr lang="en-GB"/>
          </a:p>
        </p:txBody>
      </p:sp>
    </p:spTree>
    <p:extLst>
      <p:ext uri="{BB962C8B-B14F-4D97-AF65-F5344CB8AC3E}">
        <p14:creationId xmlns:p14="http://schemas.microsoft.com/office/powerpoint/2010/main" val="76819373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solution we developed an online platform for webcam based eye tracking . </a:t>
            </a:r>
          </a:p>
          <a:p>
            <a:r>
              <a:rPr lang="en-GB" dirty="0"/>
              <a:t>But unfortunately, the precision was too low for our task. </a:t>
            </a:r>
          </a:p>
        </p:txBody>
      </p:sp>
      <p:sp>
        <p:nvSpPr>
          <p:cNvPr id="4" name="Slide Number Placeholder 3"/>
          <p:cNvSpPr>
            <a:spLocks noGrp="1"/>
          </p:cNvSpPr>
          <p:nvPr>
            <p:ph type="sldNum" sz="quarter" idx="5"/>
          </p:nvPr>
        </p:nvSpPr>
        <p:spPr/>
        <p:txBody>
          <a:bodyPr/>
          <a:lstStyle/>
          <a:p>
            <a:fld id="{7F454EB9-399D-410C-A3BE-05EEB976F833}" type="slidenum">
              <a:rPr lang="en-GB" smtClean="0"/>
              <a:t>157</a:t>
            </a:fld>
            <a:endParaRPr lang="en-GB"/>
          </a:p>
        </p:txBody>
      </p:sp>
    </p:spTree>
    <p:extLst>
      <p:ext uri="{BB962C8B-B14F-4D97-AF65-F5344CB8AC3E}">
        <p14:creationId xmlns:p14="http://schemas.microsoft.com/office/powerpoint/2010/main" val="237442245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Talk about the procedure of the experimentation </a:t>
            </a:r>
          </a:p>
        </p:txBody>
      </p:sp>
      <p:sp>
        <p:nvSpPr>
          <p:cNvPr id="4" name="Slide Number Placeholder 3"/>
          <p:cNvSpPr>
            <a:spLocks noGrp="1"/>
          </p:cNvSpPr>
          <p:nvPr>
            <p:ph type="sldNum" sz="quarter" idx="5"/>
          </p:nvPr>
        </p:nvSpPr>
        <p:spPr/>
        <p:txBody>
          <a:bodyPr/>
          <a:lstStyle/>
          <a:p>
            <a:fld id="{6FBB5303-4B43-4EBA-94D7-8C68F72BE297}" type="slidenum">
              <a:rPr lang="en-US"/>
              <a:t>159</a:t>
            </a:fld>
            <a:endParaRPr lang="en-US"/>
          </a:p>
        </p:txBody>
      </p:sp>
    </p:spTree>
    <p:extLst>
      <p:ext uri="{BB962C8B-B14F-4D97-AF65-F5344CB8AC3E}">
        <p14:creationId xmlns:p14="http://schemas.microsoft.com/office/powerpoint/2010/main" val="29200243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analyzed the viewing distance of the users. </a:t>
            </a:r>
          </a:p>
          <a:p>
            <a:endParaRPr lang="en-US" dirty="0">
              <a:cs typeface="Calibri"/>
            </a:endParaRPr>
          </a:p>
          <a:p>
            <a:r>
              <a:rPr lang="en-US" dirty="0">
                <a:cs typeface="Calibri"/>
              </a:rPr>
              <a:t>We found dome variability. </a:t>
            </a:r>
          </a:p>
          <a:p>
            <a:endParaRPr lang="en-US" dirty="0">
              <a:cs typeface="Calibri"/>
            </a:endParaRPr>
          </a:p>
        </p:txBody>
      </p:sp>
      <p:sp>
        <p:nvSpPr>
          <p:cNvPr id="4" name="Slide Number Placeholder 3"/>
          <p:cNvSpPr>
            <a:spLocks noGrp="1"/>
          </p:cNvSpPr>
          <p:nvPr>
            <p:ph type="sldNum" sz="quarter" idx="5"/>
          </p:nvPr>
        </p:nvSpPr>
        <p:spPr/>
        <p:txBody>
          <a:bodyPr/>
          <a:lstStyle/>
          <a:p>
            <a:fld id="{6FBB5303-4B43-4EBA-94D7-8C68F72BE297}" type="slidenum">
              <a:rPr lang="en-US"/>
              <a:t>160</a:t>
            </a:fld>
            <a:endParaRPr lang="en-US"/>
          </a:p>
        </p:txBody>
      </p:sp>
    </p:spTree>
    <p:extLst>
      <p:ext uri="{BB962C8B-B14F-4D97-AF65-F5344CB8AC3E}">
        <p14:creationId xmlns:p14="http://schemas.microsoft.com/office/powerpoint/2010/main" val="78642996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analyzed the viewing distance of the users. </a:t>
            </a:r>
          </a:p>
          <a:p>
            <a:endParaRPr lang="en-US" dirty="0">
              <a:cs typeface="Calibri"/>
            </a:endParaRPr>
          </a:p>
          <a:p>
            <a:r>
              <a:rPr lang="en-US" dirty="0">
                <a:cs typeface="Calibri"/>
              </a:rPr>
              <a:t>We found dome variability. </a:t>
            </a:r>
          </a:p>
          <a:p>
            <a:endParaRPr lang="en-US" dirty="0">
              <a:cs typeface="Calibri"/>
            </a:endParaRPr>
          </a:p>
        </p:txBody>
      </p:sp>
      <p:sp>
        <p:nvSpPr>
          <p:cNvPr id="4" name="Slide Number Placeholder 3"/>
          <p:cNvSpPr>
            <a:spLocks noGrp="1"/>
          </p:cNvSpPr>
          <p:nvPr>
            <p:ph type="sldNum" sz="quarter" idx="5"/>
          </p:nvPr>
        </p:nvSpPr>
        <p:spPr/>
        <p:txBody>
          <a:bodyPr/>
          <a:lstStyle/>
          <a:p>
            <a:fld id="{6FBB5303-4B43-4EBA-94D7-8C68F72BE297}" type="slidenum">
              <a:rPr lang="en-US"/>
              <a:t>161</a:t>
            </a:fld>
            <a:endParaRPr lang="en-US"/>
          </a:p>
        </p:txBody>
      </p:sp>
    </p:spTree>
    <p:extLst>
      <p:ext uri="{BB962C8B-B14F-4D97-AF65-F5344CB8AC3E}">
        <p14:creationId xmlns:p14="http://schemas.microsoft.com/office/powerpoint/2010/main" val="19537956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analyzed the viewing distance of the users. </a:t>
            </a:r>
          </a:p>
          <a:p>
            <a:endParaRPr lang="en-US" dirty="0">
              <a:cs typeface="Calibri"/>
            </a:endParaRPr>
          </a:p>
          <a:p>
            <a:r>
              <a:rPr lang="en-US" dirty="0">
                <a:cs typeface="Calibri"/>
              </a:rPr>
              <a:t>We found dome variability. </a:t>
            </a:r>
          </a:p>
          <a:p>
            <a:endParaRPr lang="en-US" dirty="0">
              <a:cs typeface="Calibri"/>
            </a:endParaRPr>
          </a:p>
        </p:txBody>
      </p:sp>
      <p:sp>
        <p:nvSpPr>
          <p:cNvPr id="4" name="Slide Number Placeholder 3"/>
          <p:cNvSpPr>
            <a:spLocks noGrp="1"/>
          </p:cNvSpPr>
          <p:nvPr>
            <p:ph type="sldNum" sz="quarter" idx="5"/>
          </p:nvPr>
        </p:nvSpPr>
        <p:spPr/>
        <p:txBody>
          <a:bodyPr/>
          <a:lstStyle/>
          <a:p>
            <a:fld id="{6FBB5303-4B43-4EBA-94D7-8C68F72BE297}" type="slidenum">
              <a:rPr lang="en-US"/>
              <a:t>162</a:t>
            </a:fld>
            <a:endParaRPr lang="en-US"/>
          </a:p>
        </p:txBody>
      </p:sp>
    </p:spTree>
    <p:extLst>
      <p:ext uri="{BB962C8B-B14F-4D97-AF65-F5344CB8AC3E}">
        <p14:creationId xmlns:p14="http://schemas.microsoft.com/office/powerpoint/2010/main" val="386241749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analyzed the viewing distance of the users. </a:t>
            </a:r>
          </a:p>
          <a:p>
            <a:endParaRPr lang="en-US" dirty="0">
              <a:cs typeface="Calibri"/>
            </a:endParaRPr>
          </a:p>
          <a:p>
            <a:r>
              <a:rPr lang="en-US" dirty="0">
                <a:cs typeface="Calibri"/>
              </a:rPr>
              <a:t>We found dome variability. </a:t>
            </a:r>
          </a:p>
          <a:p>
            <a:endParaRPr lang="en-US" dirty="0">
              <a:cs typeface="Calibri"/>
            </a:endParaRPr>
          </a:p>
        </p:txBody>
      </p:sp>
      <p:sp>
        <p:nvSpPr>
          <p:cNvPr id="4" name="Slide Number Placeholder 3"/>
          <p:cNvSpPr>
            <a:spLocks noGrp="1"/>
          </p:cNvSpPr>
          <p:nvPr>
            <p:ph type="sldNum" sz="quarter" idx="5"/>
          </p:nvPr>
        </p:nvSpPr>
        <p:spPr/>
        <p:txBody>
          <a:bodyPr/>
          <a:lstStyle/>
          <a:p>
            <a:fld id="{6FBB5303-4B43-4EBA-94D7-8C68F72BE297}" type="slidenum">
              <a:rPr lang="en-US"/>
              <a:t>163</a:t>
            </a:fld>
            <a:endParaRPr lang="en-US"/>
          </a:p>
        </p:txBody>
      </p:sp>
    </p:spTree>
    <p:extLst>
      <p:ext uri="{BB962C8B-B14F-4D97-AF65-F5344CB8AC3E}">
        <p14:creationId xmlns:p14="http://schemas.microsoft.com/office/powerpoint/2010/main" val="322194498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analyzed the viewing distance of the users. </a:t>
            </a:r>
          </a:p>
          <a:p>
            <a:endParaRPr lang="en-US" dirty="0">
              <a:cs typeface="Calibri"/>
            </a:endParaRPr>
          </a:p>
          <a:p>
            <a:r>
              <a:rPr lang="en-US" dirty="0">
                <a:cs typeface="Calibri"/>
              </a:rPr>
              <a:t>We found dome variability. </a:t>
            </a:r>
          </a:p>
          <a:p>
            <a:endParaRPr lang="en-US" dirty="0">
              <a:cs typeface="Calibri"/>
            </a:endParaRPr>
          </a:p>
        </p:txBody>
      </p:sp>
      <p:sp>
        <p:nvSpPr>
          <p:cNvPr id="4" name="Slide Number Placeholder 3"/>
          <p:cNvSpPr>
            <a:spLocks noGrp="1"/>
          </p:cNvSpPr>
          <p:nvPr>
            <p:ph type="sldNum" sz="quarter" idx="5"/>
          </p:nvPr>
        </p:nvSpPr>
        <p:spPr/>
        <p:txBody>
          <a:bodyPr/>
          <a:lstStyle/>
          <a:p>
            <a:fld id="{6FBB5303-4B43-4EBA-94D7-8C68F72BE297}" type="slidenum">
              <a:rPr lang="en-US"/>
              <a:t>164</a:t>
            </a:fld>
            <a:endParaRPr lang="en-US"/>
          </a:p>
        </p:txBody>
      </p:sp>
    </p:spTree>
    <p:extLst>
      <p:ext uri="{BB962C8B-B14F-4D97-AF65-F5344CB8AC3E}">
        <p14:creationId xmlns:p14="http://schemas.microsoft.com/office/powerpoint/2010/main" val="42982637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analyzed the viewing distance of the users. </a:t>
            </a:r>
          </a:p>
          <a:p>
            <a:endParaRPr lang="en-US" dirty="0">
              <a:cs typeface="Calibri"/>
            </a:endParaRPr>
          </a:p>
          <a:p>
            <a:r>
              <a:rPr lang="en-US" dirty="0">
                <a:cs typeface="Calibri"/>
              </a:rPr>
              <a:t>We found dome variability. </a:t>
            </a:r>
          </a:p>
          <a:p>
            <a:endParaRPr lang="en-US" dirty="0">
              <a:cs typeface="Calibri"/>
            </a:endParaRPr>
          </a:p>
        </p:txBody>
      </p:sp>
      <p:sp>
        <p:nvSpPr>
          <p:cNvPr id="4" name="Slide Number Placeholder 3"/>
          <p:cNvSpPr>
            <a:spLocks noGrp="1"/>
          </p:cNvSpPr>
          <p:nvPr>
            <p:ph type="sldNum" sz="quarter" idx="5"/>
          </p:nvPr>
        </p:nvSpPr>
        <p:spPr/>
        <p:txBody>
          <a:bodyPr/>
          <a:lstStyle/>
          <a:p>
            <a:fld id="{6FBB5303-4B43-4EBA-94D7-8C68F72BE297}" type="slidenum">
              <a:rPr lang="en-US"/>
              <a:t>165</a:t>
            </a:fld>
            <a:endParaRPr lang="en-US"/>
          </a:p>
        </p:txBody>
      </p:sp>
    </p:spTree>
    <p:extLst>
      <p:ext uri="{BB962C8B-B14F-4D97-AF65-F5344CB8AC3E}">
        <p14:creationId xmlns:p14="http://schemas.microsoft.com/office/powerpoint/2010/main" val="401644048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analyzed the viewing distance of the users. </a:t>
            </a:r>
          </a:p>
          <a:p>
            <a:endParaRPr lang="en-US" dirty="0">
              <a:cs typeface="Calibri"/>
            </a:endParaRPr>
          </a:p>
          <a:p>
            <a:r>
              <a:rPr lang="en-US" dirty="0">
                <a:cs typeface="Calibri"/>
              </a:rPr>
              <a:t>We found dome variability. </a:t>
            </a:r>
          </a:p>
          <a:p>
            <a:endParaRPr lang="en-US" dirty="0">
              <a:cs typeface="Calibri"/>
            </a:endParaRPr>
          </a:p>
        </p:txBody>
      </p:sp>
      <p:sp>
        <p:nvSpPr>
          <p:cNvPr id="4" name="Slide Number Placeholder 3"/>
          <p:cNvSpPr>
            <a:spLocks noGrp="1"/>
          </p:cNvSpPr>
          <p:nvPr>
            <p:ph type="sldNum" sz="quarter" idx="5"/>
          </p:nvPr>
        </p:nvSpPr>
        <p:spPr/>
        <p:txBody>
          <a:bodyPr/>
          <a:lstStyle/>
          <a:p>
            <a:fld id="{6FBB5303-4B43-4EBA-94D7-8C68F72BE297}" type="slidenum">
              <a:rPr lang="en-US"/>
              <a:t>166</a:t>
            </a:fld>
            <a:endParaRPr lang="en-US"/>
          </a:p>
        </p:txBody>
      </p:sp>
    </p:spTree>
    <p:extLst>
      <p:ext uri="{BB962C8B-B14F-4D97-AF65-F5344CB8AC3E}">
        <p14:creationId xmlns:p14="http://schemas.microsoft.com/office/powerpoint/2010/main" val="1925693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examples of the paintings collected for the dataset, Each painting was transformed into a 16:9 ratio image, following the same method as the Le </a:t>
            </a:r>
            <a:r>
              <a:rPr lang="en-GB" dirty="0" err="1"/>
              <a:t>Meur</a:t>
            </a:r>
            <a:r>
              <a:rPr lang="en-GB" dirty="0"/>
              <a:t> painting dataset. </a:t>
            </a:r>
          </a:p>
          <a:p>
            <a:endParaRPr lang="en-GB" dirty="0"/>
          </a:p>
          <a:p>
            <a:r>
              <a:rPr lang="en-GB" dirty="0"/>
              <a:t>We filled the edges of the paintings using neutral grey bands. </a:t>
            </a:r>
          </a:p>
          <a:p>
            <a:endParaRPr lang="en-GB" dirty="0"/>
          </a:p>
          <a:p>
            <a:endParaRPr lang="en-GB" dirty="0"/>
          </a:p>
          <a:p>
            <a:r>
              <a:rPr lang="en-GB" dirty="0"/>
              <a:t>These are several examples of the paintings in  this dataset </a:t>
            </a:r>
          </a:p>
        </p:txBody>
      </p:sp>
      <p:sp>
        <p:nvSpPr>
          <p:cNvPr id="4" name="Slide Number Placeholder 3"/>
          <p:cNvSpPr>
            <a:spLocks noGrp="1"/>
          </p:cNvSpPr>
          <p:nvPr>
            <p:ph type="sldNum" sz="quarter" idx="5"/>
          </p:nvPr>
        </p:nvSpPr>
        <p:spPr/>
        <p:txBody>
          <a:bodyPr/>
          <a:lstStyle/>
          <a:p>
            <a:fld id="{7F454EB9-399D-410C-A3BE-05EEB976F833}" type="slidenum">
              <a:rPr lang="en-GB" smtClean="0"/>
              <a:t>16</a:t>
            </a:fld>
            <a:endParaRPr lang="en-GB"/>
          </a:p>
        </p:txBody>
      </p:sp>
    </p:spTree>
    <p:extLst>
      <p:ext uri="{BB962C8B-B14F-4D97-AF65-F5344CB8AC3E}">
        <p14:creationId xmlns:p14="http://schemas.microsoft.com/office/powerpoint/2010/main" val="175581755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233FA-F2AA-F18D-26C8-F3584CB36F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A3E6BC-F451-851E-B1B1-1C06CC4CE4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2557C8-894C-1D7B-233B-FE521F4834B9}"/>
              </a:ext>
            </a:extLst>
          </p:cNvPr>
          <p:cNvSpPr>
            <a:spLocks noGrp="1"/>
          </p:cNvSpPr>
          <p:nvPr>
            <p:ph type="body" idx="1"/>
          </p:nvPr>
        </p:nvSpPr>
        <p:spPr/>
        <p:txBody>
          <a:bodyPr/>
          <a:lstStyle/>
          <a:p>
            <a:r>
              <a:rPr lang="en-US" dirty="0">
                <a:cs typeface="Calibri"/>
              </a:rPr>
              <a:t>An uneven distribution of gender reflects the proportions of the female to male ratio of students in the school. </a:t>
            </a:r>
          </a:p>
        </p:txBody>
      </p:sp>
      <p:sp>
        <p:nvSpPr>
          <p:cNvPr id="4" name="Slide Number Placeholder 3">
            <a:extLst>
              <a:ext uri="{FF2B5EF4-FFF2-40B4-BE49-F238E27FC236}">
                <a16:creationId xmlns:a16="http://schemas.microsoft.com/office/drawing/2014/main" id="{E3FC1060-2CA8-2496-F7C1-67E6A644F9DD}"/>
              </a:ext>
            </a:extLst>
          </p:cNvPr>
          <p:cNvSpPr>
            <a:spLocks noGrp="1"/>
          </p:cNvSpPr>
          <p:nvPr>
            <p:ph type="sldNum" sz="quarter" idx="5"/>
          </p:nvPr>
        </p:nvSpPr>
        <p:spPr/>
        <p:txBody>
          <a:bodyPr/>
          <a:lstStyle/>
          <a:p>
            <a:fld id="{6FBB5303-4B43-4EBA-94D7-8C68F72BE297}" type="slidenum">
              <a:rPr lang="en-US"/>
              <a:t>167</a:t>
            </a:fld>
            <a:endParaRPr lang="en-US"/>
          </a:p>
        </p:txBody>
      </p:sp>
    </p:spTree>
    <p:extLst>
      <p:ext uri="{BB962C8B-B14F-4D97-AF65-F5344CB8AC3E}">
        <p14:creationId xmlns:p14="http://schemas.microsoft.com/office/powerpoint/2010/main" val="30871913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Most of the participants were students, but we also managed to get some participants from older ages, this graph presents the age distribution of the  all participants. </a:t>
            </a:r>
          </a:p>
        </p:txBody>
      </p:sp>
      <p:sp>
        <p:nvSpPr>
          <p:cNvPr id="4" name="Slide Number Placeholder 3"/>
          <p:cNvSpPr>
            <a:spLocks noGrp="1"/>
          </p:cNvSpPr>
          <p:nvPr>
            <p:ph type="sldNum" sz="quarter" idx="5"/>
          </p:nvPr>
        </p:nvSpPr>
        <p:spPr/>
        <p:txBody>
          <a:bodyPr/>
          <a:lstStyle/>
          <a:p>
            <a:fld id="{6FBB5303-4B43-4EBA-94D7-8C68F72BE297}" type="slidenum">
              <a:rPr lang="en-US"/>
              <a:t>168</a:t>
            </a:fld>
            <a:endParaRPr lang="en-US"/>
          </a:p>
        </p:txBody>
      </p:sp>
    </p:spTree>
    <p:extLst>
      <p:ext uri="{BB962C8B-B14F-4D97-AF65-F5344CB8AC3E}">
        <p14:creationId xmlns:p14="http://schemas.microsoft.com/office/powerpoint/2010/main" val="19148658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31A5B-B383-EB92-7D52-BB341DB11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B7D307-E670-47FC-3AE6-7AEC80DBF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9E82CF-13A1-B488-D632-A4CF603DB496}"/>
              </a:ext>
            </a:extLst>
          </p:cNvPr>
          <p:cNvSpPr>
            <a:spLocks noGrp="1"/>
          </p:cNvSpPr>
          <p:nvPr>
            <p:ph type="body" idx="1"/>
          </p:nvPr>
        </p:nvSpPr>
        <p:spPr/>
        <p:txBody>
          <a:bodyPr/>
          <a:lstStyle/>
          <a:p>
            <a:r>
              <a:rPr lang="en-US" dirty="0">
                <a:cs typeface="Calibri"/>
              </a:rPr>
              <a:t>We also had participants originating from diverse geographical and cultural backgrounds. </a:t>
            </a:r>
          </a:p>
          <a:p>
            <a:endParaRPr lang="en-US" dirty="0">
              <a:cs typeface="Calibri"/>
            </a:endParaRPr>
          </a:p>
          <a:p>
            <a:r>
              <a:rPr lang="en-US" dirty="0">
                <a:cs typeface="Calibri"/>
              </a:rPr>
              <a:t>Including Europe, North  Africa , the Sahel , the middle east, Oriental Asia and south America. </a:t>
            </a:r>
          </a:p>
          <a:p>
            <a:endParaRPr lang="en-US" dirty="0">
              <a:cs typeface="Calibri"/>
            </a:endParaRPr>
          </a:p>
          <a:p>
            <a:endParaRPr lang="en-US" dirty="0">
              <a:cs typeface="Calibri"/>
            </a:endParaRPr>
          </a:p>
        </p:txBody>
      </p:sp>
      <p:sp>
        <p:nvSpPr>
          <p:cNvPr id="4" name="Slide Number Placeholder 3">
            <a:extLst>
              <a:ext uri="{FF2B5EF4-FFF2-40B4-BE49-F238E27FC236}">
                <a16:creationId xmlns:a16="http://schemas.microsoft.com/office/drawing/2014/main" id="{4CC914E2-D844-E675-B8B2-A2BEE0091E98}"/>
              </a:ext>
            </a:extLst>
          </p:cNvPr>
          <p:cNvSpPr>
            <a:spLocks noGrp="1"/>
          </p:cNvSpPr>
          <p:nvPr>
            <p:ph type="sldNum" sz="quarter" idx="5"/>
          </p:nvPr>
        </p:nvSpPr>
        <p:spPr/>
        <p:txBody>
          <a:bodyPr/>
          <a:lstStyle/>
          <a:p>
            <a:fld id="{6FBB5303-4B43-4EBA-94D7-8C68F72BE297}" type="slidenum">
              <a:rPr lang="en-US"/>
              <a:t>169</a:t>
            </a:fld>
            <a:endParaRPr lang="en-US"/>
          </a:p>
        </p:txBody>
      </p:sp>
    </p:spTree>
    <p:extLst>
      <p:ext uri="{BB962C8B-B14F-4D97-AF65-F5344CB8AC3E}">
        <p14:creationId xmlns:p14="http://schemas.microsoft.com/office/powerpoint/2010/main" val="427979288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analyzed the viewing distance of the users. </a:t>
            </a:r>
          </a:p>
          <a:p>
            <a:endParaRPr lang="en-US" dirty="0">
              <a:cs typeface="Calibri"/>
            </a:endParaRPr>
          </a:p>
          <a:p>
            <a:r>
              <a:rPr lang="en-US" dirty="0">
                <a:cs typeface="Calibri"/>
              </a:rPr>
              <a:t>We found dome variability. </a:t>
            </a:r>
          </a:p>
          <a:p>
            <a:endParaRPr lang="en-US" dirty="0">
              <a:cs typeface="Calibri"/>
            </a:endParaRPr>
          </a:p>
        </p:txBody>
      </p:sp>
      <p:sp>
        <p:nvSpPr>
          <p:cNvPr id="4" name="Slide Number Placeholder 3"/>
          <p:cNvSpPr>
            <a:spLocks noGrp="1"/>
          </p:cNvSpPr>
          <p:nvPr>
            <p:ph type="sldNum" sz="quarter" idx="5"/>
          </p:nvPr>
        </p:nvSpPr>
        <p:spPr/>
        <p:txBody>
          <a:bodyPr/>
          <a:lstStyle/>
          <a:p>
            <a:fld id="{6FBB5303-4B43-4EBA-94D7-8C68F72BE297}" type="slidenum">
              <a:rPr lang="en-US"/>
              <a:t>170</a:t>
            </a:fld>
            <a:endParaRPr lang="en-US"/>
          </a:p>
        </p:txBody>
      </p:sp>
    </p:spTree>
    <p:extLst>
      <p:ext uri="{BB962C8B-B14F-4D97-AF65-F5344CB8AC3E}">
        <p14:creationId xmlns:p14="http://schemas.microsoft.com/office/powerpoint/2010/main" val="239780269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3067B-2F02-BC82-1530-E95E659A7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6C75C3-8C0A-C52F-E2EB-87D26EB1D3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D2DAD0-236B-25B1-78C4-E4397BEE6CC8}"/>
              </a:ext>
            </a:extLst>
          </p:cNvPr>
          <p:cNvSpPr>
            <a:spLocks noGrp="1"/>
          </p:cNvSpPr>
          <p:nvPr>
            <p:ph type="body" idx="1"/>
          </p:nvPr>
        </p:nvSpPr>
        <p:spPr/>
        <p:txBody>
          <a:bodyPr/>
          <a:lstStyle/>
          <a:p>
            <a:r>
              <a:rPr lang="en-US" dirty="0">
                <a:cs typeface="Calibri"/>
              </a:rPr>
              <a:t>Basically a single user was responsible for the outliers and was excluded from the dataset. </a:t>
            </a:r>
          </a:p>
        </p:txBody>
      </p:sp>
      <p:sp>
        <p:nvSpPr>
          <p:cNvPr id="4" name="Slide Number Placeholder 3">
            <a:extLst>
              <a:ext uri="{FF2B5EF4-FFF2-40B4-BE49-F238E27FC236}">
                <a16:creationId xmlns:a16="http://schemas.microsoft.com/office/drawing/2014/main" id="{0594DF25-8770-1C7D-4F11-C1477E830177}"/>
              </a:ext>
            </a:extLst>
          </p:cNvPr>
          <p:cNvSpPr>
            <a:spLocks noGrp="1"/>
          </p:cNvSpPr>
          <p:nvPr>
            <p:ph type="sldNum" sz="quarter" idx="5"/>
          </p:nvPr>
        </p:nvSpPr>
        <p:spPr/>
        <p:txBody>
          <a:bodyPr/>
          <a:lstStyle/>
          <a:p>
            <a:fld id="{6FBB5303-4B43-4EBA-94D7-8C68F72BE297}" type="slidenum">
              <a:rPr lang="en-US"/>
              <a:t>171</a:t>
            </a:fld>
            <a:endParaRPr lang="en-US"/>
          </a:p>
        </p:txBody>
      </p:sp>
    </p:spTree>
    <p:extLst>
      <p:ext uri="{BB962C8B-B14F-4D97-AF65-F5344CB8AC3E}">
        <p14:creationId xmlns:p14="http://schemas.microsoft.com/office/powerpoint/2010/main" val="29877586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analyzed the viewing distance of the users. </a:t>
            </a:r>
          </a:p>
          <a:p>
            <a:endParaRPr lang="en-US" dirty="0">
              <a:cs typeface="Calibri"/>
            </a:endParaRPr>
          </a:p>
          <a:p>
            <a:r>
              <a:rPr lang="en-US" dirty="0">
                <a:cs typeface="Calibri"/>
              </a:rPr>
              <a:t>We found dome variability. </a:t>
            </a:r>
          </a:p>
          <a:p>
            <a:endParaRPr lang="en-US" dirty="0">
              <a:cs typeface="Calibri"/>
            </a:endParaRPr>
          </a:p>
        </p:txBody>
      </p:sp>
      <p:sp>
        <p:nvSpPr>
          <p:cNvPr id="4" name="Slide Number Placeholder 3"/>
          <p:cNvSpPr>
            <a:spLocks noGrp="1"/>
          </p:cNvSpPr>
          <p:nvPr>
            <p:ph type="sldNum" sz="quarter" idx="5"/>
          </p:nvPr>
        </p:nvSpPr>
        <p:spPr/>
        <p:txBody>
          <a:bodyPr/>
          <a:lstStyle/>
          <a:p>
            <a:fld id="{6FBB5303-4B43-4EBA-94D7-8C68F72BE297}" type="slidenum">
              <a:rPr lang="en-US"/>
              <a:t>172</a:t>
            </a:fld>
            <a:endParaRPr lang="en-US"/>
          </a:p>
        </p:txBody>
      </p:sp>
    </p:spTree>
    <p:extLst>
      <p:ext uri="{BB962C8B-B14F-4D97-AF65-F5344CB8AC3E}">
        <p14:creationId xmlns:p14="http://schemas.microsoft.com/office/powerpoint/2010/main" val="5371453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analyzed the viewing distance of the users. </a:t>
            </a:r>
          </a:p>
          <a:p>
            <a:endParaRPr lang="en-US" dirty="0">
              <a:cs typeface="Calibri"/>
            </a:endParaRPr>
          </a:p>
          <a:p>
            <a:r>
              <a:rPr lang="en-US" dirty="0">
                <a:cs typeface="Calibri"/>
              </a:rPr>
              <a:t>We found dome variability. </a:t>
            </a:r>
          </a:p>
          <a:p>
            <a:endParaRPr lang="en-US" dirty="0">
              <a:cs typeface="Calibri"/>
            </a:endParaRPr>
          </a:p>
        </p:txBody>
      </p:sp>
      <p:sp>
        <p:nvSpPr>
          <p:cNvPr id="4" name="Slide Number Placeholder 3"/>
          <p:cNvSpPr>
            <a:spLocks noGrp="1"/>
          </p:cNvSpPr>
          <p:nvPr>
            <p:ph type="sldNum" sz="quarter" idx="5"/>
          </p:nvPr>
        </p:nvSpPr>
        <p:spPr/>
        <p:txBody>
          <a:bodyPr/>
          <a:lstStyle/>
          <a:p>
            <a:fld id="{6FBB5303-4B43-4EBA-94D7-8C68F72BE297}" type="slidenum">
              <a:rPr lang="en-US"/>
              <a:t>173</a:t>
            </a:fld>
            <a:endParaRPr lang="en-US"/>
          </a:p>
        </p:txBody>
      </p:sp>
    </p:spTree>
    <p:extLst>
      <p:ext uri="{BB962C8B-B14F-4D97-AF65-F5344CB8AC3E}">
        <p14:creationId xmlns:p14="http://schemas.microsoft.com/office/powerpoint/2010/main" val="256257540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analyzed the viewing distance of the users. </a:t>
            </a:r>
          </a:p>
          <a:p>
            <a:endParaRPr lang="en-US" dirty="0">
              <a:cs typeface="Calibri"/>
            </a:endParaRPr>
          </a:p>
          <a:p>
            <a:r>
              <a:rPr lang="en-US" dirty="0">
                <a:cs typeface="Calibri"/>
              </a:rPr>
              <a:t>We found dome variability. </a:t>
            </a:r>
          </a:p>
          <a:p>
            <a:endParaRPr lang="en-US" dirty="0">
              <a:cs typeface="Calibri"/>
            </a:endParaRPr>
          </a:p>
        </p:txBody>
      </p:sp>
      <p:sp>
        <p:nvSpPr>
          <p:cNvPr id="4" name="Slide Number Placeholder 3"/>
          <p:cNvSpPr>
            <a:spLocks noGrp="1"/>
          </p:cNvSpPr>
          <p:nvPr>
            <p:ph type="sldNum" sz="quarter" idx="5"/>
          </p:nvPr>
        </p:nvSpPr>
        <p:spPr/>
        <p:txBody>
          <a:bodyPr/>
          <a:lstStyle/>
          <a:p>
            <a:fld id="{6FBB5303-4B43-4EBA-94D7-8C68F72BE297}" type="slidenum">
              <a:rPr lang="en-US"/>
              <a:t>174</a:t>
            </a:fld>
            <a:endParaRPr lang="en-US"/>
          </a:p>
        </p:txBody>
      </p:sp>
    </p:spTree>
    <p:extLst>
      <p:ext uri="{BB962C8B-B14F-4D97-AF65-F5344CB8AC3E}">
        <p14:creationId xmlns:p14="http://schemas.microsoft.com/office/powerpoint/2010/main" val="402792960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analyzed the viewing distance of the users. </a:t>
            </a:r>
          </a:p>
          <a:p>
            <a:endParaRPr lang="en-US" dirty="0">
              <a:cs typeface="Calibri"/>
            </a:endParaRPr>
          </a:p>
          <a:p>
            <a:r>
              <a:rPr lang="en-US" dirty="0">
                <a:cs typeface="Calibri"/>
              </a:rPr>
              <a:t>We found dome variability. </a:t>
            </a:r>
          </a:p>
          <a:p>
            <a:endParaRPr lang="en-US" dirty="0">
              <a:cs typeface="Calibri"/>
            </a:endParaRPr>
          </a:p>
        </p:txBody>
      </p:sp>
      <p:sp>
        <p:nvSpPr>
          <p:cNvPr id="4" name="Slide Number Placeholder 3"/>
          <p:cNvSpPr>
            <a:spLocks noGrp="1"/>
          </p:cNvSpPr>
          <p:nvPr>
            <p:ph type="sldNum" sz="quarter" idx="5"/>
          </p:nvPr>
        </p:nvSpPr>
        <p:spPr/>
        <p:txBody>
          <a:bodyPr/>
          <a:lstStyle/>
          <a:p>
            <a:fld id="{6FBB5303-4B43-4EBA-94D7-8C68F72BE297}" type="slidenum">
              <a:rPr lang="en-US"/>
              <a:t>176</a:t>
            </a:fld>
            <a:endParaRPr lang="en-US"/>
          </a:p>
        </p:txBody>
      </p:sp>
    </p:spTree>
    <p:extLst>
      <p:ext uri="{BB962C8B-B14F-4D97-AF65-F5344CB8AC3E}">
        <p14:creationId xmlns:p14="http://schemas.microsoft.com/office/powerpoint/2010/main" val="170415699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analyzed the viewing distance of the users. </a:t>
            </a:r>
          </a:p>
          <a:p>
            <a:endParaRPr lang="en-US" dirty="0">
              <a:cs typeface="Calibri"/>
            </a:endParaRPr>
          </a:p>
          <a:p>
            <a:r>
              <a:rPr lang="en-US" dirty="0">
                <a:cs typeface="Calibri"/>
              </a:rPr>
              <a:t>We found dome variability. </a:t>
            </a:r>
          </a:p>
          <a:p>
            <a:endParaRPr lang="en-US" dirty="0">
              <a:cs typeface="Calibri"/>
            </a:endParaRPr>
          </a:p>
        </p:txBody>
      </p:sp>
      <p:sp>
        <p:nvSpPr>
          <p:cNvPr id="4" name="Slide Number Placeholder 3"/>
          <p:cNvSpPr>
            <a:spLocks noGrp="1"/>
          </p:cNvSpPr>
          <p:nvPr>
            <p:ph type="sldNum" sz="quarter" idx="5"/>
          </p:nvPr>
        </p:nvSpPr>
        <p:spPr/>
        <p:txBody>
          <a:bodyPr/>
          <a:lstStyle/>
          <a:p>
            <a:fld id="{6FBB5303-4B43-4EBA-94D7-8C68F72BE297}" type="slidenum">
              <a:rPr lang="en-US"/>
              <a:t>177</a:t>
            </a:fld>
            <a:endParaRPr lang="en-US"/>
          </a:p>
        </p:txBody>
      </p:sp>
    </p:spTree>
    <p:extLst>
      <p:ext uri="{BB962C8B-B14F-4D97-AF65-F5344CB8AC3E}">
        <p14:creationId xmlns:p14="http://schemas.microsoft.com/office/powerpoint/2010/main" val="2434044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painting cover a diverse set of artistic styles, periods and schools. </a:t>
            </a:r>
          </a:p>
          <a:p>
            <a:r>
              <a:rPr lang="en-US" dirty="0">
                <a:cs typeface="Calibri"/>
              </a:rPr>
              <a:t>We can see that the dataset has been collected from several art styles.</a:t>
            </a:r>
          </a:p>
          <a:p>
            <a:endParaRPr lang="en-US" dirty="0">
              <a:cs typeface="Calibri"/>
            </a:endParaRPr>
          </a:p>
          <a:p>
            <a:r>
              <a:rPr lang="en-US" dirty="0">
                <a:cs typeface="Calibri"/>
              </a:rPr>
              <a:t>There is a high number of data for impressionism  &amp; neo-impressionism. Paintings for these styles are very abundant and mostly belong to the public domain. </a:t>
            </a:r>
          </a:p>
          <a:p>
            <a:endParaRPr lang="en-US" dirty="0">
              <a:cs typeface="Calibri"/>
            </a:endParaRPr>
          </a:p>
          <a:p>
            <a:r>
              <a:rPr lang="en-US" dirty="0">
                <a:cs typeface="Calibri"/>
              </a:rPr>
              <a:t>Nonetheless we chose old styles like early renaissance to modern styles like cubism</a:t>
            </a:r>
          </a:p>
          <a:p>
            <a:endParaRPr lang="en-US" dirty="0">
              <a:cs typeface="Calibri"/>
            </a:endParaRPr>
          </a:p>
          <a:p>
            <a:r>
              <a:rPr lang="en-US" dirty="0">
                <a:cs typeface="Calibri"/>
              </a:rPr>
              <a:t>And we ensured diversity in subjects from abstract art to realistic styles in the realism movement. </a:t>
            </a:r>
          </a:p>
          <a:p>
            <a:endParaRPr lang="en-US" dirty="0">
              <a:cs typeface="Calibri"/>
            </a:endParaRPr>
          </a:p>
          <a:p>
            <a:r>
              <a:rPr lang="en-US" dirty="0">
                <a:cs typeface="Calibri"/>
              </a:rPr>
              <a:t>We also included oriental styles like Chinese ink paintings and Japanese </a:t>
            </a:r>
            <a:r>
              <a:rPr lang="en-US" dirty="0" err="1">
                <a:cs typeface="Calibri"/>
              </a:rPr>
              <a:t>Ukio</a:t>
            </a:r>
            <a:r>
              <a:rPr lang="en-US" dirty="0">
                <a:cs typeface="Calibri"/>
              </a:rPr>
              <a:t>-e</a:t>
            </a:r>
          </a:p>
          <a:p>
            <a:endParaRPr lang="en-US" dirty="0">
              <a:cs typeface="Calibri"/>
            </a:endParaRPr>
          </a:p>
        </p:txBody>
      </p:sp>
      <p:sp>
        <p:nvSpPr>
          <p:cNvPr id="4" name="Slide Number Placeholder 3"/>
          <p:cNvSpPr>
            <a:spLocks noGrp="1"/>
          </p:cNvSpPr>
          <p:nvPr>
            <p:ph type="sldNum" sz="quarter" idx="5"/>
          </p:nvPr>
        </p:nvSpPr>
        <p:spPr/>
        <p:txBody>
          <a:bodyPr/>
          <a:lstStyle/>
          <a:p>
            <a:fld id="{6FBB5303-4B43-4EBA-94D7-8C68F72BE297}" type="slidenum">
              <a:rPr lang="en-US"/>
              <a:t>17</a:t>
            </a:fld>
            <a:endParaRPr lang="en-US"/>
          </a:p>
        </p:txBody>
      </p:sp>
    </p:spTree>
    <p:extLst>
      <p:ext uri="{BB962C8B-B14F-4D97-AF65-F5344CB8AC3E}">
        <p14:creationId xmlns:p14="http://schemas.microsoft.com/office/powerpoint/2010/main" val="81568042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analyzed the viewing distance of the users. </a:t>
            </a:r>
          </a:p>
          <a:p>
            <a:endParaRPr lang="en-US" dirty="0">
              <a:cs typeface="Calibri"/>
            </a:endParaRPr>
          </a:p>
          <a:p>
            <a:r>
              <a:rPr lang="en-US" dirty="0">
                <a:cs typeface="Calibri"/>
              </a:rPr>
              <a:t>We found dome variability. </a:t>
            </a:r>
          </a:p>
          <a:p>
            <a:endParaRPr lang="en-US" dirty="0">
              <a:cs typeface="Calibri"/>
            </a:endParaRPr>
          </a:p>
        </p:txBody>
      </p:sp>
      <p:sp>
        <p:nvSpPr>
          <p:cNvPr id="4" name="Slide Number Placeholder 3"/>
          <p:cNvSpPr>
            <a:spLocks noGrp="1"/>
          </p:cNvSpPr>
          <p:nvPr>
            <p:ph type="sldNum" sz="quarter" idx="5"/>
          </p:nvPr>
        </p:nvSpPr>
        <p:spPr/>
        <p:txBody>
          <a:bodyPr/>
          <a:lstStyle/>
          <a:p>
            <a:fld id="{6FBB5303-4B43-4EBA-94D7-8C68F72BE297}" type="slidenum">
              <a:rPr lang="en-US"/>
              <a:t>178</a:t>
            </a:fld>
            <a:endParaRPr lang="en-US"/>
          </a:p>
        </p:txBody>
      </p:sp>
    </p:spTree>
    <p:extLst>
      <p:ext uri="{BB962C8B-B14F-4D97-AF65-F5344CB8AC3E}">
        <p14:creationId xmlns:p14="http://schemas.microsoft.com/office/powerpoint/2010/main" val="267245971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analyzed the viewing distance of the users. </a:t>
            </a:r>
          </a:p>
          <a:p>
            <a:endParaRPr lang="en-US" dirty="0">
              <a:cs typeface="Calibri"/>
            </a:endParaRPr>
          </a:p>
          <a:p>
            <a:r>
              <a:rPr lang="en-US" dirty="0">
                <a:cs typeface="Calibri"/>
              </a:rPr>
              <a:t>We found dome variability. </a:t>
            </a:r>
          </a:p>
          <a:p>
            <a:endParaRPr lang="en-US" dirty="0">
              <a:cs typeface="Calibri"/>
            </a:endParaRPr>
          </a:p>
        </p:txBody>
      </p:sp>
      <p:sp>
        <p:nvSpPr>
          <p:cNvPr id="4" name="Slide Number Placeholder 3"/>
          <p:cNvSpPr>
            <a:spLocks noGrp="1"/>
          </p:cNvSpPr>
          <p:nvPr>
            <p:ph type="sldNum" sz="quarter" idx="5"/>
          </p:nvPr>
        </p:nvSpPr>
        <p:spPr/>
        <p:txBody>
          <a:bodyPr/>
          <a:lstStyle/>
          <a:p>
            <a:fld id="{6FBB5303-4B43-4EBA-94D7-8C68F72BE297}" type="slidenum">
              <a:rPr lang="en-US"/>
              <a:t>179</a:t>
            </a:fld>
            <a:endParaRPr lang="en-US"/>
          </a:p>
        </p:txBody>
      </p:sp>
    </p:spTree>
    <p:extLst>
      <p:ext uri="{BB962C8B-B14F-4D97-AF65-F5344CB8AC3E}">
        <p14:creationId xmlns:p14="http://schemas.microsoft.com/office/powerpoint/2010/main" val="371259132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analyzed the viewing distance of the users. </a:t>
            </a:r>
          </a:p>
          <a:p>
            <a:endParaRPr lang="en-US" dirty="0">
              <a:cs typeface="Calibri"/>
            </a:endParaRPr>
          </a:p>
          <a:p>
            <a:r>
              <a:rPr lang="en-US" dirty="0">
                <a:cs typeface="Calibri"/>
              </a:rPr>
              <a:t>We found dome variability. </a:t>
            </a:r>
          </a:p>
          <a:p>
            <a:endParaRPr lang="en-US" dirty="0">
              <a:cs typeface="Calibri"/>
            </a:endParaRPr>
          </a:p>
        </p:txBody>
      </p:sp>
      <p:sp>
        <p:nvSpPr>
          <p:cNvPr id="4" name="Slide Number Placeholder 3"/>
          <p:cNvSpPr>
            <a:spLocks noGrp="1"/>
          </p:cNvSpPr>
          <p:nvPr>
            <p:ph type="sldNum" sz="quarter" idx="5"/>
          </p:nvPr>
        </p:nvSpPr>
        <p:spPr/>
        <p:txBody>
          <a:bodyPr/>
          <a:lstStyle/>
          <a:p>
            <a:fld id="{6FBB5303-4B43-4EBA-94D7-8C68F72BE297}" type="slidenum">
              <a:rPr lang="en-US"/>
              <a:t>180</a:t>
            </a:fld>
            <a:endParaRPr lang="en-US"/>
          </a:p>
        </p:txBody>
      </p:sp>
    </p:spTree>
    <p:extLst>
      <p:ext uri="{BB962C8B-B14F-4D97-AF65-F5344CB8AC3E}">
        <p14:creationId xmlns:p14="http://schemas.microsoft.com/office/powerpoint/2010/main" val="138886731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Define Scnapaths </a:t>
            </a:r>
          </a:p>
          <a:p>
            <a:r>
              <a:rPr lang="en-US">
                <a:cs typeface="Calibri"/>
              </a:rPr>
              <a:t>And Saliency maps </a:t>
            </a:r>
          </a:p>
        </p:txBody>
      </p:sp>
      <p:sp>
        <p:nvSpPr>
          <p:cNvPr id="4" name="Slide Number Placeholder 3"/>
          <p:cNvSpPr>
            <a:spLocks noGrp="1"/>
          </p:cNvSpPr>
          <p:nvPr>
            <p:ph type="sldNum" sz="quarter" idx="5"/>
          </p:nvPr>
        </p:nvSpPr>
        <p:spPr/>
        <p:txBody>
          <a:bodyPr/>
          <a:lstStyle/>
          <a:p>
            <a:fld id="{92D23784-DA5B-4AD4-9382-42C4B0E29FEB}" type="slidenum">
              <a:rPr lang="fr"/>
              <a:t>197</a:t>
            </a:fld>
            <a:endParaRPr lang="en-US"/>
          </a:p>
        </p:txBody>
      </p:sp>
    </p:spTree>
    <p:extLst>
      <p:ext uri="{BB962C8B-B14F-4D97-AF65-F5344CB8AC3E}">
        <p14:creationId xmlns:p14="http://schemas.microsoft.com/office/powerpoint/2010/main" val="1278950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In order to ensure the </a:t>
            </a:r>
            <a:r>
              <a:rPr lang="en-GB" b="1" dirty="0"/>
              <a:t>perceptual diversity </a:t>
            </a:r>
            <a:r>
              <a:rPr lang="en-GB" dirty="0"/>
              <a:t>of the dataset</a:t>
            </a:r>
          </a:p>
          <a:p>
            <a:r>
              <a:rPr lang="en-GB" dirty="0"/>
              <a:t> </a:t>
            </a:r>
          </a:p>
          <a:p>
            <a:r>
              <a:rPr lang="en-GB" dirty="0"/>
              <a:t>we used </a:t>
            </a:r>
            <a:r>
              <a:rPr lang="en-GB" b="1" i="1" dirty="0"/>
              <a:t>Spatial Information</a:t>
            </a:r>
            <a:r>
              <a:rPr lang="en-GB" dirty="0"/>
              <a:t> and </a:t>
            </a:r>
            <a:r>
              <a:rPr lang="en-GB" b="1" dirty="0"/>
              <a:t>Colourfulness</a:t>
            </a:r>
            <a:r>
              <a:rPr lang="en-GB" dirty="0"/>
              <a:t> to ensure a distribution that spans paintings with </a:t>
            </a:r>
            <a:r>
              <a:rPr lang="en-GB" b="1" dirty="0"/>
              <a:t>low and high texturization</a:t>
            </a:r>
            <a:r>
              <a:rPr lang="en-GB" dirty="0"/>
              <a:t>. </a:t>
            </a:r>
          </a:p>
          <a:p>
            <a:endParaRPr lang="en-GB" dirty="0"/>
          </a:p>
          <a:p>
            <a:r>
              <a:rPr lang="en-GB" dirty="0"/>
              <a:t>As well as images that span </a:t>
            </a:r>
            <a:r>
              <a:rPr lang="en-GB" b="1" dirty="0"/>
              <a:t>high and low </a:t>
            </a:r>
            <a:r>
              <a:rPr lang="en-GB" b="1" dirty="0" err="1"/>
              <a:t>color</a:t>
            </a:r>
            <a:r>
              <a:rPr lang="en-GB" b="1" dirty="0"/>
              <a:t> richness</a:t>
            </a:r>
            <a:r>
              <a:rPr lang="en-GB" dirty="0"/>
              <a:t>.  </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F454EB9-399D-410C-A3BE-05EEB976F833}" type="slidenum">
              <a:rPr lang="en-GB" smtClean="0"/>
              <a:t>18</a:t>
            </a:fld>
            <a:endParaRPr lang="en-GB"/>
          </a:p>
        </p:txBody>
      </p:sp>
    </p:spTree>
    <p:extLst>
      <p:ext uri="{BB962C8B-B14F-4D97-AF65-F5344CB8AC3E}">
        <p14:creationId xmlns:p14="http://schemas.microsoft.com/office/powerpoint/2010/main" val="3073578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5C065-E182-96AF-85DA-B52E639A80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5643FE-F475-CD57-6B04-EDD90A78A1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837F70-5C90-3F59-E1D4-CEE4766B12AB}"/>
              </a:ext>
            </a:extLst>
          </p:cNvPr>
          <p:cNvSpPr>
            <a:spLocks noGrp="1"/>
          </p:cNvSpPr>
          <p:nvPr>
            <p:ph type="body" idx="1"/>
          </p:nvPr>
        </p:nvSpPr>
        <p:spPr/>
        <p:txBody>
          <a:bodyPr/>
          <a:lstStyle/>
          <a:p>
            <a:r>
              <a:rPr lang="en-US" dirty="0">
                <a:cs typeface="Calibri"/>
              </a:rPr>
              <a:t>During the experiments, </a:t>
            </a:r>
          </a:p>
          <a:p>
            <a:r>
              <a:rPr lang="en-US" dirty="0">
                <a:cs typeface="Calibri"/>
              </a:rPr>
              <a:t>Each participants was instructed to </a:t>
            </a:r>
            <a:r>
              <a:rPr lang="en-US" b="1" dirty="0">
                <a:cs typeface="Calibri"/>
              </a:rPr>
              <a:t>freely look at and appreciate the paintings</a:t>
            </a:r>
            <a:r>
              <a:rPr lang="en-US" dirty="0">
                <a:cs typeface="Calibri"/>
              </a:rPr>
              <a:t>.</a:t>
            </a:r>
          </a:p>
          <a:p>
            <a:endParaRPr lang="en-US" dirty="0">
              <a:cs typeface="Calibri"/>
            </a:endParaRPr>
          </a:p>
          <a:p>
            <a:r>
              <a:rPr lang="en-US" b="1" dirty="0">
                <a:cs typeface="Calibri"/>
              </a:rPr>
              <a:t>Eye-tracking calibration </a:t>
            </a:r>
            <a:r>
              <a:rPr lang="en-US" dirty="0">
                <a:cs typeface="Calibri"/>
              </a:rPr>
              <a:t>was ensured through the </a:t>
            </a:r>
            <a:r>
              <a:rPr lang="en-US" b="1" dirty="0">
                <a:cs typeface="Calibri"/>
              </a:rPr>
              <a:t>Eye tracker proprietary software</a:t>
            </a:r>
            <a:r>
              <a:rPr lang="en-US" dirty="0">
                <a:cs typeface="Calibri"/>
              </a:rPr>
              <a:t>.</a:t>
            </a:r>
          </a:p>
          <a:p>
            <a:endParaRPr lang="en-US" dirty="0">
              <a:cs typeface="Calibri"/>
            </a:endParaRPr>
          </a:p>
          <a:p>
            <a:r>
              <a:rPr lang="en-US" dirty="0">
                <a:cs typeface="Calibri"/>
              </a:rPr>
              <a:t>   </a:t>
            </a:r>
          </a:p>
          <a:p>
            <a:r>
              <a:rPr lang="en-US" dirty="0">
                <a:cs typeface="Calibri"/>
              </a:rPr>
              <a:t> </a:t>
            </a:r>
          </a:p>
          <a:p>
            <a:endParaRPr lang="en-US" dirty="0">
              <a:cs typeface="Calibri"/>
            </a:endParaRPr>
          </a:p>
          <a:p>
            <a:r>
              <a:rPr lang="en-US" dirty="0">
                <a:cs typeface="Calibri"/>
              </a:rPr>
              <a:t> </a:t>
            </a:r>
          </a:p>
          <a:p>
            <a:r>
              <a:rPr lang="en-US" dirty="0">
                <a:cs typeface="Calibri"/>
              </a:rPr>
              <a:t>  </a:t>
            </a:r>
          </a:p>
        </p:txBody>
      </p:sp>
      <p:sp>
        <p:nvSpPr>
          <p:cNvPr id="4" name="Slide Number Placeholder 3">
            <a:extLst>
              <a:ext uri="{FF2B5EF4-FFF2-40B4-BE49-F238E27FC236}">
                <a16:creationId xmlns:a16="http://schemas.microsoft.com/office/drawing/2014/main" id="{0328AE96-96B6-0652-BA63-D3C183DDEA63}"/>
              </a:ext>
            </a:extLst>
          </p:cNvPr>
          <p:cNvSpPr>
            <a:spLocks noGrp="1"/>
          </p:cNvSpPr>
          <p:nvPr>
            <p:ph type="sldNum" sz="quarter" idx="5"/>
          </p:nvPr>
        </p:nvSpPr>
        <p:spPr/>
        <p:txBody>
          <a:bodyPr/>
          <a:lstStyle/>
          <a:p>
            <a:fld id="{6FBB5303-4B43-4EBA-94D7-8C68F72BE297}" type="slidenum">
              <a:rPr lang="en-US"/>
              <a:t>19</a:t>
            </a:fld>
            <a:endParaRPr lang="en-US"/>
          </a:p>
        </p:txBody>
      </p:sp>
    </p:spTree>
    <p:extLst>
      <p:ext uri="{BB962C8B-B14F-4D97-AF65-F5344CB8AC3E}">
        <p14:creationId xmlns:p14="http://schemas.microsoft.com/office/powerpoint/2010/main" val="1811189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thesis is part of the </a:t>
            </a:r>
            <a:r>
              <a:rPr lang="en-US" dirty="0" err="1">
                <a:cs typeface="Calibri"/>
              </a:rPr>
              <a:t>TicArt</a:t>
            </a:r>
            <a:r>
              <a:rPr lang="en-US" dirty="0">
                <a:cs typeface="Calibri"/>
              </a:rPr>
              <a:t> Project funded By Region CVL</a:t>
            </a:r>
          </a:p>
          <a:p>
            <a:endParaRPr lang="en-US" dirty="0">
              <a:cs typeface="Calibri"/>
            </a:endParaRPr>
          </a:p>
          <a:p>
            <a:r>
              <a:rPr lang="en-US" dirty="0">
                <a:cs typeface="Calibri"/>
              </a:rPr>
              <a:t>It’s a </a:t>
            </a:r>
            <a:r>
              <a:rPr lang="en-US" dirty="0" err="1">
                <a:cs typeface="Calibri"/>
              </a:rPr>
              <a:t>colab</a:t>
            </a:r>
            <a:r>
              <a:rPr lang="en-US" dirty="0">
                <a:cs typeface="Calibri"/>
              </a:rPr>
              <a:t> between PRISME Lab , C2RMF, CESR Tours, Association des </a:t>
            </a:r>
            <a:r>
              <a:rPr lang="en-US" dirty="0" err="1">
                <a:cs typeface="Calibri"/>
              </a:rPr>
              <a:t>musée</a:t>
            </a:r>
            <a:r>
              <a:rPr lang="en-US" dirty="0">
                <a:cs typeface="Calibri"/>
              </a:rPr>
              <a:t> CVL, &amp; 10+ </a:t>
            </a:r>
            <a:r>
              <a:rPr lang="en-US" dirty="0" err="1">
                <a:cs typeface="Calibri"/>
              </a:rPr>
              <a:t>musuems</a:t>
            </a:r>
            <a:r>
              <a:rPr lang="en-US" dirty="0">
                <a:cs typeface="Calibri"/>
              </a:rPr>
              <a:t>  in CVL region</a:t>
            </a:r>
          </a:p>
          <a:p>
            <a:r>
              <a:rPr lang="en-US" dirty="0">
                <a:cs typeface="Calibri"/>
              </a:rPr>
              <a:t> </a:t>
            </a:r>
            <a:endParaRPr lang="en-US" dirty="0"/>
          </a:p>
        </p:txBody>
      </p:sp>
      <p:sp>
        <p:nvSpPr>
          <p:cNvPr id="4" name="Slide Number Placeholder 3"/>
          <p:cNvSpPr>
            <a:spLocks noGrp="1"/>
          </p:cNvSpPr>
          <p:nvPr>
            <p:ph type="sldNum" sz="quarter" idx="5"/>
          </p:nvPr>
        </p:nvSpPr>
        <p:spPr/>
        <p:txBody>
          <a:bodyPr/>
          <a:lstStyle/>
          <a:p>
            <a:fld id="{6FBB5303-4B43-4EBA-94D7-8C68F72BE297}" type="slidenum">
              <a:rPr lang="en-US"/>
              <a:t>2</a:t>
            </a:fld>
            <a:endParaRPr lang="en-US"/>
          </a:p>
        </p:txBody>
      </p:sp>
    </p:spTree>
    <p:extLst>
      <p:ext uri="{BB962C8B-B14F-4D97-AF65-F5344CB8AC3E}">
        <p14:creationId xmlns:p14="http://schemas.microsoft.com/office/powerpoint/2010/main" val="4141537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There are several types of eye  trackers that  could be used and are available in the market.  </a:t>
            </a:r>
          </a:p>
        </p:txBody>
      </p:sp>
      <p:sp>
        <p:nvSpPr>
          <p:cNvPr id="4" name="Slide Number Placeholder 3"/>
          <p:cNvSpPr>
            <a:spLocks noGrp="1"/>
          </p:cNvSpPr>
          <p:nvPr>
            <p:ph type="sldNum" sz="quarter" idx="5"/>
          </p:nvPr>
        </p:nvSpPr>
        <p:spPr/>
        <p:txBody>
          <a:bodyPr/>
          <a:lstStyle/>
          <a:p>
            <a:fld id="{6FBB5303-4B43-4EBA-94D7-8C68F72BE297}" type="slidenum">
              <a:rPr lang="en-US"/>
              <a:t>20</a:t>
            </a:fld>
            <a:endParaRPr lang="en-US"/>
          </a:p>
        </p:txBody>
      </p:sp>
    </p:spTree>
    <p:extLst>
      <p:ext uri="{BB962C8B-B14F-4D97-AF65-F5344CB8AC3E}">
        <p14:creationId xmlns:p14="http://schemas.microsoft.com/office/powerpoint/2010/main" val="126157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F452F-D9E8-0D48-CD60-58CED04406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0A17BD-E611-BA5A-1852-3CC5A33E6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2B417-6A2B-B203-9E3A-C793F4D74576}"/>
              </a:ext>
            </a:extLst>
          </p:cNvPr>
          <p:cNvSpPr>
            <a:spLocks noGrp="1"/>
          </p:cNvSpPr>
          <p:nvPr>
            <p:ph type="body" idx="1"/>
          </p:nvPr>
        </p:nvSpPr>
        <p:spPr/>
        <p:txBody>
          <a:bodyPr/>
          <a:lstStyle/>
          <a:p>
            <a:r>
              <a:rPr lang="en-US" dirty="0">
                <a:cs typeface="Calibri"/>
              </a:rPr>
              <a:t>Due to the nature of our </a:t>
            </a:r>
            <a:r>
              <a:rPr lang="en-US" dirty="0" err="1">
                <a:cs typeface="Calibri"/>
              </a:rPr>
              <a:t>stumuli</a:t>
            </a:r>
            <a:r>
              <a:rPr lang="en-US" dirty="0">
                <a:cs typeface="Calibri"/>
              </a:rPr>
              <a:t> we can either use the IR screen based Eye trackers or the Webcam based eye-trackers. </a:t>
            </a:r>
          </a:p>
        </p:txBody>
      </p:sp>
      <p:sp>
        <p:nvSpPr>
          <p:cNvPr id="4" name="Slide Number Placeholder 3">
            <a:extLst>
              <a:ext uri="{FF2B5EF4-FFF2-40B4-BE49-F238E27FC236}">
                <a16:creationId xmlns:a16="http://schemas.microsoft.com/office/drawing/2014/main" id="{C503CED8-5E64-1AD1-E162-F8E8857E4222}"/>
              </a:ext>
            </a:extLst>
          </p:cNvPr>
          <p:cNvSpPr>
            <a:spLocks noGrp="1"/>
          </p:cNvSpPr>
          <p:nvPr>
            <p:ph type="sldNum" sz="quarter" idx="5"/>
          </p:nvPr>
        </p:nvSpPr>
        <p:spPr/>
        <p:txBody>
          <a:bodyPr/>
          <a:lstStyle/>
          <a:p>
            <a:fld id="{6FBB5303-4B43-4EBA-94D7-8C68F72BE297}" type="slidenum">
              <a:rPr lang="en-US"/>
              <a:t>21</a:t>
            </a:fld>
            <a:endParaRPr lang="en-US"/>
          </a:p>
        </p:txBody>
      </p:sp>
    </p:spTree>
    <p:extLst>
      <p:ext uri="{BB962C8B-B14F-4D97-AF65-F5344CB8AC3E}">
        <p14:creationId xmlns:p14="http://schemas.microsoft.com/office/powerpoint/2010/main" val="3583917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After Covid </a:t>
            </a:r>
            <a:r>
              <a:rPr lang="en-US" dirty="0">
                <a:cs typeface="Calibri"/>
              </a:rPr>
              <a:t>we went back to the </a:t>
            </a:r>
            <a:r>
              <a:rPr lang="en-US" b="1" dirty="0">
                <a:cs typeface="Calibri"/>
              </a:rPr>
              <a:t>IR screen-based Eye tracker </a:t>
            </a:r>
            <a:r>
              <a:rPr lang="en-US" dirty="0">
                <a:cs typeface="Calibri"/>
              </a:rPr>
              <a:t>and we used a </a:t>
            </a:r>
            <a:r>
              <a:rPr lang="en-US" b="1" dirty="0">
                <a:cs typeface="Calibri"/>
              </a:rPr>
              <a:t>Tobii X2-30 </a:t>
            </a:r>
            <a:r>
              <a:rPr lang="en-US" dirty="0">
                <a:cs typeface="Calibri"/>
              </a:rPr>
              <a:t>with the </a:t>
            </a:r>
            <a:r>
              <a:rPr lang="en-US" b="1" dirty="0">
                <a:cs typeface="Calibri"/>
              </a:rPr>
              <a:t>specification</a:t>
            </a:r>
            <a:r>
              <a:rPr lang="en-US" dirty="0">
                <a:cs typeface="Calibri"/>
              </a:rPr>
              <a:t> presented in the table. It was coupled with the </a:t>
            </a:r>
            <a:r>
              <a:rPr lang="en-US" b="1" dirty="0">
                <a:cs typeface="Calibri"/>
              </a:rPr>
              <a:t>Tobii Studio Software</a:t>
            </a:r>
            <a:r>
              <a:rPr lang="en-US" dirty="0">
                <a:cs typeface="Calibri"/>
              </a:rPr>
              <a:t>.</a:t>
            </a:r>
          </a:p>
        </p:txBody>
      </p:sp>
      <p:sp>
        <p:nvSpPr>
          <p:cNvPr id="4" name="Slide Number Placeholder 3"/>
          <p:cNvSpPr>
            <a:spLocks noGrp="1"/>
          </p:cNvSpPr>
          <p:nvPr>
            <p:ph type="sldNum" sz="quarter" idx="5"/>
          </p:nvPr>
        </p:nvSpPr>
        <p:spPr/>
        <p:txBody>
          <a:bodyPr/>
          <a:lstStyle/>
          <a:p>
            <a:fld id="{6FBB5303-4B43-4EBA-94D7-8C68F72BE297}" type="slidenum">
              <a:rPr lang="en-US"/>
              <a:t>22</a:t>
            </a:fld>
            <a:endParaRPr lang="en-US"/>
          </a:p>
        </p:txBody>
      </p:sp>
    </p:spTree>
    <p:extLst>
      <p:ext uri="{BB962C8B-B14F-4D97-AF65-F5344CB8AC3E}">
        <p14:creationId xmlns:p14="http://schemas.microsoft.com/office/powerpoint/2010/main" val="126157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22A94-02CD-1B71-4641-74BBC39EB9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05296-02C1-5056-8428-785E8CEF6B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5EC45-0776-3A28-453B-F0DDEEB1103F}"/>
              </a:ext>
            </a:extLst>
          </p:cNvPr>
          <p:cNvSpPr>
            <a:spLocks noGrp="1"/>
          </p:cNvSpPr>
          <p:nvPr>
            <p:ph type="body" idx="1"/>
          </p:nvPr>
        </p:nvSpPr>
        <p:spPr/>
        <p:txBody>
          <a:bodyPr/>
          <a:lstStyle/>
          <a:p>
            <a:r>
              <a:rPr lang="en-US" dirty="0">
                <a:cs typeface="Calibri"/>
              </a:rPr>
              <a:t>For the experiment we used </a:t>
            </a:r>
            <a:r>
              <a:rPr lang="en-US" b="1" dirty="0">
                <a:cs typeface="Calibri"/>
              </a:rPr>
              <a:t>340 paintings</a:t>
            </a:r>
            <a:r>
              <a:rPr lang="en-US" dirty="0">
                <a:cs typeface="Calibri"/>
              </a:rPr>
              <a:t>, </a:t>
            </a:r>
          </a:p>
          <a:p>
            <a:r>
              <a:rPr lang="en-US" dirty="0">
                <a:cs typeface="Calibri"/>
              </a:rPr>
              <a:t>belonging </a:t>
            </a:r>
            <a:r>
              <a:rPr lang="en-US" b="1" dirty="0">
                <a:cs typeface="Calibri"/>
              </a:rPr>
              <a:t>to 16 styles </a:t>
            </a:r>
          </a:p>
          <a:p>
            <a:endParaRPr lang="en-US" b="1" dirty="0">
              <a:cs typeface="Calibri"/>
            </a:endParaRPr>
          </a:p>
          <a:p>
            <a:r>
              <a:rPr lang="en-US" b="0" dirty="0">
                <a:cs typeface="Calibri"/>
              </a:rPr>
              <a:t>Each participant viewed the image for 5.5 seconds with a 1.5 seconds interval between paintings for retina refreshment. </a:t>
            </a:r>
          </a:p>
          <a:p>
            <a:endParaRPr lang="en-US" b="0" dirty="0">
              <a:cs typeface="Calibri"/>
            </a:endParaRPr>
          </a:p>
          <a:p>
            <a:r>
              <a:rPr lang="en-US" b="0" dirty="0">
                <a:cs typeface="Calibri"/>
              </a:rPr>
              <a:t>We had </a:t>
            </a:r>
            <a:r>
              <a:rPr lang="en-US" b="1" dirty="0">
                <a:cs typeface="Calibri"/>
              </a:rPr>
              <a:t>15 participants </a:t>
            </a:r>
            <a:r>
              <a:rPr lang="en-US" b="0" dirty="0">
                <a:cs typeface="Calibri"/>
              </a:rPr>
              <a:t>for each image. </a:t>
            </a:r>
          </a:p>
          <a:p>
            <a:r>
              <a:rPr lang="en-US" b="0" dirty="0">
                <a:cs typeface="Calibri"/>
              </a:rPr>
              <a:t>And planed an  </a:t>
            </a:r>
            <a:r>
              <a:rPr lang="en-US" b="1" dirty="0">
                <a:cs typeface="Calibri"/>
              </a:rPr>
              <a:t>ideal viewing distance </a:t>
            </a:r>
            <a:r>
              <a:rPr lang="en-US" b="0" dirty="0">
                <a:cs typeface="Calibri"/>
              </a:rPr>
              <a:t>of </a:t>
            </a:r>
            <a:r>
              <a:rPr lang="en-US" b="1" dirty="0">
                <a:cs typeface="Calibri"/>
              </a:rPr>
              <a:t>55-65 cm from  the screen </a:t>
            </a:r>
            <a:r>
              <a:rPr lang="en-US" b="0" dirty="0">
                <a:cs typeface="Calibri"/>
              </a:rPr>
              <a:t>.</a:t>
            </a:r>
          </a:p>
          <a:p>
            <a:endParaRPr lang="en-US" b="0" dirty="0">
              <a:cs typeface="Calibri"/>
            </a:endParaRPr>
          </a:p>
          <a:p>
            <a:r>
              <a:rPr lang="en-US" b="0" dirty="0">
                <a:cs typeface="Calibri"/>
              </a:rPr>
              <a:t>The experiments were done on </a:t>
            </a:r>
            <a:r>
              <a:rPr lang="en-US" b="1" dirty="0">
                <a:cs typeface="Calibri"/>
              </a:rPr>
              <a:t>the same 27”  screen</a:t>
            </a:r>
            <a:r>
              <a:rPr lang="en-US" b="0" dirty="0">
                <a:cs typeface="Calibri"/>
              </a:rPr>
              <a:t>.  </a:t>
            </a:r>
          </a:p>
        </p:txBody>
      </p:sp>
      <p:sp>
        <p:nvSpPr>
          <p:cNvPr id="4" name="Slide Number Placeholder 3">
            <a:extLst>
              <a:ext uri="{FF2B5EF4-FFF2-40B4-BE49-F238E27FC236}">
                <a16:creationId xmlns:a16="http://schemas.microsoft.com/office/drawing/2014/main" id="{2CAED3E2-847D-08F1-454B-4451F5857A99}"/>
              </a:ext>
            </a:extLst>
          </p:cNvPr>
          <p:cNvSpPr>
            <a:spLocks noGrp="1"/>
          </p:cNvSpPr>
          <p:nvPr>
            <p:ph type="sldNum" sz="quarter" idx="5"/>
          </p:nvPr>
        </p:nvSpPr>
        <p:spPr/>
        <p:txBody>
          <a:bodyPr/>
          <a:lstStyle/>
          <a:p>
            <a:fld id="{6FBB5303-4B43-4EBA-94D7-8C68F72BE297}" type="slidenum">
              <a:rPr lang="en-US"/>
              <a:t>23</a:t>
            </a:fld>
            <a:endParaRPr lang="en-US"/>
          </a:p>
        </p:txBody>
      </p:sp>
    </p:spTree>
    <p:extLst>
      <p:ext uri="{BB962C8B-B14F-4D97-AF65-F5344CB8AC3E}">
        <p14:creationId xmlns:p14="http://schemas.microsoft.com/office/powerpoint/2010/main" val="1760063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CEBF6-3F50-5B4F-BF5F-DE19F59FCE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DFC5A4-3FF8-A437-34EF-5F644F46F0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3A1227-178F-AEA4-5A22-A5AAF4FA77FA}"/>
              </a:ext>
            </a:extLst>
          </p:cNvPr>
          <p:cNvSpPr>
            <a:spLocks noGrp="1"/>
          </p:cNvSpPr>
          <p:nvPr>
            <p:ph type="body" idx="1"/>
          </p:nvPr>
        </p:nvSpPr>
        <p:spPr/>
        <p:txBody>
          <a:bodyPr/>
          <a:lstStyle/>
          <a:p>
            <a:r>
              <a:rPr lang="en-US" dirty="0">
                <a:cs typeface="Calibri"/>
              </a:rPr>
              <a:t>We also collected some meta data from each participant. </a:t>
            </a:r>
          </a:p>
          <a:p>
            <a:endParaRPr lang="en-US" dirty="0">
              <a:cs typeface="Calibri"/>
            </a:endParaRPr>
          </a:p>
          <a:p>
            <a:r>
              <a:rPr lang="en-US" dirty="0">
                <a:cs typeface="Calibri"/>
              </a:rPr>
              <a:t>Including there Age , gender country of origine and </a:t>
            </a:r>
          </a:p>
          <a:p>
            <a:r>
              <a:rPr lang="en-US" dirty="0">
                <a:cs typeface="Calibri"/>
              </a:rPr>
              <a:t>Visual acuity. </a:t>
            </a:r>
          </a:p>
          <a:p>
            <a:endParaRPr lang="en-US" dirty="0">
              <a:cs typeface="Calibri"/>
            </a:endParaRPr>
          </a:p>
          <a:p>
            <a:r>
              <a:rPr lang="en-US" dirty="0">
                <a:cs typeface="Calibri"/>
              </a:rPr>
              <a:t> </a:t>
            </a:r>
          </a:p>
        </p:txBody>
      </p:sp>
      <p:sp>
        <p:nvSpPr>
          <p:cNvPr id="4" name="Slide Number Placeholder 3">
            <a:extLst>
              <a:ext uri="{FF2B5EF4-FFF2-40B4-BE49-F238E27FC236}">
                <a16:creationId xmlns:a16="http://schemas.microsoft.com/office/drawing/2014/main" id="{B999F84C-58F5-9AFD-A404-417E2A08D442}"/>
              </a:ext>
            </a:extLst>
          </p:cNvPr>
          <p:cNvSpPr>
            <a:spLocks noGrp="1"/>
          </p:cNvSpPr>
          <p:nvPr>
            <p:ph type="sldNum" sz="quarter" idx="5"/>
          </p:nvPr>
        </p:nvSpPr>
        <p:spPr/>
        <p:txBody>
          <a:bodyPr/>
          <a:lstStyle/>
          <a:p>
            <a:fld id="{6FBB5303-4B43-4EBA-94D7-8C68F72BE297}" type="slidenum">
              <a:rPr lang="en-US"/>
              <a:t>24</a:t>
            </a:fld>
            <a:endParaRPr lang="en-US"/>
          </a:p>
        </p:txBody>
      </p:sp>
    </p:spTree>
    <p:extLst>
      <p:ext uri="{BB962C8B-B14F-4D97-AF65-F5344CB8AC3E}">
        <p14:creationId xmlns:p14="http://schemas.microsoft.com/office/powerpoint/2010/main" val="1300835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5C065-E182-96AF-85DA-B52E639A80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5643FE-F475-CD57-6B04-EDD90A78A1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837F70-5C90-3F59-E1D4-CEE4766B12AB}"/>
              </a:ext>
            </a:extLst>
          </p:cNvPr>
          <p:cNvSpPr>
            <a:spLocks noGrp="1"/>
          </p:cNvSpPr>
          <p:nvPr>
            <p:ph type="body" idx="1"/>
          </p:nvPr>
        </p:nvSpPr>
        <p:spPr/>
        <p:txBody>
          <a:bodyPr/>
          <a:lstStyle/>
          <a:p>
            <a:r>
              <a:rPr lang="en-US" dirty="0">
                <a:cs typeface="Calibri"/>
              </a:rPr>
              <a:t>After the conclusion of all experiments, </a:t>
            </a:r>
          </a:p>
          <a:p>
            <a:endParaRPr lang="en-US" dirty="0">
              <a:cs typeface="Calibri"/>
            </a:endParaRPr>
          </a:p>
          <a:p>
            <a:r>
              <a:rPr lang="en-US" dirty="0">
                <a:cs typeface="Calibri"/>
              </a:rPr>
              <a:t> We need to analyze the collected data and the sampled population</a:t>
            </a:r>
          </a:p>
        </p:txBody>
      </p:sp>
      <p:sp>
        <p:nvSpPr>
          <p:cNvPr id="4" name="Slide Number Placeholder 3">
            <a:extLst>
              <a:ext uri="{FF2B5EF4-FFF2-40B4-BE49-F238E27FC236}">
                <a16:creationId xmlns:a16="http://schemas.microsoft.com/office/drawing/2014/main" id="{0328AE96-96B6-0652-BA63-D3C183DDEA63}"/>
              </a:ext>
            </a:extLst>
          </p:cNvPr>
          <p:cNvSpPr>
            <a:spLocks noGrp="1"/>
          </p:cNvSpPr>
          <p:nvPr>
            <p:ph type="sldNum" sz="quarter" idx="5"/>
          </p:nvPr>
        </p:nvSpPr>
        <p:spPr/>
        <p:txBody>
          <a:bodyPr/>
          <a:lstStyle/>
          <a:p>
            <a:fld id="{6FBB5303-4B43-4EBA-94D7-8C68F72BE297}" type="slidenum">
              <a:rPr lang="en-US"/>
              <a:t>25</a:t>
            </a:fld>
            <a:endParaRPr lang="en-US"/>
          </a:p>
        </p:txBody>
      </p:sp>
    </p:spTree>
    <p:extLst>
      <p:ext uri="{BB962C8B-B14F-4D97-AF65-F5344CB8AC3E}">
        <p14:creationId xmlns:p14="http://schemas.microsoft.com/office/powerpoint/2010/main" val="2789991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These are examples of some paintings with their saliency maps .</a:t>
            </a:r>
          </a:p>
        </p:txBody>
      </p:sp>
      <p:sp>
        <p:nvSpPr>
          <p:cNvPr id="4" name="Slide Number Placeholder 3"/>
          <p:cNvSpPr>
            <a:spLocks noGrp="1"/>
          </p:cNvSpPr>
          <p:nvPr>
            <p:ph type="sldNum" sz="quarter" idx="5"/>
          </p:nvPr>
        </p:nvSpPr>
        <p:spPr/>
        <p:txBody>
          <a:bodyPr/>
          <a:lstStyle/>
          <a:p>
            <a:fld id="{6FBB5303-4B43-4EBA-94D7-8C68F72BE297}" type="slidenum">
              <a:rPr lang="en-US"/>
              <a:t>26</a:t>
            </a:fld>
            <a:endParaRPr lang="en-US"/>
          </a:p>
        </p:txBody>
      </p:sp>
    </p:spTree>
    <p:extLst>
      <p:ext uri="{BB962C8B-B14F-4D97-AF65-F5344CB8AC3E}">
        <p14:creationId xmlns:p14="http://schemas.microsoft.com/office/powerpoint/2010/main" val="3313618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These are also some other data  representing the </a:t>
            </a:r>
            <a:r>
              <a:rPr lang="en-US" dirty="0" err="1">
                <a:cs typeface="Calibri"/>
              </a:rPr>
              <a:t>scanpaths</a:t>
            </a:r>
            <a:r>
              <a:rPr lang="en-US" dirty="0">
                <a:cs typeface="Calibri"/>
              </a:rPr>
              <a:t> of several users overlaid on the painting images.  </a:t>
            </a:r>
          </a:p>
        </p:txBody>
      </p:sp>
      <p:sp>
        <p:nvSpPr>
          <p:cNvPr id="4" name="Slide Number Placeholder 3"/>
          <p:cNvSpPr>
            <a:spLocks noGrp="1"/>
          </p:cNvSpPr>
          <p:nvPr>
            <p:ph type="sldNum" sz="quarter" idx="5"/>
          </p:nvPr>
        </p:nvSpPr>
        <p:spPr/>
        <p:txBody>
          <a:bodyPr/>
          <a:lstStyle/>
          <a:p>
            <a:fld id="{6FBB5303-4B43-4EBA-94D7-8C68F72BE297}" type="slidenum">
              <a:rPr lang="en-US"/>
              <a:t>27</a:t>
            </a:fld>
            <a:endParaRPr lang="en-US"/>
          </a:p>
        </p:txBody>
      </p:sp>
    </p:spTree>
    <p:extLst>
      <p:ext uri="{BB962C8B-B14F-4D97-AF65-F5344CB8AC3E}">
        <p14:creationId xmlns:p14="http://schemas.microsoft.com/office/powerpoint/2010/main" val="828542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4D527-BB0F-BED8-3C79-2DE213BE45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13D4E-E58F-5613-C1BA-07E5079742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F4E94D-CEC3-AF6C-D7FC-97AE0615B816}"/>
              </a:ext>
            </a:extLst>
          </p:cNvPr>
          <p:cNvSpPr>
            <a:spLocks noGrp="1"/>
          </p:cNvSpPr>
          <p:nvPr>
            <p:ph type="body" idx="1"/>
          </p:nvPr>
        </p:nvSpPr>
        <p:spPr/>
        <p:txBody>
          <a:bodyPr/>
          <a:lstStyle/>
          <a:p>
            <a:r>
              <a:rPr lang="en-US" dirty="0">
                <a:cs typeface="Calibri"/>
              </a:rPr>
              <a:t>We can also analyze the joint </a:t>
            </a:r>
            <a:r>
              <a:rPr lang="en-US" dirty="0" err="1">
                <a:cs typeface="Calibri"/>
              </a:rPr>
              <a:t>dist</a:t>
            </a:r>
            <a:r>
              <a:rPr lang="en-US" dirty="0">
                <a:cs typeface="Calibri"/>
              </a:rPr>
              <a:t> of the saccadic lengths and directions. </a:t>
            </a:r>
          </a:p>
          <a:p>
            <a:endParaRPr lang="en-US" dirty="0">
              <a:cs typeface="Calibri"/>
            </a:endParaRPr>
          </a:p>
          <a:p>
            <a:r>
              <a:rPr lang="en-US" dirty="0">
                <a:cs typeface="Calibri"/>
              </a:rPr>
              <a:t>It fits well with common viewing behavior,  </a:t>
            </a:r>
          </a:p>
        </p:txBody>
      </p:sp>
      <p:sp>
        <p:nvSpPr>
          <p:cNvPr id="4" name="Slide Number Placeholder 3">
            <a:extLst>
              <a:ext uri="{FF2B5EF4-FFF2-40B4-BE49-F238E27FC236}">
                <a16:creationId xmlns:a16="http://schemas.microsoft.com/office/drawing/2014/main" id="{55F14D13-6564-2D24-CBC3-9867B0594603}"/>
              </a:ext>
            </a:extLst>
          </p:cNvPr>
          <p:cNvSpPr>
            <a:spLocks noGrp="1"/>
          </p:cNvSpPr>
          <p:nvPr>
            <p:ph type="sldNum" sz="quarter" idx="5"/>
          </p:nvPr>
        </p:nvSpPr>
        <p:spPr/>
        <p:txBody>
          <a:bodyPr/>
          <a:lstStyle/>
          <a:p>
            <a:fld id="{6FBB5303-4B43-4EBA-94D7-8C68F72BE297}" type="slidenum">
              <a:rPr lang="en-US"/>
              <a:t>28</a:t>
            </a:fld>
            <a:endParaRPr lang="en-US"/>
          </a:p>
        </p:txBody>
      </p:sp>
    </p:spTree>
    <p:extLst>
      <p:ext uri="{BB962C8B-B14F-4D97-AF65-F5344CB8AC3E}">
        <p14:creationId xmlns:p14="http://schemas.microsoft.com/office/powerpoint/2010/main" val="3629878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8B8CC-260D-E30E-B02A-B48301ED61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FE60D0-6656-B762-A648-F42AA4AEEA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7D4E91-E684-1C4E-4195-6ED7641D2383}"/>
              </a:ext>
            </a:extLst>
          </p:cNvPr>
          <p:cNvSpPr>
            <a:spLocks noGrp="1"/>
          </p:cNvSpPr>
          <p:nvPr>
            <p:ph type="body" idx="1"/>
          </p:nvPr>
        </p:nvSpPr>
        <p:spPr/>
        <p:txBody>
          <a:bodyPr/>
          <a:lstStyle/>
          <a:p>
            <a:r>
              <a:rPr lang="en-US" dirty="0">
                <a:cs typeface="Calibri"/>
              </a:rPr>
              <a:t>We can also use the visualize the general spatial </a:t>
            </a:r>
            <a:r>
              <a:rPr lang="en-US" dirty="0" err="1">
                <a:cs typeface="Calibri"/>
              </a:rPr>
              <a:t>ditributionof</a:t>
            </a:r>
            <a:r>
              <a:rPr lang="en-US" dirty="0">
                <a:cs typeface="Calibri"/>
              </a:rPr>
              <a:t> all </a:t>
            </a:r>
            <a:r>
              <a:rPr lang="en-US" dirty="0" err="1">
                <a:cs typeface="Calibri"/>
              </a:rPr>
              <a:t>fixationsinthe</a:t>
            </a:r>
            <a:r>
              <a:rPr lang="en-US" dirty="0">
                <a:cs typeface="Calibri"/>
              </a:rPr>
              <a:t> dataset </a:t>
            </a:r>
          </a:p>
          <a:p>
            <a:endParaRPr lang="en-US" dirty="0">
              <a:cs typeface="Calibri"/>
            </a:endParaRPr>
          </a:p>
          <a:p>
            <a:r>
              <a:rPr lang="en-US" dirty="0">
                <a:cs typeface="Calibri"/>
              </a:rPr>
              <a:t>A clear central bias effect can well observed . </a:t>
            </a:r>
          </a:p>
        </p:txBody>
      </p:sp>
      <p:sp>
        <p:nvSpPr>
          <p:cNvPr id="4" name="Slide Number Placeholder 3">
            <a:extLst>
              <a:ext uri="{FF2B5EF4-FFF2-40B4-BE49-F238E27FC236}">
                <a16:creationId xmlns:a16="http://schemas.microsoft.com/office/drawing/2014/main" id="{2D27BDC2-B3D2-DB68-5760-6DFCF4CDD6B9}"/>
              </a:ext>
            </a:extLst>
          </p:cNvPr>
          <p:cNvSpPr>
            <a:spLocks noGrp="1"/>
          </p:cNvSpPr>
          <p:nvPr>
            <p:ph type="sldNum" sz="quarter" idx="5"/>
          </p:nvPr>
        </p:nvSpPr>
        <p:spPr/>
        <p:txBody>
          <a:bodyPr/>
          <a:lstStyle/>
          <a:p>
            <a:fld id="{6FBB5303-4B43-4EBA-94D7-8C68F72BE297}" type="slidenum">
              <a:rPr lang="en-US"/>
              <a:t>29</a:t>
            </a:fld>
            <a:endParaRPr lang="en-US"/>
          </a:p>
        </p:txBody>
      </p:sp>
    </p:spTree>
    <p:extLst>
      <p:ext uri="{BB962C8B-B14F-4D97-AF65-F5344CB8AC3E}">
        <p14:creationId xmlns:p14="http://schemas.microsoft.com/office/powerpoint/2010/main" val="1231895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thesis aims to study visual behaviour on painting, through :Eye Tracking ,  perceptual pattern recognition  and </a:t>
            </a:r>
            <a:r>
              <a:rPr lang="en-GB" sz="1400" dirty="0"/>
              <a:t>predictive visual attention modelling</a:t>
            </a:r>
            <a:r>
              <a:rPr lang="en-GB" dirty="0"/>
              <a:t>.   </a:t>
            </a:r>
          </a:p>
        </p:txBody>
      </p:sp>
      <p:sp>
        <p:nvSpPr>
          <p:cNvPr id="4" name="Slide Number Placeholder 3"/>
          <p:cNvSpPr>
            <a:spLocks noGrp="1"/>
          </p:cNvSpPr>
          <p:nvPr>
            <p:ph type="sldNum" sz="quarter" idx="5"/>
          </p:nvPr>
        </p:nvSpPr>
        <p:spPr/>
        <p:txBody>
          <a:bodyPr/>
          <a:lstStyle/>
          <a:p>
            <a:fld id="{7F454EB9-399D-410C-A3BE-05EEB976F833}" type="slidenum">
              <a:rPr lang="en-GB" smtClean="0"/>
              <a:t>3</a:t>
            </a:fld>
            <a:endParaRPr lang="en-GB"/>
          </a:p>
        </p:txBody>
      </p:sp>
    </p:spTree>
    <p:extLst>
      <p:ext uri="{BB962C8B-B14F-4D97-AF65-F5344CB8AC3E}">
        <p14:creationId xmlns:p14="http://schemas.microsoft.com/office/powerpoint/2010/main" val="39594112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F6E5D-9221-000D-DF7D-D679FC3B5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A883EE-8C1B-32D7-952D-D9F4FEE356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0964B1-7740-8478-6017-90D50454B56B}"/>
              </a:ext>
            </a:extLst>
          </p:cNvPr>
          <p:cNvSpPr>
            <a:spLocks noGrp="1"/>
          </p:cNvSpPr>
          <p:nvPr>
            <p:ph type="body" idx="1"/>
          </p:nvPr>
        </p:nvSpPr>
        <p:spPr/>
        <p:txBody>
          <a:bodyPr/>
          <a:lstStyle/>
          <a:p>
            <a:endParaRPr lang="en-US" dirty="0">
              <a:cs typeface="Calibri"/>
            </a:endParaRPr>
          </a:p>
        </p:txBody>
      </p:sp>
      <p:sp>
        <p:nvSpPr>
          <p:cNvPr id="4" name="Slide Number Placeholder 3">
            <a:extLst>
              <a:ext uri="{FF2B5EF4-FFF2-40B4-BE49-F238E27FC236}">
                <a16:creationId xmlns:a16="http://schemas.microsoft.com/office/drawing/2014/main" id="{FF3C7D51-2172-F8C4-5D2F-0706914B632D}"/>
              </a:ext>
            </a:extLst>
          </p:cNvPr>
          <p:cNvSpPr>
            <a:spLocks noGrp="1"/>
          </p:cNvSpPr>
          <p:nvPr>
            <p:ph type="sldNum" sz="quarter" idx="5"/>
          </p:nvPr>
        </p:nvSpPr>
        <p:spPr/>
        <p:txBody>
          <a:bodyPr/>
          <a:lstStyle/>
          <a:p>
            <a:fld id="{6FBB5303-4B43-4EBA-94D7-8C68F72BE297}" type="slidenum">
              <a:rPr lang="en-US"/>
              <a:t>30</a:t>
            </a:fld>
            <a:endParaRPr lang="en-US"/>
          </a:p>
        </p:txBody>
      </p:sp>
    </p:spTree>
    <p:extLst>
      <p:ext uri="{BB962C8B-B14F-4D97-AF65-F5344CB8AC3E}">
        <p14:creationId xmlns:p14="http://schemas.microsoft.com/office/powerpoint/2010/main" val="39212415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9BD89-4054-014E-832D-0E21C7C0F7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7D7FB2-61A2-14EC-B8B7-6DC45ECF8B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C796E7-E908-432A-741C-2621BC61F43C}"/>
              </a:ext>
            </a:extLst>
          </p:cNvPr>
          <p:cNvSpPr>
            <a:spLocks noGrp="1"/>
          </p:cNvSpPr>
          <p:nvPr>
            <p:ph type="body" idx="1"/>
          </p:nvPr>
        </p:nvSpPr>
        <p:spPr/>
        <p:txBody>
          <a:bodyPr/>
          <a:lstStyle/>
          <a:p>
            <a:endParaRPr lang="en-US" dirty="0">
              <a:cs typeface="Calibri"/>
            </a:endParaRPr>
          </a:p>
        </p:txBody>
      </p:sp>
      <p:sp>
        <p:nvSpPr>
          <p:cNvPr id="4" name="Slide Number Placeholder 3">
            <a:extLst>
              <a:ext uri="{FF2B5EF4-FFF2-40B4-BE49-F238E27FC236}">
                <a16:creationId xmlns:a16="http://schemas.microsoft.com/office/drawing/2014/main" id="{793A4A55-B759-3A43-02D3-7B6EB5587CE0}"/>
              </a:ext>
            </a:extLst>
          </p:cNvPr>
          <p:cNvSpPr>
            <a:spLocks noGrp="1"/>
          </p:cNvSpPr>
          <p:nvPr>
            <p:ph type="sldNum" sz="quarter" idx="5"/>
          </p:nvPr>
        </p:nvSpPr>
        <p:spPr/>
        <p:txBody>
          <a:bodyPr/>
          <a:lstStyle/>
          <a:p>
            <a:fld id="{6FBB5303-4B43-4EBA-94D7-8C68F72BE297}" type="slidenum">
              <a:rPr lang="en-US"/>
              <a:t>31</a:t>
            </a:fld>
            <a:endParaRPr lang="en-US"/>
          </a:p>
        </p:txBody>
      </p:sp>
    </p:spTree>
    <p:extLst>
      <p:ext uri="{BB962C8B-B14F-4D97-AF65-F5344CB8AC3E}">
        <p14:creationId xmlns:p14="http://schemas.microsoft.com/office/powerpoint/2010/main" val="3468472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F65BC-BB9A-C07C-DAC2-5637B1C97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0EEA8A-7AB3-C548-6D5C-D2133830C3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F3270C-4FC3-EA47-831C-9F6C2C28D687}"/>
              </a:ext>
            </a:extLst>
          </p:cNvPr>
          <p:cNvSpPr>
            <a:spLocks noGrp="1"/>
          </p:cNvSpPr>
          <p:nvPr>
            <p:ph type="body" idx="1"/>
          </p:nvPr>
        </p:nvSpPr>
        <p:spPr/>
        <p:txBody>
          <a:bodyPr/>
          <a:lstStyle/>
          <a:p>
            <a:r>
              <a:rPr lang="en-US" dirty="0">
                <a:cs typeface="Calibri"/>
              </a:rPr>
              <a:t>The second part of our contributions is the visual attention modeling </a:t>
            </a:r>
          </a:p>
          <a:p>
            <a:endParaRPr lang="en-US" dirty="0">
              <a:cs typeface="Calibri"/>
            </a:endParaRPr>
          </a:p>
          <a:p>
            <a:r>
              <a:rPr lang="en-US" dirty="0">
                <a:cs typeface="Calibri"/>
              </a:rPr>
              <a:t>Where we propose several models for the tasks of visual attention and </a:t>
            </a:r>
            <a:r>
              <a:rPr lang="en-US" dirty="0" err="1">
                <a:cs typeface="Calibri"/>
              </a:rPr>
              <a:t>scanpath</a:t>
            </a:r>
            <a:r>
              <a:rPr lang="en-US" dirty="0">
                <a:cs typeface="Calibri"/>
              </a:rPr>
              <a:t> prediction.</a:t>
            </a:r>
          </a:p>
          <a:p>
            <a:r>
              <a:rPr lang="en-US" dirty="0">
                <a:cs typeface="Calibri"/>
              </a:rPr>
              <a:t> </a:t>
            </a:r>
            <a:endParaRPr lang="en-US" dirty="0"/>
          </a:p>
        </p:txBody>
      </p:sp>
      <p:sp>
        <p:nvSpPr>
          <p:cNvPr id="4" name="Slide Number Placeholder 3">
            <a:extLst>
              <a:ext uri="{FF2B5EF4-FFF2-40B4-BE49-F238E27FC236}">
                <a16:creationId xmlns:a16="http://schemas.microsoft.com/office/drawing/2014/main" id="{4A676665-3CF3-4C77-5B5D-169D929CC84B}"/>
              </a:ext>
            </a:extLst>
          </p:cNvPr>
          <p:cNvSpPr>
            <a:spLocks noGrp="1"/>
          </p:cNvSpPr>
          <p:nvPr>
            <p:ph type="sldNum" sz="quarter" idx="5"/>
          </p:nvPr>
        </p:nvSpPr>
        <p:spPr/>
        <p:txBody>
          <a:bodyPr/>
          <a:lstStyle/>
          <a:p>
            <a:fld id="{6FBB5303-4B43-4EBA-94D7-8C68F72BE297}" type="slidenum">
              <a:rPr lang="en-US"/>
              <a:t>32</a:t>
            </a:fld>
            <a:endParaRPr lang="en-US"/>
          </a:p>
        </p:txBody>
      </p:sp>
    </p:spTree>
    <p:extLst>
      <p:ext uri="{BB962C8B-B14F-4D97-AF65-F5344CB8AC3E}">
        <p14:creationId xmlns:p14="http://schemas.microsoft.com/office/powerpoint/2010/main" val="4080559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Iterative </a:t>
            </a:r>
            <a:r>
              <a:rPr lang="en-US" dirty="0" err="1">
                <a:cs typeface="Calibri"/>
              </a:rPr>
              <a:t>framworks</a:t>
            </a:r>
            <a:endParaRPr lang="en-US" dirty="0">
              <a:cs typeface="Calibri"/>
            </a:endParaRPr>
          </a:p>
        </p:txBody>
      </p:sp>
      <p:sp>
        <p:nvSpPr>
          <p:cNvPr id="4" name="Slide Number Placeholder 3"/>
          <p:cNvSpPr>
            <a:spLocks noGrp="1"/>
          </p:cNvSpPr>
          <p:nvPr>
            <p:ph type="sldNum" sz="quarter" idx="5"/>
          </p:nvPr>
        </p:nvSpPr>
        <p:spPr/>
        <p:txBody>
          <a:bodyPr/>
          <a:lstStyle/>
          <a:p>
            <a:fld id="{92D23784-DA5B-4AD4-9382-42C4B0E29FEB}" type="slidenum">
              <a:rPr lang="fr"/>
              <a:t>33</a:t>
            </a:fld>
            <a:endParaRPr lang="en-US"/>
          </a:p>
        </p:txBody>
      </p:sp>
    </p:spTree>
    <p:extLst>
      <p:ext uri="{BB962C8B-B14F-4D97-AF65-F5344CB8AC3E}">
        <p14:creationId xmlns:p14="http://schemas.microsoft.com/office/powerpoint/2010/main" val="18389486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Saliency sampling</a:t>
            </a:r>
          </a:p>
        </p:txBody>
      </p:sp>
      <p:sp>
        <p:nvSpPr>
          <p:cNvPr id="4" name="Slide Number Placeholder 3"/>
          <p:cNvSpPr>
            <a:spLocks noGrp="1"/>
          </p:cNvSpPr>
          <p:nvPr>
            <p:ph type="sldNum" sz="quarter" idx="5"/>
          </p:nvPr>
        </p:nvSpPr>
        <p:spPr/>
        <p:txBody>
          <a:bodyPr/>
          <a:lstStyle/>
          <a:p>
            <a:fld id="{92D23784-DA5B-4AD4-9382-42C4B0E29FEB}" type="slidenum">
              <a:rPr lang="fr"/>
              <a:t>34</a:t>
            </a:fld>
            <a:endParaRPr lang="en-US"/>
          </a:p>
        </p:txBody>
      </p:sp>
    </p:spTree>
    <p:extLst>
      <p:ext uri="{BB962C8B-B14F-4D97-AF65-F5344CB8AC3E}">
        <p14:creationId xmlns:p14="http://schemas.microsoft.com/office/powerpoint/2010/main" val="20077291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Saltinet</a:t>
            </a:r>
            <a:r>
              <a:rPr lang="en-US" dirty="0">
                <a:cs typeface="Calibri"/>
              </a:rPr>
              <a:t> </a:t>
            </a:r>
          </a:p>
          <a:p>
            <a:endParaRPr lang="en-US" dirty="0">
              <a:cs typeface="Calibri"/>
            </a:endParaRPr>
          </a:p>
          <a:p>
            <a:r>
              <a:rPr lang="en-US" dirty="0" err="1">
                <a:cs typeface="Calibri"/>
              </a:rPr>
              <a:t>PAthGAN</a:t>
            </a:r>
            <a:endParaRPr lang="en-US" dirty="0">
              <a:cs typeface="Calibri"/>
            </a:endParaRPr>
          </a:p>
        </p:txBody>
      </p:sp>
      <p:sp>
        <p:nvSpPr>
          <p:cNvPr id="4" name="Slide Number Placeholder 3"/>
          <p:cNvSpPr>
            <a:spLocks noGrp="1"/>
          </p:cNvSpPr>
          <p:nvPr>
            <p:ph type="sldNum" sz="quarter" idx="5"/>
          </p:nvPr>
        </p:nvSpPr>
        <p:spPr/>
        <p:txBody>
          <a:bodyPr/>
          <a:lstStyle/>
          <a:p>
            <a:fld id="{92D23784-DA5B-4AD4-9382-42C4B0E29FEB}" type="slidenum">
              <a:rPr lang="fr"/>
              <a:t>35</a:t>
            </a:fld>
            <a:endParaRPr lang="en-US"/>
          </a:p>
        </p:txBody>
      </p:sp>
    </p:spTree>
    <p:extLst>
      <p:ext uri="{BB962C8B-B14F-4D97-AF65-F5344CB8AC3E}">
        <p14:creationId xmlns:p14="http://schemas.microsoft.com/office/powerpoint/2010/main" val="24810279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would represents a </a:t>
            </a:r>
            <a:r>
              <a:rPr lang="en-US" dirty="0" err="1">
                <a:cs typeface="Calibri"/>
              </a:rPr>
              <a:t>glimps</a:t>
            </a:r>
            <a:r>
              <a:rPr lang="en-US" dirty="0">
                <a:cs typeface="Calibri"/>
              </a:rPr>
              <a:t> of the models we are proposing</a:t>
            </a:r>
          </a:p>
        </p:txBody>
      </p:sp>
      <p:sp>
        <p:nvSpPr>
          <p:cNvPr id="4" name="Slide Number Placeholder 3"/>
          <p:cNvSpPr>
            <a:spLocks noGrp="1"/>
          </p:cNvSpPr>
          <p:nvPr>
            <p:ph type="sldNum" sz="quarter" idx="5"/>
          </p:nvPr>
        </p:nvSpPr>
        <p:spPr/>
        <p:txBody>
          <a:bodyPr/>
          <a:lstStyle/>
          <a:p>
            <a:fld id="{6FBB5303-4B43-4EBA-94D7-8C68F72BE297}" type="slidenum">
              <a:rPr lang="en-US"/>
              <a:t>36</a:t>
            </a:fld>
            <a:endParaRPr lang="en-US"/>
          </a:p>
        </p:txBody>
      </p:sp>
    </p:spTree>
    <p:extLst>
      <p:ext uri="{BB962C8B-B14F-4D97-AF65-F5344CB8AC3E}">
        <p14:creationId xmlns:p14="http://schemas.microsoft.com/office/powerpoint/2010/main" val="576279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78BA1-7305-82DA-82F4-5C1E4D1A73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E9D570-5FF8-16F8-8C0A-0C5977B04A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49EB21-C9F1-41D6-693D-8FD8A88DC1AC}"/>
              </a:ext>
            </a:extLst>
          </p:cNvPr>
          <p:cNvSpPr>
            <a:spLocks noGrp="1"/>
          </p:cNvSpPr>
          <p:nvPr>
            <p:ph type="body" idx="1"/>
          </p:nvPr>
        </p:nvSpPr>
        <p:spPr/>
        <p:txBody>
          <a:bodyPr/>
          <a:lstStyle/>
          <a:p>
            <a:r>
              <a:rPr lang="en-US" dirty="0">
                <a:cs typeface="Calibri"/>
              </a:rPr>
              <a:t>Our first model aims to jointly predict the </a:t>
            </a:r>
            <a:r>
              <a:rPr lang="en-US" dirty="0" err="1">
                <a:cs typeface="Calibri"/>
              </a:rPr>
              <a:t>scanpath</a:t>
            </a:r>
            <a:r>
              <a:rPr lang="en-US" dirty="0">
                <a:cs typeface="Calibri"/>
              </a:rPr>
              <a:t> and saliency maps for a given image.  </a:t>
            </a:r>
            <a:endParaRPr lang="en-US" dirty="0"/>
          </a:p>
        </p:txBody>
      </p:sp>
      <p:sp>
        <p:nvSpPr>
          <p:cNvPr id="4" name="Slide Number Placeholder 3">
            <a:extLst>
              <a:ext uri="{FF2B5EF4-FFF2-40B4-BE49-F238E27FC236}">
                <a16:creationId xmlns:a16="http://schemas.microsoft.com/office/drawing/2014/main" id="{64A6B8E3-CB98-D8D2-CEA5-6DAC7DD7429F}"/>
              </a:ext>
            </a:extLst>
          </p:cNvPr>
          <p:cNvSpPr>
            <a:spLocks noGrp="1"/>
          </p:cNvSpPr>
          <p:nvPr>
            <p:ph type="sldNum" sz="quarter" idx="5"/>
          </p:nvPr>
        </p:nvSpPr>
        <p:spPr/>
        <p:txBody>
          <a:bodyPr/>
          <a:lstStyle/>
          <a:p>
            <a:fld id="{6FBB5303-4B43-4EBA-94D7-8C68F72BE297}" type="slidenum">
              <a:rPr lang="en-US"/>
              <a:t>37</a:t>
            </a:fld>
            <a:endParaRPr lang="en-US"/>
          </a:p>
        </p:txBody>
      </p:sp>
    </p:spTree>
    <p:extLst>
      <p:ext uri="{BB962C8B-B14F-4D97-AF65-F5344CB8AC3E}">
        <p14:creationId xmlns:p14="http://schemas.microsoft.com/office/powerpoint/2010/main" val="3136986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BD980-54C4-2F0E-F4A0-1B3ECB2D97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175E3-55D0-EBFD-3715-6F4FB9DD36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51558F-0313-21F1-59ED-021B5B81AD56}"/>
              </a:ext>
            </a:extLst>
          </p:cNvPr>
          <p:cNvSpPr>
            <a:spLocks noGrp="1"/>
          </p:cNvSpPr>
          <p:nvPr>
            <p:ph type="body" idx="1"/>
          </p:nvPr>
        </p:nvSpPr>
        <p:spPr/>
        <p:txBody>
          <a:bodyPr/>
          <a:lstStyle/>
          <a:p>
            <a:r>
              <a:rPr lang="en-US" dirty="0">
                <a:cs typeface="Calibri"/>
              </a:rPr>
              <a:t>Our goals are to create a computational model and </a:t>
            </a:r>
          </a:p>
          <a:p>
            <a:endParaRPr lang="en-US" dirty="0">
              <a:cs typeface="Calibri"/>
            </a:endParaRPr>
          </a:p>
          <a:p>
            <a:r>
              <a:rPr lang="en-US" dirty="0">
                <a:cs typeface="Calibri"/>
              </a:rPr>
              <a:t>improve the networks representation ability by training on 2 related tasks . </a:t>
            </a:r>
          </a:p>
          <a:p>
            <a:r>
              <a:rPr lang="en-US" dirty="0">
                <a:cs typeface="Calibri"/>
              </a:rPr>
              <a:t> </a:t>
            </a:r>
            <a:endParaRPr lang="en-US" dirty="0"/>
          </a:p>
        </p:txBody>
      </p:sp>
      <p:sp>
        <p:nvSpPr>
          <p:cNvPr id="4" name="Slide Number Placeholder 3">
            <a:extLst>
              <a:ext uri="{FF2B5EF4-FFF2-40B4-BE49-F238E27FC236}">
                <a16:creationId xmlns:a16="http://schemas.microsoft.com/office/drawing/2014/main" id="{6C93B176-DE24-C90B-0209-D03383A5D88D}"/>
              </a:ext>
            </a:extLst>
          </p:cNvPr>
          <p:cNvSpPr>
            <a:spLocks noGrp="1"/>
          </p:cNvSpPr>
          <p:nvPr>
            <p:ph type="sldNum" sz="quarter" idx="5"/>
          </p:nvPr>
        </p:nvSpPr>
        <p:spPr/>
        <p:txBody>
          <a:bodyPr/>
          <a:lstStyle/>
          <a:p>
            <a:fld id="{6FBB5303-4B43-4EBA-94D7-8C68F72BE297}" type="slidenum">
              <a:rPr lang="en-US"/>
              <a:t>38</a:t>
            </a:fld>
            <a:endParaRPr lang="en-US"/>
          </a:p>
        </p:txBody>
      </p:sp>
    </p:spTree>
    <p:extLst>
      <p:ext uri="{BB962C8B-B14F-4D97-AF65-F5344CB8AC3E}">
        <p14:creationId xmlns:p14="http://schemas.microsoft.com/office/powerpoint/2010/main" val="77071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know that there is a very important and causal relationship  between saliency and </a:t>
            </a:r>
            <a:r>
              <a:rPr lang="en-US" dirty="0" err="1">
                <a:cs typeface="Calibri"/>
              </a:rPr>
              <a:t>scanpaths</a:t>
            </a:r>
            <a:r>
              <a:rPr lang="en-US" dirty="0">
                <a:cs typeface="Calibri"/>
              </a:rPr>
              <a:t>, </a:t>
            </a:r>
          </a:p>
          <a:p>
            <a:endParaRPr lang="en-US" dirty="0">
              <a:cs typeface="Calibri"/>
            </a:endParaRPr>
          </a:p>
          <a:p>
            <a:r>
              <a:rPr lang="en-US" dirty="0">
                <a:cs typeface="Calibri"/>
              </a:rPr>
              <a:t>Basically in order </a:t>
            </a:r>
            <a:r>
              <a:rPr lang="en-US" dirty="0" err="1">
                <a:cs typeface="Calibri"/>
              </a:rPr>
              <a:t>togenrate</a:t>
            </a:r>
            <a:r>
              <a:rPr lang="en-US" dirty="0">
                <a:cs typeface="Calibri"/>
              </a:rPr>
              <a:t> a </a:t>
            </a:r>
            <a:r>
              <a:rPr lang="en-US" dirty="0" err="1">
                <a:cs typeface="Calibri"/>
              </a:rPr>
              <a:t>saleicny</a:t>
            </a:r>
            <a:r>
              <a:rPr lang="en-US" dirty="0">
                <a:cs typeface="Calibri"/>
              </a:rPr>
              <a:t> map we need to collected and aggregate fixations from several users.</a:t>
            </a:r>
          </a:p>
          <a:p>
            <a:endParaRPr lang="en-US" dirty="0">
              <a:cs typeface="Calibri"/>
            </a:endParaRPr>
          </a:p>
          <a:p>
            <a:r>
              <a:rPr lang="en-US" dirty="0">
                <a:cs typeface="Calibri"/>
              </a:rPr>
              <a:t>By creating a fixation map and passing the smoothening gaussian filter we can </a:t>
            </a:r>
            <a:r>
              <a:rPr lang="en-US" dirty="0" err="1">
                <a:cs typeface="Calibri"/>
              </a:rPr>
              <a:t>optain</a:t>
            </a:r>
            <a:r>
              <a:rPr lang="en-US" dirty="0">
                <a:cs typeface="Calibri"/>
              </a:rPr>
              <a:t> a heatmap representing the saliency of  regions on the stimuli. </a:t>
            </a:r>
          </a:p>
        </p:txBody>
      </p:sp>
      <p:sp>
        <p:nvSpPr>
          <p:cNvPr id="4" name="Slide Number Placeholder 3"/>
          <p:cNvSpPr>
            <a:spLocks noGrp="1"/>
          </p:cNvSpPr>
          <p:nvPr>
            <p:ph type="sldNum" sz="quarter" idx="5"/>
          </p:nvPr>
        </p:nvSpPr>
        <p:spPr/>
        <p:txBody>
          <a:bodyPr/>
          <a:lstStyle/>
          <a:p>
            <a:fld id="{92D23784-DA5B-4AD4-9382-42C4B0E29FEB}" type="slidenum">
              <a:rPr lang="fr"/>
              <a:t>39</a:t>
            </a:fld>
            <a:endParaRPr lang="en-US"/>
          </a:p>
        </p:txBody>
      </p:sp>
    </p:spTree>
    <p:extLst>
      <p:ext uri="{BB962C8B-B14F-4D97-AF65-F5344CB8AC3E}">
        <p14:creationId xmlns:p14="http://schemas.microsoft.com/office/powerpoint/2010/main" val="3203823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The primary goals of this project for museums are to gain insights into visitor’s visual behaviour and preferences, and develop tools that would allow them to tailor and adapt their exhibitions to better meet the needs and interests of their audience.</a:t>
            </a:r>
            <a:endParaRPr lang="en-US" dirty="0">
              <a:cs typeface="Calibri"/>
            </a:endParaRPr>
          </a:p>
        </p:txBody>
      </p:sp>
      <p:sp>
        <p:nvSpPr>
          <p:cNvPr id="4" name="Slide Number Placeholder 3"/>
          <p:cNvSpPr>
            <a:spLocks noGrp="1"/>
          </p:cNvSpPr>
          <p:nvPr>
            <p:ph type="sldNum" sz="quarter" idx="5"/>
          </p:nvPr>
        </p:nvSpPr>
        <p:spPr/>
        <p:txBody>
          <a:bodyPr/>
          <a:lstStyle/>
          <a:p>
            <a:fld id="{158982A2-1C0C-4A59-AE67-AAFAE9ECF1BD}" type="slidenum">
              <a:rPr lang="fr"/>
              <a:t>4</a:t>
            </a:fld>
            <a:endParaRPr lang="en-US"/>
          </a:p>
        </p:txBody>
      </p:sp>
    </p:spTree>
    <p:extLst>
      <p:ext uri="{BB962C8B-B14F-4D97-AF65-F5344CB8AC3E}">
        <p14:creationId xmlns:p14="http://schemas.microsoft.com/office/powerpoint/2010/main" val="9977556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097CD-366B-54E9-2574-8AD4ED416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8477AB-562F-F428-EE27-F5A254545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BD003B-D745-F0D1-3AF7-9891DDBE0A9E}"/>
              </a:ext>
            </a:extLst>
          </p:cNvPr>
          <p:cNvSpPr>
            <a:spLocks noGrp="1"/>
          </p:cNvSpPr>
          <p:nvPr>
            <p:ph type="body" idx="1"/>
          </p:nvPr>
        </p:nvSpPr>
        <p:spPr/>
        <p:txBody>
          <a:bodyPr/>
          <a:lstStyle/>
          <a:p>
            <a:r>
              <a:rPr lang="en-US" dirty="0">
                <a:cs typeface="Calibri"/>
              </a:rPr>
              <a:t>Our goal is exploit this relationship and train our model to extract better features related to the visual attention in the image.</a:t>
            </a:r>
          </a:p>
          <a:p>
            <a:endParaRPr lang="en-US" dirty="0">
              <a:cs typeface="Calibri"/>
            </a:endParaRPr>
          </a:p>
          <a:p>
            <a:r>
              <a:rPr lang="en-US" dirty="0">
                <a:cs typeface="Calibri"/>
              </a:rPr>
              <a:t>We are trying to improve the feature extractors ability to recognize salient feature. </a:t>
            </a:r>
          </a:p>
          <a:p>
            <a:endParaRPr lang="en-US" dirty="0">
              <a:cs typeface="Calibri"/>
            </a:endParaRPr>
          </a:p>
          <a:p>
            <a:endParaRPr lang="en-US" dirty="0">
              <a:cs typeface="Calibri"/>
            </a:endParaRPr>
          </a:p>
        </p:txBody>
      </p:sp>
      <p:sp>
        <p:nvSpPr>
          <p:cNvPr id="4" name="Slide Number Placeholder 3">
            <a:extLst>
              <a:ext uri="{FF2B5EF4-FFF2-40B4-BE49-F238E27FC236}">
                <a16:creationId xmlns:a16="http://schemas.microsoft.com/office/drawing/2014/main" id="{FB37AF78-6288-43A9-8D74-ECEEF943617A}"/>
              </a:ext>
            </a:extLst>
          </p:cNvPr>
          <p:cNvSpPr>
            <a:spLocks noGrp="1"/>
          </p:cNvSpPr>
          <p:nvPr>
            <p:ph type="sldNum" sz="quarter" idx="5"/>
          </p:nvPr>
        </p:nvSpPr>
        <p:spPr/>
        <p:txBody>
          <a:bodyPr/>
          <a:lstStyle/>
          <a:p>
            <a:fld id="{92D23784-DA5B-4AD4-9382-42C4B0E29FEB}" type="slidenum">
              <a:rPr lang="fr"/>
              <a:t>40</a:t>
            </a:fld>
            <a:endParaRPr lang="en-US"/>
          </a:p>
        </p:txBody>
      </p:sp>
    </p:spTree>
    <p:extLst>
      <p:ext uri="{BB962C8B-B14F-4D97-AF65-F5344CB8AC3E}">
        <p14:creationId xmlns:p14="http://schemas.microsoft.com/office/powerpoint/2010/main" val="1118056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our presented end-to-end architecture for the model, which is completely composed of convolutional layers. </a:t>
            </a:r>
          </a:p>
        </p:txBody>
      </p:sp>
      <p:sp>
        <p:nvSpPr>
          <p:cNvPr id="4" name="Slide Number Placeholder 3"/>
          <p:cNvSpPr>
            <a:spLocks noGrp="1"/>
          </p:cNvSpPr>
          <p:nvPr>
            <p:ph type="sldNum" sz="quarter" idx="5"/>
          </p:nvPr>
        </p:nvSpPr>
        <p:spPr/>
        <p:txBody>
          <a:bodyPr/>
          <a:lstStyle/>
          <a:p>
            <a:fld id="{92D23784-DA5B-4AD4-9382-42C4B0E29FEB}" type="slidenum">
              <a:rPr lang="fr"/>
              <a:t>41</a:t>
            </a:fld>
            <a:endParaRPr lang="en-US"/>
          </a:p>
        </p:txBody>
      </p:sp>
    </p:spTree>
    <p:extLst>
      <p:ext uri="{BB962C8B-B14F-4D97-AF65-F5344CB8AC3E}">
        <p14:creationId xmlns:p14="http://schemas.microsoft.com/office/powerpoint/2010/main" val="1125877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F832D-66A5-DE03-A751-F478D4CD6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483554-AA68-1570-D7D0-139A04A17B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AEEE3C-E097-0F1F-CA85-ABB3F80BE45C}"/>
              </a:ext>
            </a:extLst>
          </p:cNvPr>
          <p:cNvSpPr>
            <a:spLocks noGrp="1"/>
          </p:cNvSpPr>
          <p:nvPr>
            <p:ph type="body" idx="1"/>
          </p:nvPr>
        </p:nvSpPr>
        <p:spPr/>
        <p:txBody>
          <a:bodyPr/>
          <a:lstStyle/>
          <a:p>
            <a:r>
              <a:rPr lang="en-US" dirty="0">
                <a:cs typeface="Calibri"/>
              </a:rPr>
              <a:t>Model is composed from 2 branches for prediction,</a:t>
            </a:r>
          </a:p>
          <a:p>
            <a:endParaRPr lang="en-US" dirty="0">
              <a:cs typeface="Calibri"/>
            </a:endParaRPr>
          </a:p>
          <a:p>
            <a:r>
              <a:rPr lang="en-US" dirty="0">
                <a:cs typeface="Calibri"/>
              </a:rPr>
              <a:t>The first is a  streamlined autoencoder for saliency prediction.   </a:t>
            </a:r>
          </a:p>
        </p:txBody>
      </p:sp>
      <p:sp>
        <p:nvSpPr>
          <p:cNvPr id="4" name="Slide Number Placeholder 3">
            <a:extLst>
              <a:ext uri="{FF2B5EF4-FFF2-40B4-BE49-F238E27FC236}">
                <a16:creationId xmlns:a16="http://schemas.microsoft.com/office/drawing/2014/main" id="{F57C27BF-CE0C-05A3-AD32-A25D8704E49A}"/>
              </a:ext>
            </a:extLst>
          </p:cNvPr>
          <p:cNvSpPr>
            <a:spLocks noGrp="1"/>
          </p:cNvSpPr>
          <p:nvPr>
            <p:ph type="sldNum" sz="quarter" idx="5"/>
          </p:nvPr>
        </p:nvSpPr>
        <p:spPr/>
        <p:txBody>
          <a:bodyPr/>
          <a:lstStyle/>
          <a:p>
            <a:fld id="{92D23784-DA5B-4AD4-9382-42C4B0E29FEB}" type="slidenum">
              <a:rPr lang="fr"/>
              <a:t>42</a:t>
            </a:fld>
            <a:endParaRPr lang="en-US"/>
          </a:p>
        </p:txBody>
      </p:sp>
    </p:spTree>
    <p:extLst>
      <p:ext uri="{BB962C8B-B14F-4D97-AF65-F5344CB8AC3E}">
        <p14:creationId xmlns:p14="http://schemas.microsoft.com/office/powerpoint/2010/main" val="1736335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F9403-3659-DAC9-F5D8-F79522C80E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B9515F-A7EB-D175-D7BB-FF4599D1BC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843FE5-9F3B-6431-55B9-AE6C79A2CAB3}"/>
              </a:ext>
            </a:extLst>
          </p:cNvPr>
          <p:cNvSpPr>
            <a:spLocks noGrp="1"/>
          </p:cNvSpPr>
          <p:nvPr>
            <p:ph type="body" idx="1"/>
          </p:nvPr>
        </p:nvSpPr>
        <p:spPr/>
        <p:txBody>
          <a:bodyPr/>
          <a:lstStyle/>
          <a:p>
            <a:r>
              <a:rPr lang="en-US" dirty="0">
                <a:cs typeface="Calibri"/>
              </a:rPr>
              <a:t>The second  branch uses the extracted features to predict the </a:t>
            </a:r>
            <a:r>
              <a:rPr lang="en-US" dirty="0" err="1">
                <a:cs typeface="Calibri"/>
              </a:rPr>
              <a:t>scanpath</a:t>
            </a:r>
            <a:r>
              <a:rPr lang="en-US" dirty="0">
                <a:cs typeface="Calibri"/>
              </a:rPr>
              <a:t> in a parallel.</a:t>
            </a:r>
          </a:p>
          <a:p>
            <a:r>
              <a:rPr lang="en-US" dirty="0">
                <a:cs typeface="Calibri"/>
              </a:rPr>
              <a:t> </a:t>
            </a:r>
          </a:p>
        </p:txBody>
      </p:sp>
      <p:sp>
        <p:nvSpPr>
          <p:cNvPr id="4" name="Slide Number Placeholder 3">
            <a:extLst>
              <a:ext uri="{FF2B5EF4-FFF2-40B4-BE49-F238E27FC236}">
                <a16:creationId xmlns:a16="http://schemas.microsoft.com/office/drawing/2014/main" id="{F7145E52-0551-26C7-7A71-2FDD3AD71394}"/>
              </a:ext>
            </a:extLst>
          </p:cNvPr>
          <p:cNvSpPr>
            <a:spLocks noGrp="1"/>
          </p:cNvSpPr>
          <p:nvPr>
            <p:ph type="sldNum" sz="quarter" idx="5"/>
          </p:nvPr>
        </p:nvSpPr>
        <p:spPr/>
        <p:txBody>
          <a:bodyPr/>
          <a:lstStyle/>
          <a:p>
            <a:fld id="{92D23784-DA5B-4AD4-9382-42C4B0E29FEB}" type="slidenum">
              <a:rPr lang="fr"/>
              <a:t>43</a:t>
            </a:fld>
            <a:endParaRPr lang="en-US"/>
          </a:p>
        </p:txBody>
      </p:sp>
    </p:spTree>
    <p:extLst>
      <p:ext uri="{BB962C8B-B14F-4D97-AF65-F5344CB8AC3E}">
        <p14:creationId xmlns:p14="http://schemas.microsoft.com/office/powerpoint/2010/main" val="34014331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68714-7516-B6EA-4B96-247BF3570D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317CE4-F892-0C9E-790B-CACD6175C0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58219-6FEC-8D34-8D61-BFC0BDF18D7F}"/>
              </a:ext>
            </a:extLst>
          </p:cNvPr>
          <p:cNvSpPr>
            <a:spLocks noGrp="1"/>
          </p:cNvSpPr>
          <p:nvPr>
            <p:ph type="body" idx="1"/>
          </p:nvPr>
        </p:nvSpPr>
        <p:spPr/>
        <p:txBody>
          <a:bodyPr/>
          <a:lstStyle/>
          <a:p>
            <a:r>
              <a:rPr lang="en-US" dirty="0">
                <a:cs typeface="Calibri"/>
              </a:rPr>
              <a:t>Our main goal was to get a feature extractor that </a:t>
            </a:r>
            <a:r>
              <a:rPr lang="en-US" dirty="0" err="1">
                <a:cs typeface="Calibri"/>
              </a:rPr>
              <a:t>leanes</a:t>
            </a:r>
            <a:r>
              <a:rPr lang="en-US" dirty="0">
                <a:cs typeface="Calibri"/>
              </a:rPr>
              <a:t> from both the </a:t>
            </a:r>
            <a:r>
              <a:rPr lang="en-US" dirty="0" err="1">
                <a:cs typeface="Calibri"/>
              </a:rPr>
              <a:t>scanpath</a:t>
            </a:r>
            <a:r>
              <a:rPr lang="en-US" dirty="0">
                <a:cs typeface="Calibri"/>
              </a:rPr>
              <a:t> and saliency losses. </a:t>
            </a:r>
          </a:p>
          <a:p>
            <a:endParaRPr lang="en-US" dirty="0">
              <a:cs typeface="Calibri"/>
            </a:endParaRPr>
          </a:p>
          <a:p>
            <a:r>
              <a:rPr lang="en-US" dirty="0">
                <a:cs typeface="Calibri"/>
              </a:rPr>
              <a:t>Our 2 decoder branches each learn from a respective gradient for the respective loss </a:t>
            </a:r>
          </a:p>
          <a:p>
            <a:endParaRPr lang="en-US" dirty="0">
              <a:cs typeface="Calibri"/>
            </a:endParaRPr>
          </a:p>
          <a:p>
            <a:r>
              <a:rPr lang="en-US" dirty="0">
                <a:cs typeface="Calibri"/>
              </a:rPr>
              <a:t>While the feature extractor goal is to learn from both gradients. </a:t>
            </a:r>
          </a:p>
        </p:txBody>
      </p:sp>
      <p:sp>
        <p:nvSpPr>
          <p:cNvPr id="4" name="Slide Number Placeholder 3">
            <a:extLst>
              <a:ext uri="{FF2B5EF4-FFF2-40B4-BE49-F238E27FC236}">
                <a16:creationId xmlns:a16="http://schemas.microsoft.com/office/drawing/2014/main" id="{AD09616A-F461-0A6F-DD50-C25EBD4A6BBC}"/>
              </a:ext>
            </a:extLst>
          </p:cNvPr>
          <p:cNvSpPr>
            <a:spLocks noGrp="1"/>
          </p:cNvSpPr>
          <p:nvPr>
            <p:ph type="sldNum" sz="quarter" idx="5"/>
          </p:nvPr>
        </p:nvSpPr>
        <p:spPr/>
        <p:txBody>
          <a:bodyPr/>
          <a:lstStyle/>
          <a:p>
            <a:fld id="{92D23784-DA5B-4AD4-9382-42C4B0E29FEB}" type="slidenum">
              <a:rPr lang="fr"/>
              <a:t>44</a:t>
            </a:fld>
            <a:endParaRPr lang="en-US"/>
          </a:p>
        </p:txBody>
      </p:sp>
    </p:spTree>
    <p:extLst>
      <p:ext uri="{BB962C8B-B14F-4D97-AF65-F5344CB8AC3E}">
        <p14:creationId xmlns:p14="http://schemas.microsoft.com/office/powerpoint/2010/main" val="754630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2A2DC-EE95-3508-B28F-D5EC8A639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3C6B89-9F6F-6F7C-DCA1-6C767DD226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546174-E545-9497-E76C-CCA6543BC13D}"/>
              </a:ext>
            </a:extLst>
          </p:cNvPr>
          <p:cNvSpPr>
            <a:spLocks noGrp="1"/>
          </p:cNvSpPr>
          <p:nvPr>
            <p:ph type="body" idx="1"/>
          </p:nvPr>
        </p:nvSpPr>
        <p:spPr/>
        <p:txBody>
          <a:bodyPr/>
          <a:lstStyle/>
          <a:p>
            <a:r>
              <a:rPr lang="en-US" dirty="0">
                <a:cs typeface="Calibri"/>
              </a:rPr>
              <a:t>The </a:t>
            </a:r>
            <a:r>
              <a:rPr lang="en-US" dirty="0" err="1">
                <a:cs typeface="Calibri"/>
              </a:rPr>
              <a:t>scanpath</a:t>
            </a:r>
            <a:r>
              <a:rPr lang="en-US" dirty="0">
                <a:cs typeface="Calibri"/>
              </a:rPr>
              <a:t> prediction branch is fully convolutional </a:t>
            </a:r>
          </a:p>
        </p:txBody>
      </p:sp>
      <p:sp>
        <p:nvSpPr>
          <p:cNvPr id="4" name="Slide Number Placeholder 3">
            <a:extLst>
              <a:ext uri="{FF2B5EF4-FFF2-40B4-BE49-F238E27FC236}">
                <a16:creationId xmlns:a16="http://schemas.microsoft.com/office/drawing/2014/main" id="{C8915280-E822-C97B-60FD-43881A310A7A}"/>
              </a:ext>
            </a:extLst>
          </p:cNvPr>
          <p:cNvSpPr>
            <a:spLocks noGrp="1"/>
          </p:cNvSpPr>
          <p:nvPr>
            <p:ph type="sldNum" sz="quarter" idx="5"/>
          </p:nvPr>
        </p:nvSpPr>
        <p:spPr/>
        <p:txBody>
          <a:bodyPr/>
          <a:lstStyle/>
          <a:p>
            <a:fld id="{92D23784-DA5B-4AD4-9382-42C4B0E29FEB}" type="slidenum">
              <a:rPr lang="fr"/>
              <a:t>45</a:t>
            </a:fld>
            <a:endParaRPr lang="en-US"/>
          </a:p>
        </p:txBody>
      </p:sp>
    </p:spTree>
    <p:extLst>
      <p:ext uri="{BB962C8B-B14F-4D97-AF65-F5344CB8AC3E}">
        <p14:creationId xmlns:p14="http://schemas.microsoft.com/office/powerpoint/2010/main" val="25506333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438C4-2220-0515-A755-2F3B961237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E72BEF-7365-C263-6FB5-B79634993F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7F685D-7C6C-6E67-48DF-9081B10B0EC8}"/>
              </a:ext>
            </a:extLst>
          </p:cNvPr>
          <p:cNvSpPr>
            <a:spLocks noGrp="1"/>
          </p:cNvSpPr>
          <p:nvPr>
            <p:ph type="body" idx="1"/>
          </p:nvPr>
        </p:nvSpPr>
        <p:spPr/>
        <p:txBody>
          <a:bodyPr/>
          <a:lstStyle/>
          <a:p>
            <a:r>
              <a:rPr lang="en-US" dirty="0">
                <a:cs typeface="Calibri"/>
              </a:rPr>
              <a:t>In order to predict the fixations coordinates we employ the Soft </a:t>
            </a:r>
            <a:r>
              <a:rPr lang="en-US" dirty="0" err="1">
                <a:cs typeface="Calibri"/>
              </a:rPr>
              <a:t>ArgMax</a:t>
            </a:r>
            <a:r>
              <a:rPr lang="en-US" dirty="0">
                <a:cs typeface="Calibri"/>
              </a:rPr>
              <a:t> function </a:t>
            </a:r>
          </a:p>
          <a:p>
            <a:endParaRPr lang="en-US" dirty="0">
              <a:cs typeface="Calibri"/>
            </a:endParaRPr>
          </a:p>
          <a:p>
            <a:r>
              <a:rPr lang="en-US" dirty="0">
                <a:cs typeface="Calibri"/>
              </a:rPr>
              <a:t>The function itself takes a 2D feature map as input and outputs the coordinates of the highest activation, just like the </a:t>
            </a:r>
            <a:r>
              <a:rPr lang="en-US" dirty="0" err="1">
                <a:cs typeface="Calibri"/>
              </a:rPr>
              <a:t>ArgMax</a:t>
            </a:r>
            <a:r>
              <a:rPr lang="en-US" dirty="0">
                <a:cs typeface="Calibri"/>
              </a:rPr>
              <a:t> function. , </a:t>
            </a:r>
          </a:p>
          <a:p>
            <a:r>
              <a:rPr lang="en-US" dirty="0">
                <a:cs typeface="Calibri"/>
              </a:rPr>
              <a:t>The difference is that this function is differentiable compared to the discrete </a:t>
            </a:r>
            <a:r>
              <a:rPr lang="en-US" dirty="0" err="1">
                <a:cs typeface="Calibri"/>
              </a:rPr>
              <a:t>ArgMax</a:t>
            </a:r>
            <a:r>
              <a:rPr lang="en-US" dirty="0">
                <a:cs typeface="Calibri"/>
              </a:rPr>
              <a:t> Function </a:t>
            </a:r>
          </a:p>
        </p:txBody>
      </p:sp>
      <p:sp>
        <p:nvSpPr>
          <p:cNvPr id="4" name="Slide Number Placeholder 3">
            <a:extLst>
              <a:ext uri="{FF2B5EF4-FFF2-40B4-BE49-F238E27FC236}">
                <a16:creationId xmlns:a16="http://schemas.microsoft.com/office/drawing/2014/main" id="{7AC96636-BDDC-842A-7740-3FEA0D8210CE}"/>
              </a:ext>
            </a:extLst>
          </p:cNvPr>
          <p:cNvSpPr>
            <a:spLocks noGrp="1"/>
          </p:cNvSpPr>
          <p:nvPr>
            <p:ph type="sldNum" sz="quarter" idx="5"/>
          </p:nvPr>
        </p:nvSpPr>
        <p:spPr/>
        <p:txBody>
          <a:bodyPr/>
          <a:lstStyle/>
          <a:p>
            <a:fld id="{92D23784-DA5B-4AD4-9382-42C4B0E29FEB}" type="slidenum">
              <a:rPr lang="fr"/>
              <a:t>46</a:t>
            </a:fld>
            <a:endParaRPr lang="en-US"/>
          </a:p>
        </p:txBody>
      </p:sp>
    </p:spTree>
    <p:extLst>
      <p:ext uri="{BB962C8B-B14F-4D97-AF65-F5344CB8AC3E}">
        <p14:creationId xmlns:p14="http://schemas.microsoft.com/office/powerpoint/2010/main" val="18463574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SAM  Arch. </a:t>
            </a:r>
            <a:endParaRPr lang="en-US" dirty="0"/>
          </a:p>
          <a:p>
            <a:r>
              <a:rPr lang="en-US" dirty="0">
                <a:cs typeface="Calibri"/>
              </a:rPr>
              <a:t>This function works in this manner , at first it scales and </a:t>
            </a:r>
            <a:r>
              <a:rPr lang="en-US" dirty="0" err="1">
                <a:cs typeface="Calibri"/>
              </a:rPr>
              <a:t>normlalises</a:t>
            </a:r>
            <a:r>
              <a:rPr lang="en-US" dirty="0">
                <a:cs typeface="Calibri"/>
              </a:rPr>
              <a:t> the features map, leading to the amplification of strong signals and the attenuation of weak ones. </a:t>
            </a:r>
            <a:endParaRPr lang="en-US" dirty="0"/>
          </a:p>
        </p:txBody>
      </p:sp>
      <p:sp>
        <p:nvSpPr>
          <p:cNvPr id="4" name="Slide Number Placeholder 3"/>
          <p:cNvSpPr>
            <a:spLocks noGrp="1"/>
          </p:cNvSpPr>
          <p:nvPr>
            <p:ph type="sldNum" sz="quarter" idx="5"/>
          </p:nvPr>
        </p:nvSpPr>
        <p:spPr/>
        <p:txBody>
          <a:bodyPr/>
          <a:lstStyle/>
          <a:p>
            <a:fld id="{92D23784-DA5B-4AD4-9382-42C4B0E29FEB}" type="slidenum">
              <a:rPr lang="fr"/>
              <a:t>47</a:t>
            </a:fld>
            <a:endParaRPr lang="en-US"/>
          </a:p>
        </p:txBody>
      </p:sp>
    </p:spTree>
    <p:extLst>
      <p:ext uri="{BB962C8B-B14F-4D97-AF65-F5344CB8AC3E}">
        <p14:creationId xmlns:p14="http://schemas.microsoft.com/office/powerpoint/2010/main" val="40053478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59107-0E29-D29C-B384-4D6CA089E3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FDC689-EC62-5224-9909-0835F8A7EC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A29D36-ED61-6925-08AE-527D6F2AC531}"/>
              </a:ext>
            </a:extLst>
          </p:cNvPr>
          <p:cNvSpPr>
            <a:spLocks noGrp="1"/>
          </p:cNvSpPr>
          <p:nvPr>
            <p:ph type="body" idx="1"/>
          </p:nvPr>
        </p:nvSpPr>
        <p:spPr/>
        <p:txBody>
          <a:bodyPr/>
          <a:lstStyle/>
          <a:p>
            <a:r>
              <a:rPr lang="en-US" dirty="0">
                <a:cs typeface="Calibri"/>
              </a:rPr>
              <a:t>SAM  Arch. </a:t>
            </a:r>
          </a:p>
          <a:p>
            <a:endParaRPr lang="en-US" dirty="0">
              <a:cs typeface="Calibri"/>
            </a:endParaRPr>
          </a:p>
          <a:p>
            <a:r>
              <a:rPr lang="en-US" dirty="0">
                <a:cs typeface="Calibri"/>
              </a:rPr>
              <a:t>The normalized map is then </a:t>
            </a:r>
            <a:r>
              <a:rPr lang="en-US" dirty="0" err="1">
                <a:cs typeface="Calibri"/>
              </a:rPr>
              <a:t>multiplated</a:t>
            </a:r>
            <a:r>
              <a:rPr lang="en-US" dirty="0">
                <a:cs typeface="Calibri"/>
              </a:rPr>
              <a:t> by 2 Gradient maps each representing a special direction. </a:t>
            </a:r>
          </a:p>
          <a:p>
            <a:endParaRPr lang="en-US" dirty="0">
              <a:cs typeface="Calibri"/>
            </a:endParaRPr>
          </a:p>
          <a:p>
            <a:r>
              <a:rPr lang="en-US" dirty="0">
                <a:cs typeface="Calibri"/>
              </a:rPr>
              <a:t>By calculating the mean of the resulting maps we get an approximation of the argmax location. </a:t>
            </a:r>
          </a:p>
          <a:p>
            <a:endParaRPr lang="en-US" dirty="0">
              <a:cs typeface="Calibri"/>
            </a:endParaRPr>
          </a:p>
          <a:p>
            <a:r>
              <a:rPr lang="en-US" dirty="0">
                <a:cs typeface="Calibri"/>
              </a:rPr>
              <a:t> </a:t>
            </a:r>
            <a:endParaRPr lang="en-US" dirty="0"/>
          </a:p>
        </p:txBody>
      </p:sp>
      <p:sp>
        <p:nvSpPr>
          <p:cNvPr id="4" name="Slide Number Placeholder 3">
            <a:extLst>
              <a:ext uri="{FF2B5EF4-FFF2-40B4-BE49-F238E27FC236}">
                <a16:creationId xmlns:a16="http://schemas.microsoft.com/office/drawing/2014/main" id="{78E551C0-A6BF-483B-A769-257E0A1401B6}"/>
              </a:ext>
            </a:extLst>
          </p:cNvPr>
          <p:cNvSpPr>
            <a:spLocks noGrp="1"/>
          </p:cNvSpPr>
          <p:nvPr>
            <p:ph type="sldNum" sz="quarter" idx="5"/>
          </p:nvPr>
        </p:nvSpPr>
        <p:spPr/>
        <p:txBody>
          <a:bodyPr/>
          <a:lstStyle/>
          <a:p>
            <a:fld id="{92D23784-DA5B-4AD4-9382-42C4B0E29FEB}" type="slidenum">
              <a:rPr lang="fr"/>
              <a:t>48</a:t>
            </a:fld>
            <a:endParaRPr lang="en-US"/>
          </a:p>
        </p:txBody>
      </p:sp>
    </p:spTree>
    <p:extLst>
      <p:ext uri="{BB962C8B-B14F-4D97-AF65-F5344CB8AC3E}">
        <p14:creationId xmlns:p14="http://schemas.microsoft.com/office/powerpoint/2010/main" val="31175497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0CFEC-6A00-252A-FFDF-31A1802986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AFC1D9-617D-C5AD-B2C2-5AD078871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FA49B3-E02A-E8BC-2E05-B25276FEEB35}"/>
              </a:ext>
            </a:extLst>
          </p:cNvPr>
          <p:cNvSpPr>
            <a:spLocks noGrp="1"/>
          </p:cNvSpPr>
          <p:nvPr>
            <p:ph type="body" idx="1"/>
          </p:nvPr>
        </p:nvSpPr>
        <p:spPr/>
        <p:txBody>
          <a:bodyPr/>
          <a:lstStyle/>
          <a:p>
            <a:r>
              <a:rPr lang="en-US" dirty="0">
                <a:cs typeface="Calibri"/>
              </a:rPr>
              <a:t>Another important component of our model is the attention module we employed. </a:t>
            </a:r>
          </a:p>
          <a:p>
            <a:endParaRPr lang="en-US" dirty="0">
              <a:cs typeface="Calibri"/>
            </a:endParaRPr>
          </a:p>
          <a:p>
            <a:r>
              <a:rPr lang="en-US" dirty="0">
                <a:cs typeface="Calibri"/>
              </a:rPr>
              <a:t>This module helps further refine the features by amplifying important feature on both the channel and the spatial dimensions.</a:t>
            </a:r>
          </a:p>
          <a:p>
            <a:endParaRPr lang="en-US" dirty="0">
              <a:cs typeface="Calibri"/>
            </a:endParaRPr>
          </a:p>
          <a:p>
            <a:r>
              <a:rPr lang="en-US" dirty="0">
                <a:cs typeface="Calibri"/>
              </a:rPr>
              <a:t>This filtering and refining of the features helps further improve the performance of the feature map.  </a:t>
            </a:r>
          </a:p>
        </p:txBody>
      </p:sp>
      <p:sp>
        <p:nvSpPr>
          <p:cNvPr id="4" name="Slide Number Placeholder 3">
            <a:extLst>
              <a:ext uri="{FF2B5EF4-FFF2-40B4-BE49-F238E27FC236}">
                <a16:creationId xmlns:a16="http://schemas.microsoft.com/office/drawing/2014/main" id="{57958F9E-1920-DC61-6AFF-F090D00A3A06}"/>
              </a:ext>
            </a:extLst>
          </p:cNvPr>
          <p:cNvSpPr>
            <a:spLocks noGrp="1"/>
          </p:cNvSpPr>
          <p:nvPr>
            <p:ph type="sldNum" sz="quarter" idx="5"/>
          </p:nvPr>
        </p:nvSpPr>
        <p:spPr/>
        <p:txBody>
          <a:bodyPr/>
          <a:lstStyle/>
          <a:p>
            <a:fld id="{92D23784-DA5B-4AD4-9382-42C4B0E29FEB}" type="slidenum">
              <a:rPr lang="fr"/>
              <a:t>49</a:t>
            </a:fld>
            <a:endParaRPr lang="en-US"/>
          </a:p>
        </p:txBody>
      </p:sp>
    </p:spTree>
    <p:extLst>
      <p:ext uri="{BB962C8B-B14F-4D97-AF65-F5344CB8AC3E}">
        <p14:creationId xmlns:p14="http://schemas.microsoft.com/office/powerpoint/2010/main" val="1067709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started this presentation with the context, </a:t>
            </a:r>
          </a:p>
          <a:p>
            <a:r>
              <a:rPr lang="en-GB" dirty="0"/>
              <a:t>We will then try to formulate the problem of visual attention and context we are interested in </a:t>
            </a:r>
            <a:br>
              <a:rPr lang="en-GB" dirty="0"/>
            </a:br>
            <a:r>
              <a:rPr lang="en-GB" dirty="0"/>
              <a:t>We will move on to the contributions found in this thesis starting by Data Collection, then modelling through several other contributions …. </a:t>
            </a:r>
          </a:p>
        </p:txBody>
      </p:sp>
      <p:sp>
        <p:nvSpPr>
          <p:cNvPr id="4" name="Slide Number Placeholder 3"/>
          <p:cNvSpPr>
            <a:spLocks noGrp="1"/>
          </p:cNvSpPr>
          <p:nvPr>
            <p:ph type="sldNum" sz="quarter" idx="5"/>
          </p:nvPr>
        </p:nvSpPr>
        <p:spPr/>
        <p:txBody>
          <a:bodyPr/>
          <a:lstStyle/>
          <a:p>
            <a:fld id="{7F454EB9-399D-410C-A3BE-05EEB976F833}" type="slidenum">
              <a:rPr lang="en-GB" smtClean="0"/>
              <a:t>5</a:t>
            </a:fld>
            <a:endParaRPr lang="en-GB"/>
          </a:p>
        </p:txBody>
      </p:sp>
    </p:spTree>
    <p:extLst>
      <p:ext uri="{BB962C8B-B14F-4D97-AF65-F5344CB8AC3E}">
        <p14:creationId xmlns:p14="http://schemas.microsoft.com/office/powerpoint/2010/main" val="314720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testing protocol we employ natural scene images datasets for development, as they have high volume of data. </a:t>
            </a:r>
          </a:p>
          <a:p>
            <a:endParaRPr lang="en-GB" dirty="0"/>
          </a:p>
          <a:p>
            <a:r>
              <a:rPr lang="en-GB" dirty="0"/>
              <a:t>We employ the </a:t>
            </a:r>
            <a:r>
              <a:rPr lang="en-GB" dirty="0" err="1"/>
              <a:t>Salicon</a:t>
            </a:r>
            <a:r>
              <a:rPr lang="en-GB" dirty="0"/>
              <a:t> for training and testing  and MIT 1003 datasets only for testing without fine tuning . </a:t>
            </a:r>
          </a:p>
          <a:p>
            <a:endParaRPr lang="en-GB" dirty="0"/>
          </a:p>
        </p:txBody>
      </p:sp>
      <p:sp>
        <p:nvSpPr>
          <p:cNvPr id="4" name="Slide Number Placeholder 3"/>
          <p:cNvSpPr>
            <a:spLocks noGrp="1"/>
          </p:cNvSpPr>
          <p:nvPr>
            <p:ph type="sldNum" sz="quarter" idx="5"/>
          </p:nvPr>
        </p:nvSpPr>
        <p:spPr/>
        <p:txBody>
          <a:bodyPr/>
          <a:lstStyle/>
          <a:p>
            <a:fld id="{7F454EB9-399D-410C-A3BE-05EEB976F833}" type="slidenum">
              <a:rPr lang="en-GB" smtClean="0"/>
              <a:t>50</a:t>
            </a:fld>
            <a:endParaRPr lang="en-GB"/>
          </a:p>
        </p:txBody>
      </p:sp>
    </p:spTree>
    <p:extLst>
      <p:ext uri="{BB962C8B-B14F-4D97-AF65-F5344CB8AC3E}">
        <p14:creationId xmlns:p14="http://schemas.microsoft.com/office/powerpoint/2010/main" val="27893108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200" b="1" dirty="0">
                <a:cs typeface="Calibri"/>
              </a:rPr>
              <a:t>We employ 3 metrics, the first is the </a:t>
            </a:r>
            <a:r>
              <a:rPr lang="en-US" sz="1200" b="1" dirty="0" err="1">
                <a:cs typeface="Calibri"/>
              </a:rPr>
              <a:t>multimatch</a:t>
            </a:r>
            <a:r>
              <a:rPr lang="en-US" sz="1200" b="1" dirty="0">
                <a:cs typeface="Calibri"/>
              </a:rPr>
              <a:t> metric :</a:t>
            </a:r>
          </a:p>
          <a:p>
            <a:pPr marL="0" indent="0">
              <a:buFont typeface="Arial"/>
              <a:buNone/>
            </a:pPr>
            <a:r>
              <a:rPr lang="en-US" sz="1200" b="1" dirty="0">
                <a:cs typeface="Calibri"/>
              </a:rPr>
              <a:t>It’s a vector based metric, which compares 2 </a:t>
            </a:r>
            <a:r>
              <a:rPr lang="en-US" sz="1200" b="1" dirty="0" err="1">
                <a:cs typeface="Calibri"/>
              </a:rPr>
              <a:t>scanpaths</a:t>
            </a:r>
            <a:r>
              <a:rPr lang="en-US" sz="1200" b="1" dirty="0">
                <a:cs typeface="Calibri"/>
              </a:rPr>
              <a:t>. </a:t>
            </a:r>
          </a:p>
          <a:p>
            <a:pPr marL="0" indent="0">
              <a:buFont typeface="Arial"/>
              <a:buNone/>
            </a:pPr>
            <a:r>
              <a:rPr lang="en-US" sz="1200" b="1" dirty="0">
                <a:cs typeface="Calibri"/>
              </a:rPr>
              <a:t>The metric compares 5  attributes of the </a:t>
            </a:r>
            <a:r>
              <a:rPr lang="en-US" sz="1200" b="1" dirty="0" err="1">
                <a:cs typeface="Calibri"/>
              </a:rPr>
              <a:t>scanpaths</a:t>
            </a:r>
            <a:r>
              <a:rPr lang="en-US" sz="1200" b="1" dirty="0">
                <a:cs typeface="Calibri"/>
              </a:rPr>
              <a:t> :  </a:t>
            </a:r>
          </a:p>
          <a:p>
            <a:pPr marL="285750" indent="-285750">
              <a:buFont typeface="Arial"/>
              <a:buChar char="•"/>
            </a:pPr>
            <a:r>
              <a:rPr lang="en-US" sz="1200" b="1" dirty="0">
                <a:cs typeface="Calibri"/>
              </a:rPr>
              <a:t>Shape: </a:t>
            </a:r>
            <a:r>
              <a:rPr lang="en-US" sz="1200" dirty="0">
                <a:cs typeface="Calibri"/>
              </a:rPr>
              <a:t>I</a:t>
            </a:r>
            <a:r>
              <a:rPr lang="en-GB" sz="1200" i="0" dirty="0">
                <a:effectLst/>
                <a:latin typeface="Arial" panose="020B0604020202020204" pitchFamily="34" charset="0"/>
              </a:rPr>
              <a:t>t quantifies the similarity in shape between the</a:t>
            </a:r>
            <a:br>
              <a:rPr lang="en-GB" sz="1200" dirty="0"/>
            </a:br>
            <a:r>
              <a:rPr lang="en-GB" sz="1200" i="0" dirty="0">
                <a:effectLst/>
                <a:latin typeface="Arial" panose="020B0604020202020204" pitchFamily="34" charset="0"/>
              </a:rPr>
              <a:t>scanpaths represented as vectors.</a:t>
            </a:r>
            <a:endParaRPr lang="en-US" sz="1200" dirty="0">
              <a:cs typeface="Calibri"/>
            </a:endParaRPr>
          </a:p>
          <a:p>
            <a:pPr marL="285750" indent="-285750">
              <a:buFont typeface="Arial"/>
              <a:buChar char="•"/>
            </a:pPr>
            <a:r>
              <a:rPr lang="en-US" sz="1200" b="1" dirty="0">
                <a:cs typeface="Calibri"/>
              </a:rPr>
              <a:t>Direction:  </a:t>
            </a:r>
            <a:r>
              <a:rPr lang="en-US" sz="1200" dirty="0">
                <a:cs typeface="Calibri"/>
              </a:rPr>
              <a:t>I</a:t>
            </a:r>
            <a:r>
              <a:rPr lang="en-GB" sz="1200" i="0" dirty="0">
                <a:effectLst/>
                <a:latin typeface="Arial" panose="020B0604020202020204" pitchFamily="34" charset="0"/>
              </a:rPr>
              <a:t>t assesses the difference in angle between</a:t>
            </a:r>
            <a:br>
              <a:rPr lang="en-GB" sz="1200" dirty="0"/>
            </a:br>
            <a:r>
              <a:rPr lang="en-GB" sz="1200" i="0" dirty="0">
                <a:effectLst/>
                <a:latin typeface="Arial" panose="020B0604020202020204" pitchFamily="34" charset="0"/>
              </a:rPr>
              <a:t>saccades in the scanpaths</a:t>
            </a:r>
            <a:endParaRPr lang="en-US" sz="1200" dirty="0">
              <a:cs typeface="Calibri"/>
            </a:endParaRPr>
          </a:p>
          <a:p>
            <a:pPr marL="285750" indent="-285750">
              <a:buFont typeface="Arial"/>
              <a:buChar char="•"/>
            </a:pPr>
            <a:r>
              <a:rPr lang="en-US" sz="1200" b="1" dirty="0">
                <a:cs typeface="Calibri"/>
              </a:rPr>
              <a:t>Length: </a:t>
            </a:r>
            <a:r>
              <a:rPr lang="en-GB" sz="1200" b="0" i="0" dirty="0">
                <a:effectLst/>
                <a:latin typeface="Arial" panose="020B0604020202020204" pitchFamily="34" charset="0"/>
              </a:rPr>
              <a:t>It evaluates the discrepancy in length between saccades</a:t>
            </a:r>
            <a:endParaRPr lang="en-US" sz="1200" b="1" dirty="0">
              <a:cs typeface="Calibri"/>
            </a:endParaRPr>
          </a:p>
          <a:p>
            <a:pPr marL="285750" indent="-285750">
              <a:buFont typeface="Arial"/>
              <a:buChar char="•"/>
            </a:pPr>
            <a:r>
              <a:rPr lang="en-US" sz="1200" b="1" dirty="0">
                <a:cs typeface="Calibri"/>
              </a:rPr>
              <a:t>Position: </a:t>
            </a:r>
            <a:r>
              <a:rPr lang="en-GB" sz="1200" b="0" i="0" dirty="0">
                <a:effectLst/>
                <a:latin typeface="Arial" panose="020B0604020202020204" pitchFamily="34" charset="0"/>
              </a:rPr>
              <a:t>It computes the dissimilarity in positions be-</a:t>
            </a:r>
            <a:br>
              <a:rPr lang="en-GB" sz="1200" dirty="0"/>
            </a:br>
            <a:r>
              <a:rPr lang="en-GB" sz="1200" b="0" i="0" dirty="0">
                <a:effectLst/>
                <a:latin typeface="Arial" panose="020B0604020202020204" pitchFamily="34" charset="0"/>
              </a:rPr>
              <a:t>tween the fixation locations in the scanpaths</a:t>
            </a:r>
            <a:endParaRPr lang="en-US" sz="1200" b="1" dirty="0">
              <a:cs typeface="Calibri"/>
            </a:endParaRPr>
          </a:p>
          <a:p>
            <a:pPr marL="285750" indent="-285750">
              <a:buFont typeface="Arial"/>
              <a:buChar char="•"/>
            </a:pPr>
            <a:r>
              <a:rPr lang="en-US" sz="1200" b="1" dirty="0">
                <a:cs typeface="Calibri"/>
              </a:rPr>
              <a:t>Duration:</a:t>
            </a:r>
            <a:r>
              <a:rPr lang="en-GB" sz="1200" b="0" i="0" dirty="0">
                <a:effectLst/>
                <a:latin typeface="Arial" panose="020B0604020202020204" pitchFamily="34" charset="0"/>
              </a:rPr>
              <a:t>It assesses the discrepancy in saccade durations between the model-predicted scanpaths and the observed scanpaths</a:t>
            </a:r>
            <a:endParaRPr lang="en-US" sz="1200" b="1" dirty="0">
              <a:cs typeface="Calibri"/>
            </a:endParaRPr>
          </a:p>
        </p:txBody>
      </p:sp>
      <p:sp>
        <p:nvSpPr>
          <p:cNvPr id="4" name="Slide Number Placeholder 3"/>
          <p:cNvSpPr>
            <a:spLocks noGrp="1"/>
          </p:cNvSpPr>
          <p:nvPr>
            <p:ph type="sldNum" sz="quarter" idx="5"/>
          </p:nvPr>
        </p:nvSpPr>
        <p:spPr/>
        <p:txBody>
          <a:bodyPr/>
          <a:lstStyle/>
          <a:p>
            <a:fld id="{7F454EB9-399D-410C-A3BE-05EEB976F833}" type="slidenum">
              <a:rPr lang="en-GB" smtClean="0"/>
              <a:t>51</a:t>
            </a:fld>
            <a:endParaRPr lang="en-GB"/>
          </a:p>
        </p:txBody>
      </p:sp>
    </p:spTree>
    <p:extLst>
      <p:ext uri="{BB962C8B-B14F-4D97-AF65-F5344CB8AC3E}">
        <p14:creationId xmlns:p14="http://schemas.microsoft.com/office/powerpoint/2010/main" val="31135762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other metrics are hybrid metrics that compare scanpaths with the original saliency maps, </a:t>
            </a:r>
          </a:p>
          <a:p>
            <a:endParaRPr lang="en-GB" dirty="0"/>
          </a:p>
          <a:p>
            <a:r>
              <a:rPr lang="en-GB" dirty="0"/>
              <a:t>The NSS metric measures the mean saliency value of the </a:t>
            </a:r>
            <a:r>
              <a:rPr lang="en-GB" dirty="0" err="1"/>
              <a:t>scanpath</a:t>
            </a:r>
            <a:r>
              <a:rPr lang="en-GB" dirty="0"/>
              <a:t> fixations. </a:t>
            </a:r>
          </a:p>
          <a:p>
            <a:endParaRPr lang="en-GB" dirty="0"/>
          </a:p>
          <a:p>
            <a:r>
              <a:rPr lang="en-GB" dirty="0"/>
              <a:t>We employ the </a:t>
            </a:r>
            <a:r>
              <a:rPr lang="en-GB" dirty="0" err="1"/>
              <a:t>Salicon</a:t>
            </a:r>
            <a:r>
              <a:rPr lang="en-GB" dirty="0"/>
              <a:t> and MIT 1003 datasets. </a:t>
            </a:r>
          </a:p>
          <a:p>
            <a:endParaRPr lang="en-GB" dirty="0"/>
          </a:p>
        </p:txBody>
      </p:sp>
      <p:sp>
        <p:nvSpPr>
          <p:cNvPr id="4" name="Slide Number Placeholder 3"/>
          <p:cNvSpPr>
            <a:spLocks noGrp="1"/>
          </p:cNvSpPr>
          <p:nvPr>
            <p:ph type="sldNum" sz="quarter" idx="5"/>
          </p:nvPr>
        </p:nvSpPr>
        <p:spPr/>
        <p:txBody>
          <a:bodyPr/>
          <a:lstStyle/>
          <a:p>
            <a:fld id="{7F454EB9-399D-410C-A3BE-05EEB976F833}" type="slidenum">
              <a:rPr lang="en-GB" smtClean="0"/>
              <a:t>52</a:t>
            </a:fld>
            <a:endParaRPr lang="en-GB"/>
          </a:p>
        </p:txBody>
      </p:sp>
    </p:spTree>
    <p:extLst>
      <p:ext uri="{BB962C8B-B14F-4D97-AF65-F5344CB8AC3E}">
        <p14:creationId xmlns:p14="http://schemas.microsoft.com/office/powerpoint/2010/main" val="18029977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Congruency calculate the agreement  between the predicted </a:t>
            </a:r>
            <a:r>
              <a:rPr lang="en-GB" dirty="0" err="1"/>
              <a:t>scanpath</a:t>
            </a:r>
            <a:r>
              <a:rPr lang="en-GB" dirty="0"/>
              <a:t> and distribution of ground truth scanpaths. </a:t>
            </a:r>
          </a:p>
          <a:p>
            <a:endParaRPr lang="en-GB" dirty="0"/>
          </a:p>
          <a:p>
            <a:r>
              <a:rPr lang="en-GB" dirty="0"/>
              <a:t>It calculates the ratio of the fixations that fall into salient regions </a:t>
            </a:r>
          </a:p>
        </p:txBody>
      </p:sp>
      <p:sp>
        <p:nvSpPr>
          <p:cNvPr id="4" name="Slide Number Placeholder 3"/>
          <p:cNvSpPr>
            <a:spLocks noGrp="1"/>
          </p:cNvSpPr>
          <p:nvPr>
            <p:ph type="sldNum" sz="quarter" idx="5"/>
          </p:nvPr>
        </p:nvSpPr>
        <p:spPr/>
        <p:txBody>
          <a:bodyPr/>
          <a:lstStyle/>
          <a:p>
            <a:fld id="{7F454EB9-399D-410C-A3BE-05EEB976F833}" type="slidenum">
              <a:rPr lang="en-GB" smtClean="0"/>
              <a:t>53</a:t>
            </a:fld>
            <a:endParaRPr lang="en-GB"/>
          </a:p>
        </p:txBody>
      </p:sp>
    </p:spTree>
    <p:extLst>
      <p:ext uri="{BB962C8B-B14F-4D97-AF65-F5344CB8AC3E}">
        <p14:creationId xmlns:p14="http://schemas.microsoft.com/office/powerpoint/2010/main" val="34273443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evaluate the saliency prediction of our model on the MIT1003</a:t>
            </a:r>
          </a:p>
        </p:txBody>
      </p:sp>
      <p:sp>
        <p:nvSpPr>
          <p:cNvPr id="4" name="Slide Number Placeholder 3"/>
          <p:cNvSpPr>
            <a:spLocks noGrp="1"/>
          </p:cNvSpPr>
          <p:nvPr>
            <p:ph type="sldNum" sz="quarter" idx="5"/>
          </p:nvPr>
        </p:nvSpPr>
        <p:spPr/>
        <p:txBody>
          <a:bodyPr/>
          <a:lstStyle/>
          <a:p>
            <a:fld id="{92D23784-DA5B-4AD4-9382-42C4B0E29FEB}" type="slidenum">
              <a:rPr lang="fr"/>
              <a:t>54</a:t>
            </a:fld>
            <a:endParaRPr lang="en-US"/>
          </a:p>
        </p:txBody>
      </p:sp>
    </p:spTree>
    <p:extLst>
      <p:ext uri="{BB962C8B-B14F-4D97-AF65-F5344CB8AC3E}">
        <p14:creationId xmlns:p14="http://schemas.microsoft.com/office/powerpoint/2010/main" val="18181990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also compare the scanpaths predicted on the MIT1003 dataset.</a:t>
            </a:r>
          </a:p>
        </p:txBody>
      </p:sp>
      <p:sp>
        <p:nvSpPr>
          <p:cNvPr id="4" name="Slide Number Placeholder 3"/>
          <p:cNvSpPr>
            <a:spLocks noGrp="1"/>
          </p:cNvSpPr>
          <p:nvPr>
            <p:ph type="sldNum" sz="quarter" idx="5"/>
          </p:nvPr>
        </p:nvSpPr>
        <p:spPr/>
        <p:txBody>
          <a:bodyPr/>
          <a:lstStyle/>
          <a:p>
            <a:fld id="{7F454EB9-399D-410C-A3BE-05EEB976F833}" type="slidenum">
              <a:rPr lang="en-GB" smtClean="0"/>
              <a:t>55</a:t>
            </a:fld>
            <a:endParaRPr lang="en-GB"/>
          </a:p>
        </p:txBody>
      </p:sp>
    </p:spTree>
    <p:extLst>
      <p:ext uri="{BB962C8B-B14F-4D97-AF65-F5344CB8AC3E}">
        <p14:creationId xmlns:p14="http://schemas.microsoft.com/office/powerpoint/2010/main" val="15236444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is a comparison of the </a:t>
            </a:r>
            <a:r>
              <a:rPr lang="en-US" dirty="0" err="1">
                <a:cs typeface="Calibri"/>
              </a:rPr>
              <a:t>scanpaths</a:t>
            </a:r>
            <a:r>
              <a:rPr lang="en-US" dirty="0">
                <a:cs typeface="Calibri"/>
              </a:rPr>
              <a:t> and saliency maps with the ground truth.  </a:t>
            </a:r>
          </a:p>
        </p:txBody>
      </p:sp>
      <p:sp>
        <p:nvSpPr>
          <p:cNvPr id="4" name="Slide Number Placeholder 3"/>
          <p:cNvSpPr>
            <a:spLocks noGrp="1"/>
          </p:cNvSpPr>
          <p:nvPr>
            <p:ph type="sldNum" sz="quarter" idx="5"/>
          </p:nvPr>
        </p:nvSpPr>
        <p:spPr/>
        <p:txBody>
          <a:bodyPr/>
          <a:lstStyle/>
          <a:p>
            <a:fld id="{92D23784-DA5B-4AD4-9382-42C4B0E29FEB}" type="slidenum">
              <a:rPr lang="fr"/>
              <a:t>56</a:t>
            </a:fld>
            <a:endParaRPr lang="en-US"/>
          </a:p>
        </p:txBody>
      </p:sp>
    </p:spTree>
    <p:extLst>
      <p:ext uri="{BB962C8B-B14F-4D97-AF65-F5344CB8AC3E}">
        <p14:creationId xmlns:p14="http://schemas.microsoft.com/office/powerpoint/2010/main" val="35269281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also calculated the </a:t>
            </a:r>
            <a:r>
              <a:rPr lang="en-GB" dirty="0" err="1"/>
              <a:t>scanpath</a:t>
            </a:r>
            <a:r>
              <a:rPr lang="en-GB" dirty="0"/>
              <a:t> prediction ability on the LE </a:t>
            </a:r>
            <a:r>
              <a:rPr lang="en-GB" dirty="0" err="1"/>
              <a:t>Meur</a:t>
            </a:r>
            <a:r>
              <a:rPr lang="en-GB" dirty="0"/>
              <a:t> Paintings and </a:t>
            </a:r>
            <a:r>
              <a:rPr lang="en-GB" dirty="0" err="1"/>
              <a:t>AVAtt</a:t>
            </a:r>
            <a:r>
              <a:rPr lang="en-GB" dirty="0"/>
              <a:t> dataset. </a:t>
            </a:r>
          </a:p>
        </p:txBody>
      </p:sp>
      <p:sp>
        <p:nvSpPr>
          <p:cNvPr id="4" name="Slide Number Placeholder 3"/>
          <p:cNvSpPr>
            <a:spLocks noGrp="1"/>
          </p:cNvSpPr>
          <p:nvPr>
            <p:ph type="sldNum" sz="quarter" idx="5"/>
          </p:nvPr>
        </p:nvSpPr>
        <p:spPr/>
        <p:txBody>
          <a:bodyPr/>
          <a:lstStyle/>
          <a:p>
            <a:fld id="{7F454EB9-399D-410C-A3BE-05EEB976F833}" type="slidenum">
              <a:rPr lang="en-GB" smtClean="0"/>
              <a:t>57</a:t>
            </a:fld>
            <a:endParaRPr lang="en-GB"/>
          </a:p>
        </p:txBody>
      </p:sp>
    </p:spTree>
    <p:extLst>
      <p:ext uri="{BB962C8B-B14F-4D97-AF65-F5344CB8AC3E}">
        <p14:creationId xmlns:p14="http://schemas.microsoft.com/office/powerpoint/2010/main" val="2977124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68316-9D42-8C27-FDE4-1B67BA5E08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8EDB3B-1A1B-29A2-8E72-DDC94D8C60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882C37-AD32-941E-44FB-426298BBABF1}"/>
              </a:ext>
            </a:extLst>
          </p:cNvPr>
          <p:cNvSpPr>
            <a:spLocks noGrp="1"/>
          </p:cNvSpPr>
          <p:nvPr>
            <p:ph type="body" idx="1"/>
          </p:nvPr>
        </p:nvSpPr>
        <p:spPr/>
        <p:txBody>
          <a:bodyPr/>
          <a:lstStyle/>
          <a:p>
            <a:r>
              <a:rPr lang="en-US" dirty="0">
                <a:cs typeface="Calibri"/>
              </a:rPr>
              <a:t>Here are some results .</a:t>
            </a:r>
          </a:p>
          <a:p>
            <a:endParaRPr lang="en-US" dirty="0">
              <a:cs typeface="Calibri"/>
            </a:endParaRPr>
          </a:p>
          <a:p>
            <a:r>
              <a:rPr lang="en-US" dirty="0">
                <a:cs typeface="Calibri"/>
              </a:rPr>
              <a:t>We can clearly see that the </a:t>
            </a:r>
            <a:r>
              <a:rPr lang="en-US" dirty="0" err="1">
                <a:cs typeface="Calibri"/>
              </a:rPr>
              <a:t>scanpaths</a:t>
            </a:r>
            <a:r>
              <a:rPr lang="en-US" dirty="0">
                <a:cs typeface="Calibri"/>
              </a:rPr>
              <a:t> fit the salient regions</a:t>
            </a:r>
          </a:p>
          <a:p>
            <a:r>
              <a:rPr lang="en-US" dirty="0">
                <a:cs typeface="Calibri"/>
              </a:rPr>
              <a:t>   </a:t>
            </a:r>
          </a:p>
        </p:txBody>
      </p:sp>
      <p:sp>
        <p:nvSpPr>
          <p:cNvPr id="4" name="Slide Number Placeholder 3">
            <a:extLst>
              <a:ext uri="{FF2B5EF4-FFF2-40B4-BE49-F238E27FC236}">
                <a16:creationId xmlns:a16="http://schemas.microsoft.com/office/drawing/2014/main" id="{90118A9A-FE1C-AEB9-B36E-88B38EEF66FD}"/>
              </a:ext>
            </a:extLst>
          </p:cNvPr>
          <p:cNvSpPr>
            <a:spLocks noGrp="1"/>
          </p:cNvSpPr>
          <p:nvPr>
            <p:ph type="sldNum" sz="quarter" idx="5"/>
          </p:nvPr>
        </p:nvSpPr>
        <p:spPr/>
        <p:txBody>
          <a:bodyPr/>
          <a:lstStyle/>
          <a:p>
            <a:fld id="{92D23784-DA5B-4AD4-9382-42C4B0E29FEB}" type="slidenum">
              <a:rPr lang="fr"/>
              <a:t>58</a:t>
            </a:fld>
            <a:endParaRPr lang="en-US"/>
          </a:p>
        </p:txBody>
      </p:sp>
    </p:spTree>
    <p:extLst>
      <p:ext uri="{BB962C8B-B14F-4D97-AF65-F5344CB8AC3E}">
        <p14:creationId xmlns:p14="http://schemas.microsoft.com/office/powerpoint/2010/main" val="26034217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CD4FC-FCAE-FB29-0649-0DF5DC2D46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5C3FC5-85A6-1076-3DA5-0A5CCD47E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F566FE-1B76-B814-220B-BB3607995FFB}"/>
              </a:ext>
            </a:extLst>
          </p:cNvPr>
          <p:cNvSpPr>
            <a:spLocks noGrp="1"/>
          </p:cNvSpPr>
          <p:nvPr>
            <p:ph type="body" idx="1"/>
          </p:nvPr>
        </p:nvSpPr>
        <p:spPr/>
        <p:txBody>
          <a:bodyPr/>
          <a:lstStyle/>
          <a:p>
            <a:r>
              <a:rPr lang="en-US">
                <a:cs typeface="Calibri"/>
              </a:rPr>
              <a:t>Follow up stats</a:t>
            </a:r>
          </a:p>
        </p:txBody>
      </p:sp>
      <p:sp>
        <p:nvSpPr>
          <p:cNvPr id="4" name="Slide Number Placeholder 3">
            <a:extLst>
              <a:ext uri="{FF2B5EF4-FFF2-40B4-BE49-F238E27FC236}">
                <a16:creationId xmlns:a16="http://schemas.microsoft.com/office/drawing/2014/main" id="{9B7ECAF5-6ADC-6E64-A059-4CDC503599C8}"/>
              </a:ext>
            </a:extLst>
          </p:cNvPr>
          <p:cNvSpPr>
            <a:spLocks noGrp="1"/>
          </p:cNvSpPr>
          <p:nvPr>
            <p:ph type="sldNum" sz="quarter" idx="5"/>
          </p:nvPr>
        </p:nvSpPr>
        <p:spPr/>
        <p:txBody>
          <a:bodyPr/>
          <a:lstStyle/>
          <a:p>
            <a:fld id="{6FBB5303-4B43-4EBA-94D7-8C68F72BE297}" type="slidenum">
              <a:rPr lang="en-US"/>
              <a:t>59</a:t>
            </a:fld>
            <a:endParaRPr lang="en-US"/>
          </a:p>
        </p:txBody>
      </p:sp>
    </p:spTree>
    <p:extLst>
      <p:ext uri="{BB962C8B-B14F-4D97-AF65-F5344CB8AC3E}">
        <p14:creationId xmlns:p14="http://schemas.microsoft.com/office/powerpoint/2010/main" val="3575979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Human vision allows us to view scenes in a very high definition,  </a:t>
            </a:r>
          </a:p>
          <a:p>
            <a:r>
              <a:rPr lang="en-US" dirty="0">
                <a:cs typeface="Calibri"/>
              </a:rPr>
              <a:t>this grants us the ability for fine grained  recognition. </a:t>
            </a:r>
          </a:p>
          <a:p>
            <a:endParaRPr lang="en-US" dirty="0">
              <a:cs typeface="Calibri"/>
            </a:endParaRPr>
          </a:p>
          <a:p>
            <a:r>
              <a:rPr lang="en-US" dirty="0">
                <a:cs typeface="Calibri"/>
              </a:rPr>
              <a:t>In reality this high-definition vision represents only a small part of the visual field at the center and is called foveal vision field.</a:t>
            </a:r>
            <a:br>
              <a:rPr lang="en-US" dirty="0">
                <a:cs typeface="Calibri"/>
              </a:rPr>
            </a:br>
            <a:r>
              <a:rPr lang="en-US" dirty="0">
                <a:cs typeface="Calibri"/>
              </a:rPr>
              <a:t>As we move to the edges the vision gets increasingly blurrier, and we call it peripheral vision.  </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92D23784-DA5B-4AD4-9382-42C4B0E29FEB}" type="slidenum">
              <a:rPr lang="fr"/>
              <a:t>6</a:t>
            </a:fld>
            <a:endParaRPr lang="en-US"/>
          </a:p>
        </p:txBody>
      </p:sp>
    </p:spTree>
    <p:extLst>
      <p:ext uri="{BB962C8B-B14F-4D97-AF65-F5344CB8AC3E}">
        <p14:creationId xmlns:p14="http://schemas.microsoft.com/office/powerpoint/2010/main" val="39372145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D28F9-1422-390E-D17E-B0236E100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B1C461-A821-2F1B-22D6-540DA2FB01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6A8569-BF04-34AA-B2BB-0F6846C17347}"/>
              </a:ext>
            </a:extLst>
          </p:cNvPr>
          <p:cNvSpPr>
            <a:spLocks noGrp="1"/>
          </p:cNvSpPr>
          <p:nvPr>
            <p:ph type="body" idx="1"/>
          </p:nvPr>
        </p:nvSpPr>
        <p:spPr/>
        <p:txBody>
          <a:bodyPr/>
          <a:lstStyle/>
          <a:p>
            <a:r>
              <a:rPr lang="en-US">
                <a:cs typeface="Calibri"/>
              </a:rPr>
              <a:t>Follow up stats</a:t>
            </a:r>
          </a:p>
        </p:txBody>
      </p:sp>
      <p:sp>
        <p:nvSpPr>
          <p:cNvPr id="4" name="Slide Number Placeholder 3">
            <a:extLst>
              <a:ext uri="{FF2B5EF4-FFF2-40B4-BE49-F238E27FC236}">
                <a16:creationId xmlns:a16="http://schemas.microsoft.com/office/drawing/2014/main" id="{55C77AB2-62C3-A946-90A2-79A44EB49E62}"/>
              </a:ext>
            </a:extLst>
          </p:cNvPr>
          <p:cNvSpPr>
            <a:spLocks noGrp="1"/>
          </p:cNvSpPr>
          <p:nvPr>
            <p:ph type="sldNum" sz="quarter" idx="5"/>
          </p:nvPr>
        </p:nvSpPr>
        <p:spPr/>
        <p:txBody>
          <a:bodyPr/>
          <a:lstStyle/>
          <a:p>
            <a:fld id="{6FBB5303-4B43-4EBA-94D7-8C68F72BE297}" type="slidenum">
              <a:rPr lang="en-US"/>
              <a:t>60</a:t>
            </a:fld>
            <a:endParaRPr lang="en-US"/>
          </a:p>
        </p:txBody>
      </p:sp>
    </p:spTree>
    <p:extLst>
      <p:ext uri="{BB962C8B-B14F-4D97-AF65-F5344CB8AC3E}">
        <p14:creationId xmlns:p14="http://schemas.microsoft.com/office/powerpoint/2010/main" val="22869382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EC7A7-176B-523E-4032-37C1A189BE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6BD51-ACA0-2767-BC74-0078AC777C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573724-AA9A-0AAE-CC2A-88C35642138F}"/>
              </a:ext>
            </a:extLst>
          </p:cNvPr>
          <p:cNvSpPr>
            <a:spLocks noGrp="1"/>
          </p:cNvSpPr>
          <p:nvPr>
            <p:ph type="body" idx="1"/>
          </p:nvPr>
        </p:nvSpPr>
        <p:spPr/>
        <p:txBody>
          <a:bodyPr/>
          <a:lstStyle/>
          <a:p>
            <a:r>
              <a:rPr lang="en-US" dirty="0"/>
              <a:t>Our second modeling method is the domain </a:t>
            </a:r>
            <a:r>
              <a:rPr lang="en-US" dirty="0" err="1"/>
              <a:t>adapative</a:t>
            </a:r>
            <a:r>
              <a:rPr lang="en-US" dirty="0"/>
              <a:t> gaze modeling  </a:t>
            </a:r>
          </a:p>
        </p:txBody>
      </p:sp>
      <p:sp>
        <p:nvSpPr>
          <p:cNvPr id="4" name="Slide Number Placeholder 3">
            <a:extLst>
              <a:ext uri="{FF2B5EF4-FFF2-40B4-BE49-F238E27FC236}">
                <a16:creationId xmlns:a16="http://schemas.microsoft.com/office/drawing/2014/main" id="{D452CBC7-E3A6-971A-1CB5-0C795D81F346}"/>
              </a:ext>
            </a:extLst>
          </p:cNvPr>
          <p:cNvSpPr>
            <a:spLocks noGrp="1"/>
          </p:cNvSpPr>
          <p:nvPr>
            <p:ph type="sldNum" sz="quarter" idx="5"/>
          </p:nvPr>
        </p:nvSpPr>
        <p:spPr/>
        <p:txBody>
          <a:bodyPr/>
          <a:lstStyle/>
          <a:p>
            <a:fld id="{6FBB5303-4B43-4EBA-94D7-8C68F72BE297}" type="slidenum">
              <a:rPr lang="en-US"/>
              <a:t>61</a:t>
            </a:fld>
            <a:endParaRPr lang="en-US"/>
          </a:p>
        </p:txBody>
      </p:sp>
    </p:spTree>
    <p:extLst>
      <p:ext uri="{BB962C8B-B14F-4D97-AF65-F5344CB8AC3E}">
        <p14:creationId xmlns:p14="http://schemas.microsoft.com/office/powerpoint/2010/main" val="37523407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1664C-C928-EE8B-6E95-59FA964DBE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136004-6BDA-4728-33B1-71D476A96E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AFF4C-1610-FD7F-3650-23A4CA7D19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ADE96A-F82C-408B-4C72-52754CAD84B9}"/>
              </a:ext>
            </a:extLst>
          </p:cNvPr>
          <p:cNvSpPr>
            <a:spLocks noGrp="1"/>
          </p:cNvSpPr>
          <p:nvPr>
            <p:ph type="sldNum" sz="quarter" idx="5"/>
          </p:nvPr>
        </p:nvSpPr>
        <p:spPr/>
        <p:txBody>
          <a:bodyPr/>
          <a:lstStyle/>
          <a:p>
            <a:fld id="{6FBB5303-4B43-4EBA-94D7-8C68F72BE297}" type="slidenum">
              <a:rPr lang="en-US"/>
              <a:t>62</a:t>
            </a:fld>
            <a:endParaRPr lang="en-US"/>
          </a:p>
        </p:txBody>
      </p:sp>
    </p:spTree>
    <p:extLst>
      <p:ext uri="{BB962C8B-B14F-4D97-AF65-F5344CB8AC3E}">
        <p14:creationId xmlns:p14="http://schemas.microsoft.com/office/powerpoint/2010/main" val="30748166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BD1BF-FC08-DFA3-83A3-14E657BF4E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B9ADA9-FE94-57BE-60BF-CCA5314B29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F0F1DA-6250-E1D4-97EF-7027974BFA26}"/>
              </a:ext>
            </a:extLst>
          </p:cNvPr>
          <p:cNvSpPr>
            <a:spLocks noGrp="1"/>
          </p:cNvSpPr>
          <p:nvPr>
            <p:ph type="body" idx="1"/>
          </p:nvPr>
        </p:nvSpPr>
        <p:spPr/>
        <p:txBody>
          <a:bodyPr/>
          <a:lstStyle/>
          <a:p>
            <a:r>
              <a:rPr lang="en-US" dirty="0"/>
              <a:t>Our first contribution </a:t>
            </a:r>
          </a:p>
        </p:txBody>
      </p:sp>
      <p:sp>
        <p:nvSpPr>
          <p:cNvPr id="4" name="Slide Number Placeholder 3">
            <a:extLst>
              <a:ext uri="{FF2B5EF4-FFF2-40B4-BE49-F238E27FC236}">
                <a16:creationId xmlns:a16="http://schemas.microsoft.com/office/drawing/2014/main" id="{1D5C78BD-3CCE-F039-7DA7-B15CB9CA76CF}"/>
              </a:ext>
            </a:extLst>
          </p:cNvPr>
          <p:cNvSpPr>
            <a:spLocks noGrp="1"/>
          </p:cNvSpPr>
          <p:nvPr>
            <p:ph type="sldNum" sz="quarter" idx="5"/>
          </p:nvPr>
        </p:nvSpPr>
        <p:spPr/>
        <p:txBody>
          <a:bodyPr/>
          <a:lstStyle/>
          <a:p>
            <a:fld id="{6FBB5303-4B43-4EBA-94D7-8C68F72BE297}" type="slidenum">
              <a:rPr lang="en-US"/>
              <a:t>63</a:t>
            </a:fld>
            <a:endParaRPr lang="en-US"/>
          </a:p>
        </p:txBody>
      </p:sp>
    </p:spTree>
    <p:extLst>
      <p:ext uri="{BB962C8B-B14F-4D97-AF65-F5344CB8AC3E}">
        <p14:creationId xmlns:p14="http://schemas.microsoft.com/office/powerpoint/2010/main" val="980566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our proposed model </a:t>
            </a:r>
          </a:p>
        </p:txBody>
      </p:sp>
      <p:sp>
        <p:nvSpPr>
          <p:cNvPr id="4" name="Slide Number Placeholder 3"/>
          <p:cNvSpPr>
            <a:spLocks noGrp="1"/>
          </p:cNvSpPr>
          <p:nvPr>
            <p:ph type="sldNum" sz="quarter" idx="5"/>
          </p:nvPr>
        </p:nvSpPr>
        <p:spPr/>
        <p:txBody>
          <a:bodyPr/>
          <a:lstStyle/>
          <a:p>
            <a:fld id="{6FBB5303-4B43-4EBA-94D7-8C68F72BE297}" type="slidenum">
              <a:rPr lang="en-US"/>
              <a:t>64</a:t>
            </a:fld>
            <a:endParaRPr lang="en-US"/>
          </a:p>
        </p:txBody>
      </p:sp>
    </p:spTree>
    <p:extLst>
      <p:ext uri="{BB962C8B-B14F-4D97-AF65-F5344CB8AC3E}">
        <p14:creationId xmlns:p14="http://schemas.microsoft.com/office/powerpoint/2010/main" val="21960790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6ED2A-EE94-E50D-5012-631892CBA4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24D6ED-A578-0FD8-07F9-F4B548B878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2128D8-1196-A030-17E1-D1017D189796}"/>
              </a:ext>
            </a:extLst>
          </p:cNvPr>
          <p:cNvSpPr>
            <a:spLocks noGrp="1"/>
          </p:cNvSpPr>
          <p:nvPr>
            <p:ph type="body" idx="1"/>
          </p:nvPr>
        </p:nvSpPr>
        <p:spPr/>
        <p:txBody>
          <a:bodyPr/>
          <a:lstStyle/>
          <a:p>
            <a:r>
              <a:rPr lang="en-US" dirty="0">
                <a:cs typeface="Calibri"/>
              </a:rPr>
              <a:t>It’s composed of a feature extraction part</a:t>
            </a:r>
          </a:p>
        </p:txBody>
      </p:sp>
      <p:sp>
        <p:nvSpPr>
          <p:cNvPr id="4" name="Slide Number Placeholder 3">
            <a:extLst>
              <a:ext uri="{FF2B5EF4-FFF2-40B4-BE49-F238E27FC236}">
                <a16:creationId xmlns:a16="http://schemas.microsoft.com/office/drawing/2014/main" id="{81DD73F2-3E0A-4E6D-1E73-8DF3948409BA}"/>
              </a:ext>
            </a:extLst>
          </p:cNvPr>
          <p:cNvSpPr>
            <a:spLocks noGrp="1"/>
          </p:cNvSpPr>
          <p:nvPr>
            <p:ph type="sldNum" sz="quarter" idx="5"/>
          </p:nvPr>
        </p:nvSpPr>
        <p:spPr/>
        <p:txBody>
          <a:bodyPr/>
          <a:lstStyle/>
          <a:p>
            <a:fld id="{6FBB5303-4B43-4EBA-94D7-8C68F72BE297}" type="slidenum">
              <a:rPr lang="en-US"/>
              <a:t>65</a:t>
            </a:fld>
            <a:endParaRPr lang="en-US"/>
          </a:p>
        </p:txBody>
      </p:sp>
    </p:spTree>
    <p:extLst>
      <p:ext uri="{BB962C8B-B14F-4D97-AF65-F5344CB8AC3E}">
        <p14:creationId xmlns:p14="http://schemas.microsoft.com/office/powerpoint/2010/main" val="2949435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BD7D2-920F-D092-F679-DFE3F362C8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34AD6C-EA31-7D27-827C-DAE1F46C8A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4C1723-3F77-51E5-CABD-1CFE7DC04B56}"/>
              </a:ext>
            </a:extLst>
          </p:cNvPr>
          <p:cNvSpPr>
            <a:spLocks noGrp="1"/>
          </p:cNvSpPr>
          <p:nvPr>
            <p:ph type="body" idx="1"/>
          </p:nvPr>
        </p:nvSpPr>
        <p:spPr/>
        <p:txBody>
          <a:bodyPr/>
          <a:lstStyle/>
          <a:p>
            <a:r>
              <a:rPr lang="en-US" dirty="0">
                <a:cs typeface="Calibri"/>
              </a:rPr>
              <a:t>A main feature of our model is the prior map module </a:t>
            </a:r>
          </a:p>
        </p:txBody>
      </p:sp>
      <p:sp>
        <p:nvSpPr>
          <p:cNvPr id="4" name="Slide Number Placeholder 3">
            <a:extLst>
              <a:ext uri="{FF2B5EF4-FFF2-40B4-BE49-F238E27FC236}">
                <a16:creationId xmlns:a16="http://schemas.microsoft.com/office/drawing/2014/main" id="{546AA08B-7400-7049-9F71-0126F6A319C3}"/>
              </a:ext>
            </a:extLst>
          </p:cNvPr>
          <p:cNvSpPr>
            <a:spLocks noGrp="1"/>
          </p:cNvSpPr>
          <p:nvPr>
            <p:ph type="sldNum" sz="quarter" idx="5"/>
          </p:nvPr>
        </p:nvSpPr>
        <p:spPr/>
        <p:txBody>
          <a:bodyPr/>
          <a:lstStyle/>
          <a:p>
            <a:fld id="{6FBB5303-4B43-4EBA-94D7-8C68F72BE297}" type="slidenum">
              <a:rPr lang="en-US"/>
              <a:t>66</a:t>
            </a:fld>
            <a:endParaRPr lang="en-US"/>
          </a:p>
        </p:txBody>
      </p:sp>
    </p:spTree>
    <p:extLst>
      <p:ext uri="{BB962C8B-B14F-4D97-AF65-F5344CB8AC3E}">
        <p14:creationId xmlns:p14="http://schemas.microsoft.com/office/powerpoint/2010/main" val="37429779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BB982-F80B-0118-3242-94138BD7DD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BC1043-25AF-A983-712D-16B2D2AB50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31FB84-8231-57A9-B3FA-1B16748BFE8D}"/>
              </a:ext>
            </a:extLst>
          </p:cNvPr>
          <p:cNvSpPr>
            <a:spLocks noGrp="1"/>
          </p:cNvSpPr>
          <p:nvPr>
            <p:ph type="body" idx="1"/>
          </p:nvPr>
        </p:nvSpPr>
        <p:spPr/>
        <p:txBody>
          <a:bodyPr/>
          <a:lstStyle/>
          <a:p>
            <a:r>
              <a:rPr lang="en-US" dirty="0">
                <a:cs typeface="Calibri"/>
              </a:rPr>
              <a:t>This module would extend the central bias theorem, Which states that fixations tend to fall on the center of the image. </a:t>
            </a:r>
          </a:p>
          <a:p>
            <a:endParaRPr lang="en-US" dirty="0">
              <a:cs typeface="Calibri"/>
            </a:endParaRPr>
          </a:p>
          <a:p>
            <a:r>
              <a:rPr lang="en-US" dirty="0">
                <a:cs typeface="Calibri"/>
              </a:rPr>
              <a:t>By extending the notion to several prior that are learned through the training. </a:t>
            </a:r>
          </a:p>
        </p:txBody>
      </p:sp>
      <p:sp>
        <p:nvSpPr>
          <p:cNvPr id="4" name="Slide Number Placeholder 3">
            <a:extLst>
              <a:ext uri="{FF2B5EF4-FFF2-40B4-BE49-F238E27FC236}">
                <a16:creationId xmlns:a16="http://schemas.microsoft.com/office/drawing/2014/main" id="{8DE71920-8244-BE3C-DACD-EC8FA3A84CB4}"/>
              </a:ext>
            </a:extLst>
          </p:cNvPr>
          <p:cNvSpPr>
            <a:spLocks noGrp="1"/>
          </p:cNvSpPr>
          <p:nvPr>
            <p:ph type="sldNum" sz="quarter" idx="5"/>
          </p:nvPr>
        </p:nvSpPr>
        <p:spPr/>
        <p:txBody>
          <a:bodyPr/>
          <a:lstStyle/>
          <a:p>
            <a:fld id="{6FBB5303-4B43-4EBA-94D7-8C68F72BE297}" type="slidenum">
              <a:rPr lang="en-US"/>
              <a:t>67</a:t>
            </a:fld>
            <a:endParaRPr lang="en-US"/>
          </a:p>
        </p:txBody>
      </p:sp>
    </p:spTree>
    <p:extLst>
      <p:ext uri="{BB962C8B-B14F-4D97-AF65-F5344CB8AC3E}">
        <p14:creationId xmlns:p14="http://schemas.microsoft.com/office/powerpoint/2010/main" val="7437200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763E3-F00D-0ACF-6877-F07299F6EF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11AF83-4322-9818-5506-CE11A177BB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E783B-38B6-76B0-9DC2-FB90D733F899}"/>
              </a:ext>
            </a:extLst>
          </p:cNvPr>
          <p:cNvSpPr>
            <a:spLocks noGrp="1"/>
          </p:cNvSpPr>
          <p:nvPr>
            <p:ph type="body" idx="1"/>
          </p:nvPr>
        </p:nvSpPr>
        <p:spPr/>
        <p:txBody>
          <a:bodyPr/>
          <a:lstStyle/>
          <a:p>
            <a:r>
              <a:rPr lang="en-US" dirty="0">
                <a:cs typeface="Calibri"/>
              </a:rPr>
              <a:t>This part is the </a:t>
            </a:r>
            <a:r>
              <a:rPr lang="en-US" dirty="0" err="1">
                <a:cs typeface="Calibri"/>
              </a:rPr>
              <a:t>scanpath</a:t>
            </a:r>
            <a:r>
              <a:rPr lang="en-US" dirty="0">
                <a:cs typeface="Calibri"/>
              </a:rPr>
              <a:t> prediction module </a:t>
            </a:r>
          </a:p>
        </p:txBody>
      </p:sp>
      <p:sp>
        <p:nvSpPr>
          <p:cNvPr id="4" name="Slide Number Placeholder 3">
            <a:extLst>
              <a:ext uri="{FF2B5EF4-FFF2-40B4-BE49-F238E27FC236}">
                <a16:creationId xmlns:a16="http://schemas.microsoft.com/office/drawing/2014/main" id="{D07084CB-883C-E952-2B9A-56C6BB575603}"/>
              </a:ext>
            </a:extLst>
          </p:cNvPr>
          <p:cNvSpPr>
            <a:spLocks noGrp="1"/>
          </p:cNvSpPr>
          <p:nvPr>
            <p:ph type="sldNum" sz="quarter" idx="5"/>
          </p:nvPr>
        </p:nvSpPr>
        <p:spPr/>
        <p:txBody>
          <a:bodyPr/>
          <a:lstStyle/>
          <a:p>
            <a:fld id="{6FBB5303-4B43-4EBA-94D7-8C68F72BE297}" type="slidenum">
              <a:rPr lang="en-US"/>
              <a:t>68</a:t>
            </a:fld>
            <a:endParaRPr lang="en-US"/>
          </a:p>
        </p:txBody>
      </p:sp>
    </p:spTree>
    <p:extLst>
      <p:ext uri="{BB962C8B-B14F-4D97-AF65-F5344CB8AC3E}">
        <p14:creationId xmlns:p14="http://schemas.microsoft.com/office/powerpoint/2010/main" val="4379271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4949D-6482-2F91-C433-DE2DA38FEA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A2FFB8-6671-0851-1AA9-F4707EE244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F761DF-86A3-82A8-669C-53565A8A8DA8}"/>
              </a:ext>
            </a:extLst>
          </p:cNvPr>
          <p:cNvSpPr>
            <a:spLocks noGrp="1"/>
          </p:cNvSpPr>
          <p:nvPr>
            <p:ph type="body" idx="1"/>
          </p:nvPr>
        </p:nvSpPr>
        <p:spPr/>
        <p:txBody>
          <a:bodyPr/>
          <a:lstStyle/>
          <a:p>
            <a:r>
              <a:rPr lang="en-US" dirty="0">
                <a:cs typeface="Calibri"/>
              </a:rPr>
              <a:t>We employed the SAM function like in the previous model. </a:t>
            </a:r>
          </a:p>
        </p:txBody>
      </p:sp>
      <p:sp>
        <p:nvSpPr>
          <p:cNvPr id="4" name="Slide Number Placeholder 3">
            <a:extLst>
              <a:ext uri="{FF2B5EF4-FFF2-40B4-BE49-F238E27FC236}">
                <a16:creationId xmlns:a16="http://schemas.microsoft.com/office/drawing/2014/main" id="{6F0854E2-AD47-DB30-2D52-F3315216C2BB}"/>
              </a:ext>
            </a:extLst>
          </p:cNvPr>
          <p:cNvSpPr>
            <a:spLocks noGrp="1"/>
          </p:cNvSpPr>
          <p:nvPr>
            <p:ph type="sldNum" sz="quarter" idx="5"/>
          </p:nvPr>
        </p:nvSpPr>
        <p:spPr/>
        <p:txBody>
          <a:bodyPr/>
          <a:lstStyle/>
          <a:p>
            <a:fld id="{6FBB5303-4B43-4EBA-94D7-8C68F72BE297}" type="slidenum">
              <a:rPr lang="en-US"/>
              <a:t>69</a:t>
            </a:fld>
            <a:endParaRPr lang="en-US"/>
          </a:p>
        </p:txBody>
      </p:sp>
    </p:spTree>
    <p:extLst>
      <p:ext uri="{BB962C8B-B14F-4D97-AF65-F5344CB8AC3E}">
        <p14:creationId xmlns:p14="http://schemas.microsoft.com/office/powerpoint/2010/main" val="1101067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A692B-2EE9-2F2A-CC0B-5A14DCE7AD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ABD6E2-0356-AE0E-C778-7CDB3B0207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283A03-7527-5238-6AE1-7374F3E3A05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This is </a:t>
            </a:r>
            <a:r>
              <a:rPr lang="it-IT" b="0" i="0" dirty="0">
                <a:solidFill>
                  <a:srgbClr val="000000"/>
                </a:solidFill>
                <a:effectLst/>
                <a:latin typeface="Linux Libertine"/>
              </a:rPr>
              <a:t>San Dionisio alle Quattro Fontane by </a:t>
            </a:r>
            <a:r>
              <a:rPr lang="en-GB" b="0" i="0" dirty="0">
                <a:solidFill>
                  <a:srgbClr val="000000"/>
                </a:solidFill>
                <a:effectLst/>
                <a:latin typeface="Linux Libertine"/>
              </a:rPr>
              <a:t>Achille </a:t>
            </a:r>
            <a:r>
              <a:rPr lang="en-GB" b="0" i="0" dirty="0" err="1">
                <a:solidFill>
                  <a:srgbClr val="000000"/>
                </a:solidFill>
                <a:effectLst/>
                <a:latin typeface="Linux Libertine"/>
              </a:rPr>
              <a:t>Pinelli</a:t>
            </a:r>
            <a:endParaRPr lang="en-GB"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b="0" i="0" dirty="0">
                <a:solidFill>
                  <a:srgbClr val="000000"/>
                </a:solidFill>
                <a:effectLst/>
                <a:latin typeface="Linux Libertine"/>
              </a:rPr>
              <a:t>A really beautiful painting to appriciate </a:t>
            </a:r>
          </a:p>
          <a:p>
            <a:endParaRPr lang="en-US" dirty="0">
              <a:cs typeface="Calibri"/>
            </a:endParaRPr>
          </a:p>
        </p:txBody>
      </p:sp>
      <p:sp>
        <p:nvSpPr>
          <p:cNvPr id="4" name="Slide Number Placeholder 3">
            <a:extLst>
              <a:ext uri="{FF2B5EF4-FFF2-40B4-BE49-F238E27FC236}">
                <a16:creationId xmlns:a16="http://schemas.microsoft.com/office/drawing/2014/main" id="{7D3C235C-8360-9DC9-DD46-0BACEC96F605}"/>
              </a:ext>
            </a:extLst>
          </p:cNvPr>
          <p:cNvSpPr>
            <a:spLocks noGrp="1"/>
          </p:cNvSpPr>
          <p:nvPr>
            <p:ph type="sldNum" sz="quarter" idx="5"/>
          </p:nvPr>
        </p:nvSpPr>
        <p:spPr/>
        <p:txBody>
          <a:bodyPr/>
          <a:lstStyle/>
          <a:p>
            <a:fld id="{92D23784-DA5B-4AD4-9382-42C4B0E29FEB}" type="slidenum">
              <a:rPr lang="fr"/>
              <a:t>7</a:t>
            </a:fld>
            <a:endParaRPr lang="en-US"/>
          </a:p>
        </p:txBody>
      </p:sp>
    </p:spTree>
    <p:extLst>
      <p:ext uri="{BB962C8B-B14F-4D97-AF65-F5344CB8AC3E}">
        <p14:creationId xmlns:p14="http://schemas.microsoft.com/office/powerpoint/2010/main" val="5528058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0A93A-1F21-7427-4901-1C3BC9150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34EE38-A012-3A0E-D72A-3BF01DA1BF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E323B0-2EE2-2C64-5092-B3E60542135E}"/>
              </a:ext>
            </a:extLst>
          </p:cNvPr>
          <p:cNvSpPr>
            <a:spLocks noGrp="1"/>
          </p:cNvSpPr>
          <p:nvPr>
            <p:ph type="body" idx="1"/>
          </p:nvPr>
        </p:nvSpPr>
        <p:spPr/>
        <p:txBody>
          <a:bodyPr/>
          <a:lstStyle/>
          <a:p>
            <a:r>
              <a:rPr lang="en-US" dirty="0">
                <a:cs typeface="Calibri"/>
              </a:rPr>
              <a:t>The model also has a fixation selection module, which selects the appropriate  fixation for the </a:t>
            </a:r>
            <a:r>
              <a:rPr lang="en-US" dirty="0" err="1">
                <a:cs typeface="Calibri"/>
              </a:rPr>
              <a:t>scanpath</a:t>
            </a:r>
            <a:r>
              <a:rPr lang="en-US" dirty="0">
                <a:cs typeface="Calibri"/>
              </a:rPr>
              <a:t>. </a:t>
            </a:r>
          </a:p>
          <a:p>
            <a:endParaRPr lang="en-US" dirty="0">
              <a:cs typeface="Calibri"/>
            </a:endParaRPr>
          </a:p>
        </p:txBody>
      </p:sp>
      <p:sp>
        <p:nvSpPr>
          <p:cNvPr id="4" name="Slide Number Placeholder 3">
            <a:extLst>
              <a:ext uri="{FF2B5EF4-FFF2-40B4-BE49-F238E27FC236}">
                <a16:creationId xmlns:a16="http://schemas.microsoft.com/office/drawing/2014/main" id="{E3F63567-3D03-28CB-7FF4-BC5FA47BE1D2}"/>
              </a:ext>
            </a:extLst>
          </p:cNvPr>
          <p:cNvSpPr>
            <a:spLocks noGrp="1"/>
          </p:cNvSpPr>
          <p:nvPr>
            <p:ph type="sldNum" sz="quarter" idx="5"/>
          </p:nvPr>
        </p:nvSpPr>
        <p:spPr/>
        <p:txBody>
          <a:bodyPr/>
          <a:lstStyle/>
          <a:p>
            <a:fld id="{6FBB5303-4B43-4EBA-94D7-8C68F72BE297}" type="slidenum">
              <a:rPr lang="en-US"/>
              <a:t>70</a:t>
            </a:fld>
            <a:endParaRPr lang="en-US"/>
          </a:p>
        </p:txBody>
      </p:sp>
    </p:spTree>
    <p:extLst>
      <p:ext uri="{BB962C8B-B14F-4D97-AF65-F5344CB8AC3E}">
        <p14:creationId xmlns:p14="http://schemas.microsoft.com/office/powerpoint/2010/main" val="29419236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08C0C-0BBB-97DA-D352-3A909D97F8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B589B3-D4EB-407C-16C9-AC85ACF2A4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E2FA52-9CB9-2EC9-9A23-402E3345E376}"/>
              </a:ext>
            </a:extLst>
          </p:cNvPr>
          <p:cNvSpPr>
            <a:spLocks noGrp="1"/>
          </p:cNvSpPr>
          <p:nvPr>
            <p:ph type="body" idx="1"/>
          </p:nvPr>
        </p:nvSpPr>
        <p:spPr/>
        <p:txBody>
          <a:bodyPr/>
          <a:lstStyle/>
          <a:p>
            <a:r>
              <a:rPr lang="en-US" dirty="0">
                <a:cs typeface="Calibri"/>
              </a:rPr>
              <a:t>It generates a mask that would </a:t>
            </a:r>
            <a:r>
              <a:rPr lang="en-US" dirty="0" err="1">
                <a:cs typeface="Calibri"/>
              </a:rPr>
              <a:t>classifiy</a:t>
            </a:r>
            <a:r>
              <a:rPr lang="en-US" dirty="0">
                <a:cs typeface="Calibri"/>
              </a:rPr>
              <a:t> the fixations through a dynamic threshold. </a:t>
            </a:r>
          </a:p>
          <a:p>
            <a:endParaRPr lang="en-US" dirty="0">
              <a:cs typeface="Calibri"/>
            </a:endParaRPr>
          </a:p>
          <a:p>
            <a:r>
              <a:rPr lang="en-US" dirty="0">
                <a:cs typeface="Calibri"/>
              </a:rPr>
              <a:t>During training we </a:t>
            </a:r>
            <a:r>
              <a:rPr lang="en-US" dirty="0" err="1">
                <a:cs typeface="Calibri"/>
              </a:rPr>
              <a:t>alsoadded</a:t>
            </a:r>
            <a:r>
              <a:rPr lang="en-US" dirty="0">
                <a:cs typeface="Calibri"/>
              </a:rPr>
              <a:t> some information about the length of the </a:t>
            </a:r>
            <a:r>
              <a:rPr lang="en-US" dirty="0" err="1">
                <a:cs typeface="Calibri"/>
              </a:rPr>
              <a:t>scanpath</a:t>
            </a:r>
            <a:r>
              <a:rPr lang="en-US" dirty="0">
                <a:cs typeface="Calibri"/>
              </a:rPr>
              <a:t> into loss function. </a:t>
            </a:r>
          </a:p>
        </p:txBody>
      </p:sp>
      <p:sp>
        <p:nvSpPr>
          <p:cNvPr id="4" name="Slide Number Placeholder 3">
            <a:extLst>
              <a:ext uri="{FF2B5EF4-FFF2-40B4-BE49-F238E27FC236}">
                <a16:creationId xmlns:a16="http://schemas.microsoft.com/office/drawing/2014/main" id="{5DD1CBF1-CED0-D23E-0460-806FCEFC58C0}"/>
              </a:ext>
            </a:extLst>
          </p:cNvPr>
          <p:cNvSpPr>
            <a:spLocks noGrp="1"/>
          </p:cNvSpPr>
          <p:nvPr>
            <p:ph type="sldNum" sz="quarter" idx="5"/>
          </p:nvPr>
        </p:nvSpPr>
        <p:spPr/>
        <p:txBody>
          <a:bodyPr/>
          <a:lstStyle/>
          <a:p>
            <a:fld id="{6FBB5303-4B43-4EBA-94D7-8C68F72BE297}" type="slidenum">
              <a:rPr lang="en-US"/>
              <a:t>71</a:t>
            </a:fld>
            <a:endParaRPr lang="en-US"/>
          </a:p>
        </p:txBody>
      </p:sp>
    </p:spTree>
    <p:extLst>
      <p:ext uri="{BB962C8B-B14F-4D97-AF65-F5344CB8AC3E}">
        <p14:creationId xmlns:p14="http://schemas.microsoft.com/office/powerpoint/2010/main" val="629153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used the same training and validation method </a:t>
            </a:r>
          </a:p>
        </p:txBody>
      </p:sp>
      <p:sp>
        <p:nvSpPr>
          <p:cNvPr id="4" name="Slide Number Placeholder 3"/>
          <p:cNvSpPr>
            <a:spLocks noGrp="1"/>
          </p:cNvSpPr>
          <p:nvPr>
            <p:ph type="sldNum" sz="quarter" idx="5"/>
          </p:nvPr>
        </p:nvSpPr>
        <p:spPr/>
        <p:txBody>
          <a:bodyPr/>
          <a:lstStyle/>
          <a:p>
            <a:fld id="{7F454EB9-399D-410C-A3BE-05EEB976F833}" type="slidenum">
              <a:rPr lang="en-GB" smtClean="0"/>
              <a:t>72</a:t>
            </a:fld>
            <a:endParaRPr lang="en-GB"/>
          </a:p>
        </p:txBody>
      </p:sp>
    </p:spTree>
    <p:extLst>
      <p:ext uri="{BB962C8B-B14F-4D97-AF65-F5344CB8AC3E}">
        <p14:creationId xmlns:p14="http://schemas.microsoft.com/office/powerpoint/2010/main" val="29201731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0E447-5FEE-EA32-1285-B7A204C6C0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46469-C42B-4855-52DA-3078ED5FCE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DF4502-B0DA-40D5-0DBF-81D7E3A85A6E}"/>
              </a:ext>
            </a:extLst>
          </p:cNvPr>
          <p:cNvSpPr>
            <a:spLocks noGrp="1"/>
          </p:cNvSpPr>
          <p:nvPr>
            <p:ph type="body" idx="1"/>
          </p:nvPr>
        </p:nvSpPr>
        <p:spPr/>
        <p:txBody>
          <a:bodyPr/>
          <a:lstStyle/>
          <a:p>
            <a:r>
              <a:rPr lang="en-US" dirty="0">
                <a:cs typeface="Calibri"/>
              </a:rPr>
              <a:t>Talk about modeling the scanpaths </a:t>
            </a:r>
          </a:p>
        </p:txBody>
      </p:sp>
      <p:sp>
        <p:nvSpPr>
          <p:cNvPr id="4" name="Slide Number Placeholder 3">
            <a:extLst>
              <a:ext uri="{FF2B5EF4-FFF2-40B4-BE49-F238E27FC236}">
                <a16:creationId xmlns:a16="http://schemas.microsoft.com/office/drawing/2014/main" id="{1A5404D7-6AD4-E649-A5A2-80B1A496AB73}"/>
              </a:ext>
            </a:extLst>
          </p:cNvPr>
          <p:cNvSpPr>
            <a:spLocks noGrp="1"/>
          </p:cNvSpPr>
          <p:nvPr>
            <p:ph type="sldNum" sz="quarter" idx="5"/>
          </p:nvPr>
        </p:nvSpPr>
        <p:spPr/>
        <p:txBody>
          <a:bodyPr/>
          <a:lstStyle/>
          <a:p>
            <a:fld id="{6FBB5303-4B43-4EBA-94D7-8C68F72BE297}" type="slidenum">
              <a:rPr lang="en-US"/>
              <a:t>75</a:t>
            </a:fld>
            <a:endParaRPr lang="en-US"/>
          </a:p>
        </p:txBody>
      </p:sp>
    </p:spTree>
    <p:extLst>
      <p:ext uri="{BB962C8B-B14F-4D97-AF65-F5344CB8AC3E}">
        <p14:creationId xmlns:p14="http://schemas.microsoft.com/office/powerpoint/2010/main" val="12223438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our main </a:t>
            </a:r>
            <a:r>
              <a:rPr lang="en-GB" dirty="0" err="1"/>
              <a:t>purpos</a:t>
            </a:r>
            <a:r>
              <a:rPr lang="en-GB" dirty="0"/>
              <a:t> is the prediction on paintings we calculated the baseline performance of our model on painting. </a:t>
            </a:r>
          </a:p>
        </p:txBody>
      </p:sp>
      <p:sp>
        <p:nvSpPr>
          <p:cNvPr id="4" name="Slide Number Placeholder 3"/>
          <p:cNvSpPr>
            <a:spLocks noGrp="1"/>
          </p:cNvSpPr>
          <p:nvPr>
            <p:ph type="sldNum" sz="quarter" idx="5"/>
          </p:nvPr>
        </p:nvSpPr>
        <p:spPr/>
        <p:txBody>
          <a:bodyPr/>
          <a:lstStyle/>
          <a:p>
            <a:fld id="{7F454EB9-399D-410C-A3BE-05EEB976F833}" type="slidenum">
              <a:rPr lang="en-GB" smtClean="0"/>
              <a:t>76</a:t>
            </a:fld>
            <a:endParaRPr lang="en-GB"/>
          </a:p>
        </p:txBody>
      </p:sp>
    </p:spTree>
    <p:extLst>
      <p:ext uri="{BB962C8B-B14F-4D97-AF65-F5344CB8AC3E}">
        <p14:creationId xmlns:p14="http://schemas.microsoft.com/office/powerpoint/2010/main" val="40322377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1A08D-267A-BB32-41FF-AB680A4A7F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E82BB2-2027-AC2A-51E6-676F660C0B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9478B-616D-5CAF-DD99-00D60EB50839}"/>
              </a:ext>
            </a:extLst>
          </p:cNvPr>
          <p:cNvSpPr>
            <a:spLocks noGrp="1"/>
          </p:cNvSpPr>
          <p:nvPr>
            <p:ph type="body" idx="1"/>
          </p:nvPr>
        </p:nvSpPr>
        <p:spPr/>
        <p:txBody>
          <a:bodyPr/>
          <a:lstStyle/>
          <a:p>
            <a:r>
              <a:rPr lang="en-US" dirty="0"/>
              <a:t>To improve our results we try to improve the model representation ability </a:t>
            </a:r>
          </a:p>
        </p:txBody>
      </p:sp>
      <p:sp>
        <p:nvSpPr>
          <p:cNvPr id="4" name="Slide Number Placeholder 3">
            <a:extLst>
              <a:ext uri="{FF2B5EF4-FFF2-40B4-BE49-F238E27FC236}">
                <a16:creationId xmlns:a16="http://schemas.microsoft.com/office/drawing/2014/main" id="{D291FAD7-250A-ACBA-C2E8-09E0CD7693FB}"/>
              </a:ext>
            </a:extLst>
          </p:cNvPr>
          <p:cNvSpPr>
            <a:spLocks noGrp="1"/>
          </p:cNvSpPr>
          <p:nvPr>
            <p:ph type="sldNum" sz="quarter" idx="5"/>
          </p:nvPr>
        </p:nvSpPr>
        <p:spPr/>
        <p:txBody>
          <a:bodyPr/>
          <a:lstStyle/>
          <a:p>
            <a:fld id="{6FBB5303-4B43-4EBA-94D7-8C68F72BE297}" type="slidenum">
              <a:rPr lang="en-US"/>
              <a:t>78</a:t>
            </a:fld>
            <a:endParaRPr lang="en-US"/>
          </a:p>
        </p:txBody>
      </p:sp>
    </p:spTree>
    <p:extLst>
      <p:ext uri="{BB962C8B-B14F-4D97-AF65-F5344CB8AC3E}">
        <p14:creationId xmlns:p14="http://schemas.microsoft.com/office/powerpoint/2010/main" val="6665546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a:t>
            </a:r>
            <a:r>
              <a:rPr lang="en-GB" dirty="0" err="1"/>
              <a:t>Dimentionality</a:t>
            </a:r>
            <a:r>
              <a:rPr lang="en-GB" dirty="0"/>
              <a:t> Reduction we </a:t>
            </a:r>
            <a:r>
              <a:rPr lang="en-GB" dirty="0" err="1"/>
              <a:t>ploted</a:t>
            </a:r>
            <a:r>
              <a:rPr lang="en-GB" dirty="0"/>
              <a:t> the distribution of features extracted by our model for some painting and natural images, </a:t>
            </a:r>
          </a:p>
          <a:p>
            <a:endParaRPr lang="en-GB" dirty="0"/>
          </a:p>
          <a:p>
            <a:r>
              <a:rPr lang="en-GB" dirty="0"/>
              <a:t>We can notice a clear </a:t>
            </a:r>
            <a:r>
              <a:rPr lang="en-GB" dirty="0" err="1"/>
              <a:t>devide</a:t>
            </a:r>
            <a:r>
              <a:rPr lang="en-GB" dirty="0"/>
              <a:t> in the representations, meaning our model </a:t>
            </a:r>
            <a:r>
              <a:rPr lang="en-GB" dirty="0" err="1"/>
              <a:t>defirentiates</a:t>
            </a:r>
            <a:r>
              <a:rPr lang="en-GB" dirty="0"/>
              <a:t> between paintings and natural images</a:t>
            </a:r>
          </a:p>
        </p:txBody>
      </p:sp>
      <p:sp>
        <p:nvSpPr>
          <p:cNvPr id="4" name="Slide Number Placeholder 3"/>
          <p:cNvSpPr>
            <a:spLocks noGrp="1"/>
          </p:cNvSpPr>
          <p:nvPr>
            <p:ph type="sldNum" sz="quarter" idx="5"/>
          </p:nvPr>
        </p:nvSpPr>
        <p:spPr/>
        <p:txBody>
          <a:bodyPr/>
          <a:lstStyle/>
          <a:p>
            <a:fld id="{7F454EB9-399D-410C-A3BE-05EEB976F833}" type="slidenum">
              <a:rPr lang="en-GB" smtClean="0"/>
              <a:t>79</a:t>
            </a:fld>
            <a:endParaRPr lang="en-GB"/>
          </a:p>
        </p:txBody>
      </p:sp>
    </p:spTree>
    <p:extLst>
      <p:ext uri="{BB962C8B-B14F-4D97-AF65-F5344CB8AC3E}">
        <p14:creationId xmlns:p14="http://schemas.microsoft.com/office/powerpoint/2010/main" val="36706589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Goal is make the model improve this ability by having behave in the same manner when viewing the paintings. </a:t>
            </a:r>
          </a:p>
          <a:p>
            <a:r>
              <a:rPr lang="en-GB" dirty="0"/>
              <a:t>In other words we want our model to confound the 2 Distributions. </a:t>
            </a:r>
          </a:p>
          <a:p>
            <a:endParaRPr lang="en-GB" dirty="0"/>
          </a:p>
        </p:txBody>
      </p:sp>
      <p:sp>
        <p:nvSpPr>
          <p:cNvPr id="4" name="Slide Number Placeholder 3"/>
          <p:cNvSpPr>
            <a:spLocks noGrp="1"/>
          </p:cNvSpPr>
          <p:nvPr>
            <p:ph type="sldNum" sz="quarter" idx="5"/>
          </p:nvPr>
        </p:nvSpPr>
        <p:spPr/>
        <p:txBody>
          <a:bodyPr/>
          <a:lstStyle/>
          <a:p>
            <a:fld id="{7F454EB9-399D-410C-A3BE-05EEB976F833}" type="slidenum">
              <a:rPr lang="en-GB" smtClean="0"/>
              <a:t>80</a:t>
            </a:fld>
            <a:endParaRPr lang="en-GB"/>
          </a:p>
        </p:txBody>
      </p:sp>
    </p:spTree>
    <p:extLst>
      <p:ext uri="{BB962C8B-B14F-4D97-AF65-F5344CB8AC3E}">
        <p14:creationId xmlns:p14="http://schemas.microsoft.com/office/powerpoint/2010/main" val="35732955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t>
            </a:r>
            <a:r>
              <a:rPr lang="en-GB" dirty="0" err="1"/>
              <a:t>Achive</a:t>
            </a:r>
            <a:r>
              <a:rPr lang="en-GB" dirty="0"/>
              <a:t> that we use Domain adaptation method, where we try to push the model to learn only the important mutual features and discard the non important noises. </a:t>
            </a:r>
          </a:p>
        </p:txBody>
      </p:sp>
      <p:sp>
        <p:nvSpPr>
          <p:cNvPr id="4" name="Slide Number Placeholder 3"/>
          <p:cNvSpPr>
            <a:spLocks noGrp="1"/>
          </p:cNvSpPr>
          <p:nvPr>
            <p:ph type="sldNum" sz="quarter" idx="5"/>
          </p:nvPr>
        </p:nvSpPr>
        <p:spPr/>
        <p:txBody>
          <a:bodyPr/>
          <a:lstStyle/>
          <a:p>
            <a:fld id="{7F454EB9-399D-410C-A3BE-05EEB976F833}" type="slidenum">
              <a:rPr lang="en-GB" smtClean="0"/>
              <a:t>81</a:t>
            </a:fld>
            <a:endParaRPr lang="en-GB"/>
          </a:p>
        </p:txBody>
      </p:sp>
    </p:spTree>
    <p:extLst>
      <p:ext uri="{BB962C8B-B14F-4D97-AF65-F5344CB8AC3E}">
        <p14:creationId xmlns:p14="http://schemas.microsoft.com/office/powerpoint/2010/main" val="36014136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method we used </a:t>
            </a:r>
            <a:r>
              <a:rPr lang="en-GB" dirty="0" err="1"/>
              <a:t>addes</a:t>
            </a:r>
            <a:r>
              <a:rPr lang="en-GB" dirty="0"/>
              <a:t> a classifier to the encoder feature extractor, in </a:t>
            </a:r>
            <a:r>
              <a:rPr lang="en-GB" dirty="0" err="1"/>
              <a:t>parallele</a:t>
            </a:r>
            <a:r>
              <a:rPr lang="en-GB" dirty="0"/>
              <a:t> to the downstream task.</a:t>
            </a:r>
          </a:p>
          <a:p>
            <a:r>
              <a:rPr lang="en-GB" dirty="0"/>
              <a:t>The classifier job is to classify the </a:t>
            </a:r>
            <a:r>
              <a:rPr lang="en-GB" dirty="0" err="1"/>
              <a:t>imagesas</a:t>
            </a:r>
            <a:r>
              <a:rPr lang="en-GB" dirty="0"/>
              <a:t> natural scenes or paintings. </a:t>
            </a:r>
          </a:p>
          <a:p>
            <a:r>
              <a:rPr lang="en-GB" dirty="0"/>
              <a:t> </a:t>
            </a:r>
          </a:p>
          <a:p>
            <a:endParaRPr lang="en-GB" dirty="0"/>
          </a:p>
          <a:p>
            <a:endParaRPr lang="en-GB" dirty="0"/>
          </a:p>
        </p:txBody>
      </p:sp>
      <p:sp>
        <p:nvSpPr>
          <p:cNvPr id="4" name="Slide Number Placeholder 3"/>
          <p:cNvSpPr>
            <a:spLocks noGrp="1"/>
          </p:cNvSpPr>
          <p:nvPr>
            <p:ph type="sldNum" sz="quarter" idx="5"/>
          </p:nvPr>
        </p:nvSpPr>
        <p:spPr/>
        <p:txBody>
          <a:bodyPr/>
          <a:lstStyle/>
          <a:p>
            <a:fld id="{7F454EB9-399D-410C-A3BE-05EEB976F833}" type="slidenum">
              <a:rPr lang="en-GB" smtClean="0"/>
              <a:t>82</a:t>
            </a:fld>
            <a:endParaRPr lang="en-GB"/>
          </a:p>
        </p:txBody>
      </p:sp>
    </p:spTree>
    <p:extLst>
      <p:ext uri="{BB962C8B-B14F-4D97-AF65-F5344CB8AC3E}">
        <p14:creationId xmlns:p14="http://schemas.microsoft.com/office/powerpoint/2010/main" val="2746873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B87AE-469B-C1D7-7676-592472474E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CA4221-39BC-821A-6065-5D694D0646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81F68A-9549-7B47-A515-F54833BB7048}"/>
              </a:ext>
            </a:extLst>
          </p:cNvPr>
          <p:cNvSpPr>
            <a:spLocks noGrp="1"/>
          </p:cNvSpPr>
          <p:nvPr>
            <p:ph type="body" idx="1"/>
          </p:nvPr>
        </p:nvSpPr>
        <p:spPr/>
        <p:txBody>
          <a:bodyPr/>
          <a:lstStyle/>
          <a:p>
            <a:r>
              <a:rPr lang="en-US" dirty="0">
                <a:cs typeface="Calibri"/>
              </a:rPr>
              <a:t>But in reality this is what we actually see. </a:t>
            </a:r>
          </a:p>
          <a:p>
            <a:endParaRPr lang="en-US" dirty="0">
              <a:cs typeface="Calibri"/>
            </a:endParaRPr>
          </a:p>
          <a:p>
            <a:r>
              <a:rPr lang="en-US" dirty="0">
                <a:cs typeface="Calibri"/>
              </a:rPr>
              <a:t>Out Human Visual System only selects specific regions from the visual fields in order to  understand and reconstruct the scene </a:t>
            </a:r>
          </a:p>
          <a:p>
            <a:endParaRPr lang="en-US" dirty="0">
              <a:cs typeface="Calibri"/>
            </a:endParaRPr>
          </a:p>
          <a:p>
            <a:r>
              <a:rPr lang="en-US" dirty="0">
                <a:cs typeface="Calibri"/>
              </a:rPr>
              <a:t>This behavior is  guided by the  mechanism we call visual attention,  which can be observed through overt visual attention. </a:t>
            </a:r>
          </a:p>
        </p:txBody>
      </p:sp>
      <p:sp>
        <p:nvSpPr>
          <p:cNvPr id="4" name="Slide Number Placeholder 3">
            <a:extLst>
              <a:ext uri="{FF2B5EF4-FFF2-40B4-BE49-F238E27FC236}">
                <a16:creationId xmlns:a16="http://schemas.microsoft.com/office/drawing/2014/main" id="{F541AF28-EC53-2AA6-ACB0-36DD8227F372}"/>
              </a:ext>
            </a:extLst>
          </p:cNvPr>
          <p:cNvSpPr>
            <a:spLocks noGrp="1"/>
          </p:cNvSpPr>
          <p:nvPr>
            <p:ph type="sldNum" sz="quarter" idx="5"/>
          </p:nvPr>
        </p:nvSpPr>
        <p:spPr/>
        <p:txBody>
          <a:bodyPr/>
          <a:lstStyle/>
          <a:p>
            <a:fld id="{92D23784-DA5B-4AD4-9382-42C4B0E29FEB}" type="slidenum">
              <a:rPr lang="fr"/>
              <a:t>8</a:t>
            </a:fld>
            <a:endParaRPr lang="en-US"/>
          </a:p>
        </p:txBody>
      </p:sp>
    </p:spTree>
    <p:extLst>
      <p:ext uri="{BB962C8B-B14F-4D97-AF65-F5344CB8AC3E}">
        <p14:creationId xmlns:p14="http://schemas.microsoft.com/office/powerpoint/2010/main" val="12324919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employing a gradient reversal layer that </a:t>
            </a:r>
          </a:p>
          <a:p>
            <a:r>
              <a:rPr lang="en-GB" dirty="0"/>
              <a:t>Reverses the sign of the gradient </a:t>
            </a:r>
            <a:r>
              <a:rPr lang="en-GB" dirty="0" err="1"/>
              <a:t>weforce</a:t>
            </a:r>
            <a:r>
              <a:rPr lang="en-GB" dirty="0"/>
              <a:t> the encoder to confound the distributions while the classifier </a:t>
            </a:r>
            <a:r>
              <a:rPr lang="en-GB" dirty="0" err="1"/>
              <a:t>triesto</a:t>
            </a:r>
            <a:r>
              <a:rPr lang="en-GB" dirty="0"/>
              <a:t> discriminate them . </a:t>
            </a:r>
          </a:p>
        </p:txBody>
      </p:sp>
      <p:sp>
        <p:nvSpPr>
          <p:cNvPr id="4" name="Slide Number Placeholder 3"/>
          <p:cNvSpPr>
            <a:spLocks noGrp="1"/>
          </p:cNvSpPr>
          <p:nvPr>
            <p:ph type="sldNum" sz="quarter" idx="5"/>
          </p:nvPr>
        </p:nvSpPr>
        <p:spPr/>
        <p:txBody>
          <a:bodyPr/>
          <a:lstStyle/>
          <a:p>
            <a:fld id="{7F454EB9-399D-410C-A3BE-05EEB976F833}" type="slidenum">
              <a:rPr lang="en-GB" smtClean="0"/>
              <a:t>83</a:t>
            </a:fld>
            <a:endParaRPr lang="en-GB"/>
          </a:p>
        </p:txBody>
      </p:sp>
    </p:spTree>
    <p:extLst>
      <p:ext uri="{BB962C8B-B14F-4D97-AF65-F5344CB8AC3E}">
        <p14:creationId xmlns:p14="http://schemas.microsoft.com/office/powerpoint/2010/main" val="1848405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had successful results on both LE </a:t>
            </a:r>
            <a:r>
              <a:rPr lang="en-GB" dirty="0" err="1"/>
              <a:t>Meur</a:t>
            </a:r>
            <a:r>
              <a:rPr lang="en-GB" dirty="0"/>
              <a:t> and </a:t>
            </a:r>
            <a:r>
              <a:rPr lang="en-GB" dirty="0" err="1"/>
              <a:t>AVAtt</a:t>
            </a:r>
            <a:r>
              <a:rPr lang="en-GB" dirty="0"/>
              <a:t> datasets. </a:t>
            </a:r>
          </a:p>
        </p:txBody>
      </p:sp>
      <p:sp>
        <p:nvSpPr>
          <p:cNvPr id="4" name="Slide Number Placeholder 3"/>
          <p:cNvSpPr>
            <a:spLocks noGrp="1"/>
          </p:cNvSpPr>
          <p:nvPr>
            <p:ph type="sldNum" sz="quarter" idx="5"/>
          </p:nvPr>
        </p:nvSpPr>
        <p:spPr/>
        <p:txBody>
          <a:bodyPr/>
          <a:lstStyle/>
          <a:p>
            <a:fld id="{7F454EB9-399D-410C-A3BE-05EEB976F833}" type="slidenum">
              <a:rPr lang="en-GB" smtClean="0"/>
              <a:t>84</a:t>
            </a:fld>
            <a:endParaRPr lang="en-GB"/>
          </a:p>
        </p:txBody>
      </p:sp>
    </p:spTree>
    <p:extLst>
      <p:ext uri="{BB962C8B-B14F-4D97-AF65-F5344CB8AC3E}">
        <p14:creationId xmlns:p14="http://schemas.microsoft.com/office/powerpoint/2010/main" val="36496760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some visualizations </a:t>
            </a:r>
          </a:p>
        </p:txBody>
      </p:sp>
      <p:sp>
        <p:nvSpPr>
          <p:cNvPr id="4" name="Slide Number Placeholder 3"/>
          <p:cNvSpPr>
            <a:spLocks noGrp="1"/>
          </p:cNvSpPr>
          <p:nvPr>
            <p:ph type="sldNum" sz="quarter" idx="5"/>
          </p:nvPr>
        </p:nvSpPr>
        <p:spPr/>
        <p:txBody>
          <a:bodyPr/>
          <a:lstStyle/>
          <a:p>
            <a:fld id="{7F454EB9-399D-410C-A3BE-05EEB976F833}" type="slidenum">
              <a:rPr lang="en-GB" smtClean="0"/>
              <a:t>85</a:t>
            </a:fld>
            <a:endParaRPr lang="en-GB"/>
          </a:p>
        </p:txBody>
      </p:sp>
    </p:spTree>
    <p:extLst>
      <p:ext uri="{BB962C8B-B14F-4D97-AF65-F5344CB8AC3E}">
        <p14:creationId xmlns:p14="http://schemas.microsoft.com/office/powerpoint/2010/main" val="12465952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0430F-6F3D-B9D1-C0C1-3DE8121B12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2A2350-DFEE-045B-8217-9EDF17BFDD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B36498-20E1-E7EF-F502-8045B8C0693E}"/>
              </a:ext>
            </a:extLst>
          </p:cNvPr>
          <p:cNvSpPr>
            <a:spLocks noGrp="1"/>
          </p:cNvSpPr>
          <p:nvPr>
            <p:ph type="body" idx="1"/>
          </p:nvPr>
        </p:nvSpPr>
        <p:spPr/>
        <p:txBody>
          <a:bodyPr/>
          <a:lstStyle/>
          <a:p>
            <a:r>
              <a:rPr lang="en-US" dirty="0"/>
              <a:t>The </a:t>
            </a:r>
            <a:r>
              <a:rPr lang="en-US" dirty="0" err="1"/>
              <a:t>thirs</a:t>
            </a:r>
            <a:r>
              <a:rPr lang="en-US" dirty="0"/>
              <a:t> point is to make our model generative, meaning to </a:t>
            </a:r>
            <a:r>
              <a:rPr lang="en-US" dirty="0" err="1"/>
              <a:t>genrateseveral</a:t>
            </a:r>
            <a:r>
              <a:rPr lang="en-US" dirty="0"/>
              <a:t> </a:t>
            </a:r>
            <a:r>
              <a:rPr lang="en-US" dirty="0" err="1"/>
              <a:t>scanpaths</a:t>
            </a:r>
            <a:r>
              <a:rPr lang="en-US" dirty="0"/>
              <a:t> for the same image. </a:t>
            </a:r>
          </a:p>
        </p:txBody>
      </p:sp>
      <p:sp>
        <p:nvSpPr>
          <p:cNvPr id="4" name="Slide Number Placeholder 3">
            <a:extLst>
              <a:ext uri="{FF2B5EF4-FFF2-40B4-BE49-F238E27FC236}">
                <a16:creationId xmlns:a16="http://schemas.microsoft.com/office/drawing/2014/main" id="{3FE074F9-7EFB-54B2-7851-7D974AA463DA}"/>
              </a:ext>
            </a:extLst>
          </p:cNvPr>
          <p:cNvSpPr>
            <a:spLocks noGrp="1"/>
          </p:cNvSpPr>
          <p:nvPr>
            <p:ph type="sldNum" sz="quarter" idx="5"/>
          </p:nvPr>
        </p:nvSpPr>
        <p:spPr/>
        <p:txBody>
          <a:bodyPr/>
          <a:lstStyle/>
          <a:p>
            <a:fld id="{6FBB5303-4B43-4EBA-94D7-8C68F72BE297}" type="slidenum">
              <a:rPr lang="en-US"/>
              <a:t>86</a:t>
            </a:fld>
            <a:endParaRPr lang="en-US"/>
          </a:p>
        </p:txBody>
      </p:sp>
    </p:spTree>
    <p:extLst>
      <p:ext uri="{BB962C8B-B14F-4D97-AF65-F5344CB8AC3E}">
        <p14:creationId xmlns:p14="http://schemas.microsoft.com/office/powerpoint/2010/main" val="17598685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5ACBE-D1CC-B505-BD93-59F6F1BD15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67DF27-C8AB-6E30-6175-9ACEFECC71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64ECC-6167-E317-E833-EB7CA015DFD0}"/>
              </a:ext>
            </a:extLst>
          </p:cNvPr>
          <p:cNvSpPr>
            <a:spLocks noGrp="1"/>
          </p:cNvSpPr>
          <p:nvPr>
            <p:ph type="body" idx="1"/>
          </p:nvPr>
        </p:nvSpPr>
        <p:spPr/>
        <p:txBody>
          <a:bodyPr/>
          <a:lstStyle/>
          <a:p>
            <a:r>
              <a:rPr lang="en-US" dirty="0" err="1">
                <a:cs typeface="Calibri"/>
              </a:rPr>
              <a:t>Wefurther</a:t>
            </a:r>
            <a:r>
              <a:rPr lang="en-US" dirty="0">
                <a:cs typeface="Calibri"/>
              </a:rPr>
              <a:t> extend our model</a:t>
            </a:r>
          </a:p>
        </p:txBody>
      </p:sp>
      <p:sp>
        <p:nvSpPr>
          <p:cNvPr id="4" name="Slide Number Placeholder 3">
            <a:extLst>
              <a:ext uri="{FF2B5EF4-FFF2-40B4-BE49-F238E27FC236}">
                <a16:creationId xmlns:a16="http://schemas.microsoft.com/office/drawing/2014/main" id="{309B05FE-3B73-8E18-067A-255F57D44E9D}"/>
              </a:ext>
            </a:extLst>
          </p:cNvPr>
          <p:cNvSpPr>
            <a:spLocks noGrp="1"/>
          </p:cNvSpPr>
          <p:nvPr>
            <p:ph type="sldNum" sz="quarter" idx="5"/>
          </p:nvPr>
        </p:nvSpPr>
        <p:spPr/>
        <p:txBody>
          <a:bodyPr/>
          <a:lstStyle/>
          <a:p>
            <a:fld id="{6FBB5303-4B43-4EBA-94D7-8C68F72BE297}" type="slidenum">
              <a:rPr lang="en-US"/>
              <a:t>87</a:t>
            </a:fld>
            <a:endParaRPr lang="en-US"/>
          </a:p>
        </p:txBody>
      </p:sp>
    </p:spTree>
    <p:extLst>
      <p:ext uri="{BB962C8B-B14F-4D97-AF65-F5344CB8AC3E}">
        <p14:creationId xmlns:p14="http://schemas.microsoft.com/office/powerpoint/2010/main" val="17297140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2326F-B6F9-ED34-2BFD-EDA8EB2D51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55AC58-4644-9456-A37A-C690EF5B87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4094B-F7C6-A774-D6D9-EC3E9A252AC8}"/>
              </a:ext>
            </a:extLst>
          </p:cNvPr>
          <p:cNvSpPr>
            <a:spLocks noGrp="1"/>
          </p:cNvSpPr>
          <p:nvPr>
            <p:ph type="body" idx="1"/>
          </p:nvPr>
        </p:nvSpPr>
        <p:spPr/>
        <p:txBody>
          <a:bodyPr/>
          <a:lstStyle/>
          <a:p>
            <a:r>
              <a:rPr lang="en-US" dirty="0">
                <a:cs typeface="Calibri"/>
              </a:rPr>
              <a:t>We add this module to be able to generate several </a:t>
            </a:r>
            <a:r>
              <a:rPr lang="en-US" dirty="0" err="1">
                <a:cs typeface="Calibri"/>
              </a:rPr>
              <a:t>scanpaths</a:t>
            </a:r>
            <a:r>
              <a:rPr lang="en-US" dirty="0">
                <a:cs typeface="Calibri"/>
              </a:rPr>
              <a:t> per images</a:t>
            </a:r>
          </a:p>
        </p:txBody>
      </p:sp>
      <p:sp>
        <p:nvSpPr>
          <p:cNvPr id="4" name="Slide Number Placeholder 3">
            <a:extLst>
              <a:ext uri="{FF2B5EF4-FFF2-40B4-BE49-F238E27FC236}">
                <a16:creationId xmlns:a16="http://schemas.microsoft.com/office/drawing/2014/main" id="{EB559D37-E56B-3956-C0B8-F1758AD3B372}"/>
              </a:ext>
            </a:extLst>
          </p:cNvPr>
          <p:cNvSpPr>
            <a:spLocks noGrp="1"/>
          </p:cNvSpPr>
          <p:nvPr>
            <p:ph type="sldNum" sz="quarter" idx="5"/>
          </p:nvPr>
        </p:nvSpPr>
        <p:spPr/>
        <p:txBody>
          <a:bodyPr/>
          <a:lstStyle/>
          <a:p>
            <a:fld id="{6FBB5303-4B43-4EBA-94D7-8C68F72BE297}" type="slidenum">
              <a:rPr lang="en-US"/>
              <a:t>88</a:t>
            </a:fld>
            <a:endParaRPr lang="en-US"/>
          </a:p>
        </p:txBody>
      </p:sp>
    </p:spTree>
    <p:extLst>
      <p:ext uri="{BB962C8B-B14F-4D97-AF65-F5344CB8AC3E}">
        <p14:creationId xmlns:p14="http://schemas.microsoft.com/office/powerpoint/2010/main" val="5668699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EF54D-7A5E-AF5F-91D9-214690976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4BFCE3-D272-BC37-09FF-6C282DE54D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ADB471-18E0-DA9A-1690-F5F99BC0FEC4}"/>
              </a:ext>
            </a:extLst>
          </p:cNvPr>
          <p:cNvSpPr>
            <a:spLocks noGrp="1"/>
          </p:cNvSpPr>
          <p:nvPr>
            <p:ph type="body" idx="1"/>
          </p:nvPr>
        </p:nvSpPr>
        <p:spPr/>
        <p:txBody>
          <a:bodyPr/>
          <a:lstStyle/>
          <a:p>
            <a:endParaRPr lang="en-US" dirty="0">
              <a:cs typeface="Calibri"/>
            </a:endParaRPr>
          </a:p>
        </p:txBody>
      </p:sp>
      <p:sp>
        <p:nvSpPr>
          <p:cNvPr id="4" name="Slide Number Placeholder 3">
            <a:extLst>
              <a:ext uri="{FF2B5EF4-FFF2-40B4-BE49-F238E27FC236}">
                <a16:creationId xmlns:a16="http://schemas.microsoft.com/office/drawing/2014/main" id="{DB8D6601-598F-73CA-49E0-DC17D99146F8}"/>
              </a:ext>
            </a:extLst>
          </p:cNvPr>
          <p:cNvSpPr>
            <a:spLocks noGrp="1"/>
          </p:cNvSpPr>
          <p:nvPr>
            <p:ph type="sldNum" sz="quarter" idx="5"/>
          </p:nvPr>
        </p:nvSpPr>
        <p:spPr/>
        <p:txBody>
          <a:bodyPr/>
          <a:lstStyle/>
          <a:p>
            <a:fld id="{6FBB5303-4B43-4EBA-94D7-8C68F72BE297}" type="slidenum">
              <a:rPr lang="en-US"/>
              <a:t>89</a:t>
            </a:fld>
            <a:endParaRPr lang="en-US"/>
          </a:p>
        </p:txBody>
      </p:sp>
    </p:spTree>
    <p:extLst>
      <p:ext uri="{BB962C8B-B14F-4D97-AF65-F5344CB8AC3E}">
        <p14:creationId xmlns:p14="http://schemas.microsoft.com/office/powerpoint/2010/main" val="42862293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CBAB-CCA2-C714-D8FC-84C61C1C23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F224B1-37CF-D0E7-1FAC-138D9D4390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91A434-3705-C52E-9CF0-BD39B4149DEA}"/>
              </a:ext>
            </a:extLst>
          </p:cNvPr>
          <p:cNvSpPr>
            <a:spLocks noGrp="1"/>
          </p:cNvSpPr>
          <p:nvPr>
            <p:ph type="body" idx="1"/>
          </p:nvPr>
        </p:nvSpPr>
        <p:spPr/>
        <p:txBody>
          <a:bodyPr/>
          <a:lstStyle/>
          <a:p>
            <a:r>
              <a:rPr lang="en-US" dirty="0">
                <a:cs typeface="Calibri"/>
              </a:rPr>
              <a:t>This module samples a </a:t>
            </a:r>
            <a:r>
              <a:rPr lang="en-US" dirty="0" err="1">
                <a:cs typeface="Calibri"/>
              </a:rPr>
              <a:t>a</a:t>
            </a:r>
            <a:r>
              <a:rPr lang="en-US" dirty="0">
                <a:cs typeface="Calibri"/>
              </a:rPr>
              <a:t> </a:t>
            </a:r>
            <a:r>
              <a:rPr lang="en-US" dirty="0" err="1">
                <a:cs typeface="Calibri"/>
              </a:rPr>
              <a:t>randome</a:t>
            </a:r>
            <a:r>
              <a:rPr lang="en-US" dirty="0">
                <a:cs typeface="Calibri"/>
              </a:rPr>
              <a:t> value feature maps from a probability distribution .</a:t>
            </a:r>
          </a:p>
        </p:txBody>
      </p:sp>
      <p:sp>
        <p:nvSpPr>
          <p:cNvPr id="4" name="Slide Number Placeholder 3">
            <a:extLst>
              <a:ext uri="{FF2B5EF4-FFF2-40B4-BE49-F238E27FC236}">
                <a16:creationId xmlns:a16="http://schemas.microsoft.com/office/drawing/2014/main" id="{8C1F95E6-91A2-7FD3-E194-1D7669F14D44}"/>
              </a:ext>
            </a:extLst>
          </p:cNvPr>
          <p:cNvSpPr>
            <a:spLocks noGrp="1"/>
          </p:cNvSpPr>
          <p:nvPr>
            <p:ph type="sldNum" sz="quarter" idx="5"/>
          </p:nvPr>
        </p:nvSpPr>
        <p:spPr/>
        <p:txBody>
          <a:bodyPr/>
          <a:lstStyle/>
          <a:p>
            <a:fld id="{6FBB5303-4B43-4EBA-94D7-8C68F72BE297}" type="slidenum">
              <a:rPr lang="en-US"/>
              <a:t>90</a:t>
            </a:fld>
            <a:endParaRPr lang="en-US"/>
          </a:p>
        </p:txBody>
      </p:sp>
    </p:spTree>
    <p:extLst>
      <p:ext uri="{BB962C8B-B14F-4D97-AF65-F5344CB8AC3E}">
        <p14:creationId xmlns:p14="http://schemas.microsoft.com/office/powerpoint/2010/main" val="27405648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B6B7A-6D0E-CFB6-86A2-3B04E6CFE2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8140C1-29D4-27B6-AB3B-1AB955A4FD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6B2176-985F-05D8-AB74-63A6DA37F215}"/>
              </a:ext>
            </a:extLst>
          </p:cNvPr>
          <p:cNvSpPr>
            <a:spLocks noGrp="1"/>
          </p:cNvSpPr>
          <p:nvPr>
            <p:ph type="body" idx="1"/>
          </p:nvPr>
        </p:nvSpPr>
        <p:spPr/>
        <p:txBody>
          <a:bodyPr/>
          <a:lstStyle/>
          <a:p>
            <a:r>
              <a:rPr lang="en-US" dirty="0">
                <a:cs typeface="Calibri"/>
              </a:rPr>
              <a:t>Then modulate it through a </a:t>
            </a:r>
            <a:r>
              <a:rPr lang="en-US" dirty="0" err="1">
                <a:cs typeface="Calibri"/>
              </a:rPr>
              <a:t>hyperparamter</a:t>
            </a:r>
            <a:r>
              <a:rPr lang="en-US" dirty="0">
                <a:cs typeface="Calibri"/>
              </a:rPr>
              <a:t> of </a:t>
            </a:r>
            <a:r>
              <a:rPr lang="en-US" dirty="0" err="1">
                <a:cs typeface="Calibri"/>
              </a:rPr>
              <a:t>temperture</a:t>
            </a:r>
            <a:endParaRPr lang="en-US" dirty="0">
              <a:cs typeface="Calibri"/>
            </a:endParaRPr>
          </a:p>
        </p:txBody>
      </p:sp>
      <p:sp>
        <p:nvSpPr>
          <p:cNvPr id="4" name="Slide Number Placeholder 3">
            <a:extLst>
              <a:ext uri="{FF2B5EF4-FFF2-40B4-BE49-F238E27FC236}">
                <a16:creationId xmlns:a16="http://schemas.microsoft.com/office/drawing/2014/main" id="{4990756D-4A2D-0AEB-4B89-BDABC89218BC}"/>
              </a:ext>
            </a:extLst>
          </p:cNvPr>
          <p:cNvSpPr>
            <a:spLocks noGrp="1"/>
          </p:cNvSpPr>
          <p:nvPr>
            <p:ph type="sldNum" sz="quarter" idx="5"/>
          </p:nvPr>
        </p:nvSpPr>
        <p:spPr/>
        <p:txBody>
          <a:bodyPr/>
          <a:lstStyle/>
          <a:p>
            <a:fld id="{6FBB5303-4B43-4EBA-94D7-8C68F72BE297}" type="slidenum">
              <a:rPr lang="en-US"/>
              <a:t>91</a:t>
            </a:fld>
            <a:endParaRPr lang="en-US"/>
          </a:p>
        </p:txBody>
      </p:sp>
    </p:spTree>
    <p:extLst>
      <p:ext uri="{BB962C8B-B14F-4D97-AF65-F5344CB8AC3E}">
        <p14:creationId xmlns:p14="http://schemas.microsoft.com/office/powerpoint/2010/main" val="18748569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results obtained through sampling uniform distribution </a:t>
            </a:r>
          </a:p>
        </p:txBody>
      </p:sp>
      <p:sp>
        <p:nvSpPr>
          <p:cNvPr id="4" name="Slide Number Placeholder 3"/>
          <p:cNvSpPr>
            <a:spLocks noGrp="1"/>
          </p:cNvSpPr>
          <p:nvPr>
            <p:ph type="sldNum" sz="quarter" idx="5"/>
          </p:nvPr>
        </p:nvSpPr>
        <p:spPr/>
        <p:txBody>
          <a:bodyPr/>
          <a:lstStyle/>
          <a:p>
            <a:fld id="{7F454EB9-399D-410C-A3BE-05EEB976F833}" type="slidenum">
              <a:rPr lang="en-GB" smtClean="0"/>
              <a:t>92</a:t>
            </a:fld>
            <a:endParaRPr lang="en-GB"/>
          </a:p>
        </p:txBody>
      </p:sp>
    </p:spTree>
    <p:extLst>
      <p:ext uri="{BB962C8B-B14F-4D97-AF65-F5344CB8AC3E}">
        <p14:creationId xmlns:p14="http://schemas.microsoft.com/office/powerpoint/2010/main" val="239429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sequence of coordinates taken by an observer throughout the stimulus is what we call a </a:t>
            </a:r>
            <a:r>
              <a:rPr lang="en-US" dirty="0" err="1">
                <a:cs typeface="Calibri"/>
              </a:rPr>
              <a:t>scanpath</a:t>
            </a:r>
            <a:endParaRPr lang="en-US" dirty="0">
              <a:cs typeface="Calibri"/>
            </a:endParaRPr>
          </a:p>
          <a:p>
            <a:endParaRPr lang="en-US" dirty="0">
              <a:cs typeface="Calibri"/>
            </a:endParaRPr>
          </a:p>
          <a:p>
            <a:r>
              <a:rPr lang="en-US" dirty="0">
                <a:cs typeface="Calibri"/>
              </a:rPr>
              <a:t>And by aggregating the fixations composing the </a:t>
            </a:r>
            <a:r>
              <a:rPr lang="en-US" dirty="0" err="1">
                <a:cs typeface="Calibri"/>
              </a:rPr>
              <a:t>scanpath</a:t>
            </a:r>
            <a:r>
              <a:rPr lang="en-US" dirty="0">
                <a:cs typeface="Calibri"/>
              </a:rPr>
              <a:t> we can construct a saliency map.</a:t>
            </a:r>
          </a:p>
          <a:p>
            <a:endParaRPr lang="en-US" dirty="0">
              <a:cs typeface="Calibri"/>
            </a:endParaRPr>
          </a:p>
          <a:p>
            <a:r>
              <a:rPr lang="en-US" dirty="0">
                <a:cs typeface="Calibri"/>
              </a:rPr>
              <a:t>It ‘s a heatmap that  represents the degree of prominence of each pixel for the visual system. </a:t>
            </a:r>
          </a:p>
          <a:p>
            <a:r>
              <a:rPr lang="en-US" dirty="0">
                <a:cs typeface="Calibri"/>
              </a:rPr>
              <a:t> </a:t>
            </a:r>
          </a:p>
          <a:p>
            <a:r>
              <a:rPr lang="en-US" dirty="0">
                <a:cs typeface="Calibri"/>
              </a:rPr>
              <a:t>Our goal is study this eye movement behavior on observers watching paintings. </a:t>
            </a:r>
            <a:endParaRPr lang="en-US" dirty="0"/>
          </a:p>
        </p:txBody>
      </p:sp>
      <p:sp>
        <p:nvSpPr>
          <p:cNvPr id="4" name="Slide Number Placeholder 3"/>
          <p:cNvSpPr>
            <a:spLocks noGrp="1"/>
          </p:cNvSpPr>
          <p:nvPr>
            <p:ph type="sldNum" sz="quarter" idx="5"/>
          </p:nvPr>
        </p:nvSpPr>
        <p:spPr/>
        <p:txBody>
          <a:bodyPr/>
          <a:lstStyle/>
          <a:p>
            <a:fld id="{6FBB5303-4B43-4EBA-94D7-8C68F72BE297}" type="slidenum">
              <a:rPr lang="en-US"/>
              <a:t>9</a:t>
            </a:fld>
            <a:endParaRPr lang="en-US"/>
          </a:p>
        </p:txBody>
      </p:sp>
    </p:spTree>
    <p:extLst>
      <p:ext uri="{BB962C8B-B14F-4D97-AF65-F5344CB8AC3E}">
        <p14:creationId xmlns:p14="http://schemas.microsoft.com/office/powerpoint/2010/main" val="17919300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these are the results obtained through sampling from a normal distribution </a:t>
            </a:r>
          </a:p>
          <a:p>
            <a:endParaRPr lang="en-GB" dirty="0"/>
          </a:p>
          <a:p>
            <a:r>
              <a:rPr lang="en-GB" dirty="0"/>
              <a:t>We get a better overall </a:t>
            </a:r>
            <a:r>
              <a:rPr lang="en-GB" dirty="0" err="1"/>
              <a:t>Multimatch</a:t>
            </a:r>
            <a:r>
              <a:rPr lang="en-GB" dirty="0"/>
              <a:t> mean, </a:t>
            </a:r>
          </a:p>
        </p:txBody>
      </p:sp>
      <p:sp>
        <p:nvSpPr>
          <p:cNvPr id="4" name="Slide Number Placeholder 3"/>
          <p:cNvSpPr>
            <a:spLocks noGrp="1"/>
          </p:cNvSpPr>
          <p:nvPr>
            <p:ph type="sldNum" sz="quarter" idx="5"/>
          </p:nvPr>
        </p:nvSpPr>
        <p:spPr/>
        <p:txBody>
          <a:bodyPr/>
          <a:lstStyle/>
          <a:p>
            <a:fld id="{7F454EB9-399D-410C-A3BE-05EEB976F833}" type="slidenum">
              <a:rPr lang="en-GB" smtClean="0"/>
              <a:t>93</a:t>
            </a:fld>
            <a:endParaRPr lang="en-GB"/>
          </a:p>
        </p:txBody>
      </p:sp>
    </p:spTree>
    <p:extLst>
      <p:ext uri="{BB962C8B-B14F-4D97-AF65-F5344CB8AC3E}">
        <p14:creationId xmlns:p14="http://schemas.microsoft.com/office/powerpoint/2010/main" val="22307808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some of the results obtained through various </a:t>
            </a:r>
            <a:r>
              <a:rPr lang="en-GB" dirty="0" err="1"/>
              <a:t>tempertures</a:t>
            </a:r>
            <a:r>
              <a:rPr lang="en-GB" dirty="0"/>
              <a:t> </a:t>
            </a:r>
          </a:p>
        </p:txBody>
      </p:sp>
      <p:sp>
        <p:nvSpPr>
          <p:cNvPr id="4" name="Slide Number Placeholder 3"/>
          <p:cNvSpPr>
            <a:spLocks noGrp="1"/>
          </p:cNvSpPr>
          <p:nvPr>
            <p:ph type="sldNum" sz="quarter" idx="5"/>
          </p:nvPr>
        </p:nvSpPr>
        <p:spPr/>
        <p:txBody>
          <a:bodyPr/>
          <a:lstStyle/>
          <a:p>
            <a:fld id="{7F454EB9-399D-410C-A3BE-05EEB976F833}" type="slidenum">
              <a:rPr lang="en-GB" smtClean="0"/>
              <a:t>94</a:t>
            </a:fld>
            <a:endParaRPr lang="en-GB"/>
          </a:p>
        </p:txBody>
      </p:sp>
    </p:spTree>
    <p:extLst>
      <p:ext uri="{BB962C8B-B14F-4D97-AF65-F5344CB8AC3E}">
        <p14:creationId xmlns:p14="http://schemas.microsoft.com/office/powerpoint/2010/main" val="30206530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also evaluate the model using random </a:t>
            </a:r>
            <a:r>
              <a:rPr lang="en-GB" dirty="0" err="1"/>
              <a:t>tempertures</a:t>
            </a:r>
            <a:r>
              <a:rPr lang="en-GB" dirty="0"/>
              <a:t> on both the </a:t>
            </a:r>
            <a:r>
              <a:rPr lang="en-GB" dirty="0" err="1"/>
              <a:t>AVAtt</a:t>
            </a:r>
            <a:r>
              <a:rPr lang="en-GB" dirty="0"/>
              <a:t> and Le </a:t>
            </a:r>
            <a:r>
              <a:rPr lang="en-GB" dirty="0" err="1"/>
              <a:t>Meur</a:t>
            </a:r>
            <a:r>
              <a:rPr lang="en-GB" dirty="0"/>
              <a:t> datasets. </a:t>
            </a:r>
          </a:p>
        </p:txBody>
      </p:sp>
      <p:sp>
        <p:nvSpPr>
          <p:cNvPr id="4" name="Slide Number Placeholder 3"/>
          <p:cNvSpPr>
            <a:spLocks noGrp="1"/>
          </p:cNvSpPr>
          <p:nvPr>
            <p:ph type="sldNum" sz="quarter" idx="5"/>
          </p:nvPr>
        </p:nvSpPr>
        <p:spPr/>
        <p:txBody>
          <a:bodyPr/>
          <a:lstStyle/>
          <a:p>
            <a:fld id="{7F454EB9-399D-410C-A3BE-05EEB976F833}" type="slidenum">
              <a:rPr lang="en-GB" smtClean="0"/>
              <a:t>95</a:t>
            </a:fld>
            <a:endParaRPr lang="en-GB"/>
          </a:p>
        </p:txBody>
      </p:sp>
    </p:spTree>
    <p:extLst>
      <p:ext uri="{BB962C8B-B14F-4D97-AF65-F5344CB8AC3E}">
        <p14:creationId xmlns:p14="http://schemas.microsoft.com/office/powerpoint/2010/main" val="18470858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use the same </a:t>
            </a:r>
            <a:r>
              <a:rPr lang="en-GB" dirty="0" err="1"/>
              <a:t>tempresture</a:t>
            </a:r>
            <a:r>
              <a:rPr lang="en-GB" dirty="0"/>
              <a:t> to demonstrate the ability of our model to generate several scanpaths for the same image</a:t>
            </a:r>
          </a:p>
        </p:txBody>
      </p:sp>
      <p:sp>
        <p:nvSpPr>
          <p:cNvPr id="4" name="Slide Number Placeholder 3"/>
          <p:cNvSpPr>
            <a:spLocks noGrp="1"/>
          </p:cNvSpPr>
          <p:nvPr>
            <p:ph type="sldNum" sz="quarter" idx="5"/>
          </p:nvPr>
        </p:nvSpPr>
        <p:spPr/>
        <p:txBody>
          <a:bodyPr/>
          <a:lstStyle/>
          <a:p>
            <a:fld id="{7F454EB9-399D-410C-A3BE-05EEB976F833}" type="slidenum">
              <a:rPr lang="en-GB" smtClean="0"/>
              <a:t>96</a:t>
            </a:fld>
            <a:endParaRPr lang="en-GB"/>
          </a:p>
        </p:txBody>
      </p:sp>
    </p:spTree>
    <p:extLst>
      <p:ext uri="{BB962C8B-B14F-4D97-AF65-F5344CB8AC3E}">
        <p14:creationId xmlns:p14="http://schemas.microsoft.com/office/powerpoint/2010/main" val="5681148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2730D-C5A9-1D95-A75B-8CE855D4D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5E7E6-8281-A35D-1765-1AEC6DDE31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C1149D-509B-C670-54F6-EF6E58BB5892}"/>
              </a:ext>
            </a:extLst>
          </p:cNvPr>
          <p:cNvSpPr>
            <a:spLocks noGrp="1"/>
          </p:cNvSpPr>
          <p:nvPr>
            <p:ph type="body" idx="1"/>
          </p:nvPr>
        </p:nvSpPr>
        <p:spPr/>
        <p:txBody>
          <a:bodyPr/>
          <a:lstStyle/>
          <a:p>
            <a:r>
              <a:rPr lang="en-US">
                <a:cs typeface="Calibri"/>
              </a:rPr>
              <a:t>Follow up stats</a:t>
            </a:r>
          </a:p>
        </p:txBody>
      </p:sp>
      <p:sp>
        <p:nvSpPr>
          <p:cNvPr id="4" name="Slide Number Placeholder 3">
            <a:extLst>
              <a:ext uri="{FF2B5EF4-FFF2-40B4-BE49-F238E27FC236}">
                <a16:creationId xmlns:a16="http://schemas.microsoft.com/office/drawing/2014/main" id="{AE1E673F-3752-A0A2-64B6-9B91D4CF530D}"/>
              </a:ext>
            </a:extLst>
          </p:cNvPr>
          <p:cNvSpPr>
            <a:spLocks noGrp="1"/>
          </p:cNvSpPr>
          <p:nvPr>
            <p:ph type="sldNum" sz="quarter" idx="5"/>
          </p:nvPr>
        </p:nvSpPr>
        <p:spPr/>
        <p:txBody>
          <a:bodyPr/>
          <a:lstStyle/>
          <a:p>
            <a:fld id="{6FBB5303-4B43-4EBA-94D7-8C68F72BE297}" type="slidenum">
              <a:rPr lang="en-US"/>
              <a:t>97</a:t>
            </a:fld>
            <a:endParaRPr lang="en-US"/>
          </a:p>
        </p:txBody>
      </p:sp>
    </p:spTree>
    <p:extLst>
      <p:ext uri="{BB962C8B-B14F-4D97-AF65-F5344CB8AC3E}">
        <p14:creationId xmlns:p14="http://schemas.microsoft.com/office/powerpoint/2010/main" val="10796088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ACA2A-E2BD-20C3-383F-90DA683E43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5B121C-1E85-F6CA-129E-DF0DD17ED8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EE620F-379D-7F06-EC88-3EDF94D5CBBE}"/>
              </a:ext>
            </a:extLst>
          </p:cNvPr>
          <p:cNvSpPr>
            <a:spLocks noGrp="1"/>
          </p:cNvSpPr>
          <p:nvPr>
            <p:ph type="body" idx="1"/>
          </p:nvPr>
        </p:nvSpPr>
        <p:spPr/>
        <p:txBody>
          <a:bodyPr/>
          <a:lstStyle/>
          <a:p>
            <a:r>
              <a:rPr lang="en-US">
                <a:cs typeface="Calibri"/>
              </a:rPr>
              <a:t>Follow up stats</a:t>
            </a:r>
          </a:p>
        </p:txBody>
      </p:sp>
      <p:sp>
        <p:nvSpPr>
          <p:cNvPr id="4" name="Slide Number Placeholder 3">
            <a:extLst>
              <a:ext uri="{FF2B5EF4-FFF2-40B4-BE49-F238E27FC236}">
                <a16:creationId xmlns:a16="http://schemas.microsoft.com/office/drawing/2014/main" id="{65DCD502-59E7-8190-F3A0-51D38DEC5831}"/>
              </a:ext>
            </a:extLst>
          </p:cNvPr>
          <p:cNvSpPr>
            <a:spLocks noGrp="1"/>
          </p:cNvSpPr>
          <p:nvPr>
            <p:ph type="sldNum" sz="quarter" idx="5"/>
          </p:nvPr>
        </p:nvSpPr>
        <p:spPr/>
        <p:txBody>
          <a:bodyPr/>
          <a:lstStyle/>
          <a:p>
            <a:fld id="{6FBB5303-4B43-4EBA-94D7-8C68F72BE297}" type="slidenum">
              <a:rPr lang="en-US"/>
              <a:t>98</a:t>
            </a:fld>
            <a:endParaRPr lang="en-US"/>
          </a:p>
        </p:txBody>
      </p:sp>
    </p:spTree>
    <p:extLst>
      <p:ext uri="{BB962C8B-B14F-4D97-AF65-F5344CB8AC3E}">
        <p14:creationId xmlns:p14="http://schemas.microsoft.com/office/powerpoint/2010/main" val="14941934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F05C4-6D57-F78D-77E8-34C28DC2E6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4D1CA-3642-07EE-F3CE-1B386C023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132B66-CEB9-5C0C-02E1-B8B25A08DD41}"/>
              </a:ext>
            </a:extLst>
          </p:cNvPr>
          <p:cNvSpPr>
            <a:spLocks noGrp="1"/>
          </p:cNvSpPr>
          <p:nvPr>
            <p:ph type="body" idx="1"/>
          </p:nvPr>
        </p:nvSpPr>
        <p:spPr/>
        <p:txBody>
          <a:bodyPr/>
          <a:lstStyle/>
          <a:p>
            <a:r>
              <a:rPr lang="en-US" dirty="0"/>
              <a:t>The third approach is about self supervised learning </a:t>
            </a:r>
          </a:p>
        </p:txBody>
      </p:sp>
      <p:sp>
        <p:nvSpPr>
          <p:cNvPr id="4" name="Slide Number Placeholder 3">
            <a:extLst>
              <a:ext uri="{FF2B5EF4-FFF2-40B4-BE49-F238E27FC236}">
                <a16:creationId xmlns:a16="http://schemas.microsoft.com/office/drawing/2014/main" id="{62B3F42D-D737-5D79-C703-9BAE6F8B060B}"/>
              </a:ext>
            </a:extLst>
          </p:cNvPr>
          <p:cNvSpPr>
            <a:spLocks noGrp="1"/>
          </p:cNvSpPr>
          <p:nvPr>
            <p:ph type="sldNum" sz="quarter" idx="5"/>
          </p:nvPr>
        </p:nvSpPr>
        <p:spPr/>
        <p:txBody>
          <a:bodyPr/>
          <a:lstStyle/>
          <a:p>
            <a:fld id="{6FBB5303-4B43-4EBA-94D7-8C68F72BE297}" type="slidenum">
              <a:rPr lang="en-US"/>
              <a:t>99</a:t>
            </a:fld>
            <a:endParaRPr lang="en-US"/>
          </a:p>
        </p:txBody>
      </p:sp>
    </p:spTree>
    <p:extLst>
      <p:ext uri="{BB962C8B-B14F-4D97-AF65-F5344CB8AC3E}">
        <p14:creationId xmlns:p14="http://schemas.microsoft.com/office/powerpoint/2010/main" val="24270543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F4455-B91F-21EA-1CFE-E492960838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B0DA81-43F9-C530-7731-FD0D09B439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D40BDE-1260-73B3-C0AB-1EDBAA96C2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B198CA-8E53-47F0-D283-A20D29349ED0}"/>
              </a:ext>
            </a:extLst>
          </p:cNvPr>
          <p:cNvSpPr>
            <a:spLocks noGrp="1"/>
          </p:cNvSpPr>
          <p:nvPr>
            <p:ph type="sldNum" sz="quarter" idx="5"/>
          </p:nvPr>
        </p:nvSpPr>
        <p:spPr/>
        <p:txBody>
          <a:bodyPr/>
          <a:lstStyle/>
          <a:p>
            <a:fld id="{6FBB5303-4B43-4EBA-94D7-8C68F72BE297}" type="slidenum">
              <a:rPr lang="en-US"/>
              <a:t>100</a:t>
            </a:fld>
            <a:endParaRPr lang="en-US"/>
          </a:p>
        </p:txBody>
      </p:sp>
    </p:spTree>
    <p:extLst>
      <p:ext uri="{BB962C8B-B14F-4D97-AF65-F5344CB8AC3E}">
        <p14:creationId xmlns:p14="http://schemas.microsoft.com/office/powerpoint/2010/main" val="103240877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FCFDA-5515-67DD-0BC2-C851079F10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2D09F1-F48F-3521-EA39-1750017E1C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7576CA-3402-209B-96E3-43E02059BCE1}"/>
              </a:ext>
            </a:extLst>
          </p:cNvPr>
          <p:cNvSpPr>
            <a:spLocks noGrp="1"/>
          </p:cNvSpPr>
          <p:nvPr>
            <p:ph type="body" idx="1"/>
          </p:nvPr>
        </p:nvSpPr>
        <p:spPr/>
        <p:txBody>
          <a:bodyPr/>
          <a:lstStyle/>
          <a:p>
            <a:r>
              <a:rPr lang="en-US" dirty="0"/>
              <a:t>We first start with </a:t>
            </a:r>
          </a:p>
        </p:txBody>
      </p:sp>
      <p:sp>
        <p:nvSpPr>
          <p:cNvPr id="4" name="Slide Number Placeholder 3">
            <a:extLst>
              <a:ext uri="{FF2B5EF4-FFF2-40B4-BE49-F238E27FC236}">
                <a16:creationId xmlns:a16="http://schemas.microsoft.com/office/drawing/2014/main" id="{873C9B0E-9242-901E-4E7F-3E3E16ABCE8A}"/>
              </a:ext>
            </a:extLst>
          </p:cNvPr>
          <p:cNvSpPr>
            <a:spLocks noGrp="1"/>
          </p:cNvSpPr>
          <p:nvPr>
            <p:ph type="sldNum" sz="quarter" idx="5"/>
          </p:nvPr>
        </p:nvSpPr>
        <p:spPr/>
        <p:txBody>
          <a:bodyPr/>
          <a:lstStyle/>
          <a:p>
            <a:fld id="{6FBB5303-4B43-4EBA-94D7-8C68F72BE297}" type="slidenum">
              <a:rPr lang="en-US"/>
              <a:t>101</a:t>
            </a:fld>
            <a:endParaRPr lang="en-US"/>
          </a:p>
        </p:txBody>
      </p:sp>
    </p:spTree>
    <p:extLst>
      <p:ext uri="{BB962C8B-B14F-4D97-AF65-F5344CB8AC3E}">
        <p14:creationId xmlns:p14="http://schemas.microsoft.com/office/powerpoint/2010/main" val="25475855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the new architecture proposed </a:t>
            </a:r>
          </a:p>
        </p:txBody>
      </p:sp>
      <p:sp>
        <p:nvSpPr>
          <p:cNvPr id="4" name="Slide Number Placeholder 3"/>
          <p:cNvSpPr>
            <a:spLocks noGrp="1"/>
          </p:cNvSpPr>
          <p:nvPr>
            <p:ph type="sldNum" sz="quarter" idx="5"/>
          </p:nvPr>
        </p:nvSpPr>
        <p:spPr/>
        <p:txBody>
          <a:bodyPr/>
          <a:lstStyle/>
          <a:p>
            <a:fld id="{6FBB5303-4B43-4EBA-94D7-8C68F72BE297}" type="slidenum">
              <a:rPr lang="en-US"/>
              <a:t>102</a:t>
            </a:fld>
            <a:endParaRPr lang="en-US"/>
          </a:p>
        </p:txBody>
      </p:sp>
    </p:spTree>
    <p:extLst>
      <p:ext uri="{BB962C8B-B14F-4D97-AF65-F5344CB8AC3E}">
        <p14:creationId xmlns:p14="http://schemas.microsoft.com/office/powerpoint/2010/main" val="2196079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A07C2-37FF-8804-3350-3090DA33D1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CA1DC44-BE20-7AAF-2951-51CE495207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C13FD78-AA82-9893-77DE-C31B58B19572}"/>
              </a:ext>
            </a:extLst>
          </p:cNvPr>
          <p:cNvSpPr>
            <a:spLocks noGrp="1"/>
          </p:cNvSpPr>
          <p:nvPr>
            <p:ph type="dt" sz="half" idx="10"/>
          </p:nvPr>
        </p:nvSpPr>
        <p:spPr/>
        <p:txBody>
          <a:bodyPr/>
          <a:lstStyle/>
          <a:p>
            <a:fld id="{C332F75A-56C8-4A89-9025-9E5651552267}" type="datetimeFigureOut">
              <a:rPr lang="en-GB" smtClean="0"/>
              <a:t>29/02/2024</a:t>
            </a:fld>
            <a:endParaRPr lang="en-GB"/>
          </a:p>
        </p:txBody>
      </p:sp>
      <p:sp>
        <p:nvSpPr>
          <p:cNvPr id="5" name="Footer Placeholder 4">
            <a:extLst>
              <a:ext uri="{FF2B5EF4-FFF2-40B4-BE49-F238E27FC236}">
                <a16:creationId xmlns:a16="http://schemas.microsoft.com/office/drawing/2014/main" id="{EBFC216A-C2BD-25A1-47EC-EA11BD439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300248-DBEC-FABB-DEAD-806A79AEB0FA}"/>
              </a:ext>
            </a:extLst>
          </p:cNvPr>
          <p:cNvSpPr>
            <a:spLocks noGrp="1"/>
          </p:cNvSpPr>
          <p:nvPr>
            <p:ph type="sldNum" sz="quarter" idx="12"/>
          </p:nvPr>
        </p:nvSpPr>
        <p:spPr/>
        <p:txBody>
          <a:bodyPr/>
          <a:lstStyle/>
          <a:p>
            <a:fld id="{29E93E2C-863A-4991-BD22-353AAB0FCAA1}" type="slidenum">
              <a:rPr lang="en-GB" smtClean="0"/>
              <a:t>‹#›</a:t>
            </a:fld>
            <a:endParaRPr lang="en-GB"/>
          </a:p>
        </p:txBody>
      </p:sp>
    </p:spTree>
    <p:extLst>
      <p:ext uri="{BB962C8B-B14F-4D97-AF65-F5344CB8AC3E}">
        <p14:creationId xmlns:p14="http://schemas.microsoft.com/office/powerpoint/2010/main" val="262198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80E57-2F6F-A55F-B069-78EEBB0FE13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AB57BBF-652F-426F-9112-C35715CB60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456B8A-9BDA-9AFB-1609-5D29D48A8436}"/>
              </a:ext>
            </a:extLst>
          </p:cNvPr>
          <p:cNvSpPr>
            <a:spLocks noGrp="1"/>
          </p:cNvSpPr>
          <p:nvPr>
            <p:ph type="dt" sz="half" idx="10"/>
          </p:nvPr>
        </p:nvSpPr>
        <p:spPr/>
        <p:txBody>
          <a:bodyPr/>
          <a:lstStyle/>
          <a:p>
            <a:fld id="{C332F75A-56C8-4A89-9025-9E5651552267}" type="datetimeFigureOut">
              <a:rPr lang="en-GB" smtClean="0"/>
              <a:t>29/02/2024</a:t>
            </a:fld>
            <a:endParaRPr lang="en-GB"/>
          </a:p>
        </p:txBody>
      </p:sp>
      <p:sp>
        <p:nvSpPr>
          <p:cNvPr id="5" name="Footer Placeholder 4">
            <a:extLst>
              <a:ext uri="{FF2B5EF4-FFF2-40B4-BE49-F238E27FC236}">
                <a16:creationId xmlns:a16="http://schemas.microsoft.com/office/drawing/2014/main" id="{DF5C25EE-4EE1-179E-F36C-4523B55A29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67EA90-5E85-A6F2-679C-C1897FAC80A3}"/>
              </a:ext>
            </a:extLst>
          </p:cNvPr>
          <p:cNvSpPr>
            <a:spLocks noGrp="1"/>
          </p:cNvSpPr>
          <p:nvPr>
            <p:ph type="sldNum" sz="quarter" idx="12"/>
          </p:nvPr>
        </p:nvSpPr>
        <p:spPr/>
        <p:txBody>
          <a:bodyPr/>
          <a:lstStyle/>
          <a:p>
            <a:fld id="{29E93E2C-863A-4991-BD22-353AAB0FCAA1}" type="slidenum">
              <a:rPr lang="en-GB" smtClean="0"/>
              <a:t>‹#›</a:t>
            </a:fld>
            <a:endParaRPr lang="en-GB"/>
          </a:p>
        </p:txBody>
      </p:sp>
    </p:spTree>
    <p:extLst>
      <p:ext uri="{BB962C8B-B14F-4D97-AF65-F5344CB8AC3E}">
        <p14:creationId xmlns:p14="http://schemas.microsoft.com/office/powerpoint/2010/main" val="3066090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2CAC4E-A2CD-1A97-F3E5-8EFDE3F272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25737D9-54F0-C470-E0C5-4E10C9BB56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C5A59E-8233-43D1-303D-10E80EB493D1}"/>
              </a:ext>
            </a:extLst>
          </p:cNvPr>
          <p:cNvSpPr>
            <a:spLocks noGrp="1"/>
          </p:cNvSpPr>
          <p:nvPr>
            <p:ph type="dt" sz="half" idx="10"/>
          </p:nvPr>
        </p:nvSpPr>
        <p:spPr/>
        <p:txBody>
          <a:bodyPr/>
          <a:lstStyle/>
          <a:p>
            <a:fld id="{C332F75A-56C8-4A89-9025-9E5651552267}" type="datetimeFigureOut">
              <a:rPr lang="en-GB" smtClean="0"/>
              <a:t>29/02/2024</a:t>
            </a:fld>
            <a:endParaRPr lang="en-GB"/>
          </a:p>
        </p:txBody>
      </p:sp>
      <p:sp>
        <p:nvSpPr>
          <p:cNvPr id="5" name="Footer Placeholder 4">
            <a:extLst>
              <a:ext uri="{FF2B5EF4-FFF2-40B4-BE49-F238E27FC236}">
                <a16:creationId xmlns:a16="http://schemas.microsoft.com/office/drawing/2014/main" id="{B060585C-CB4A-81B6-F58A-7D29A64AC8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CB57D5-0E33-5863-B01F-C216CCC4BC76}"/>
              </a:ext>
            </a:extLst>
          </p:cNvPr>
          <p:cNvSpPr>
            <a:spLocks noGrp="1"/>
          </p:cNvSpPr>
          <p:nvPr>
            <p:ph type="sldNum" sz="quarter" idx="12"/>
          </p:nvPr>
        </p:nvSpPr>
        <p:spPr/>
        <p:txBody>
          <a:bodyPr/>
          <a:lstStyle/>
          <a:p>
            <a:fld id="{29E93E2C-863A-4991-BD22-353AAB0FCAA1}" type="slidenum">
              <a:rPr lang="en-GB" smtClean="0"/>
              <a:t>‹#›</a:t>
            </a:fld>
            <a:endParaRPr lang="en-GB"/>
          </a:p>
        </p:txBody>
      </p:sp>
    </p:spTree>
    <p:extLst>
      <p:ext uri="{BB962C8B-B14F-4D97-AF65-F5344CB8AC3E}">
        <p14:creationId xmlns:p14="http://schemas.microsoft.com/office/powerpoint/2010/main" val="2407629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C3070-824D-B903-3832-5CF752FD75F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3240159-9DB2-C4A7-2B21-64867EF4BF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746F5CC-1D3E-7368-8CBC-96A91DDE45D3}"/>
              </a:ext>
            </a:extLst>
          </p:cNvPr>
          <p:cNvSpPr>
            <a:spLocks noGrp="1"/>
          </p:cNvSpPr>
          <p:nvPr>
            <p:ph type="dt" sz="half" idx="10"/>
          </p:nvPr>
        </p:nvSpPr>
        <p:spPr/>
        <p:txBody>
          <a:bodyPr/>
          <a:lstStyle/>
          <a:p>
            <a:fld id="{C332F75A-56C8-4A89-9025-9E5651552267}" type="datetimeFigureOut">
              <a:rPr lang="en-GB" smtClean="0"/>
              <a:t>29/02/2024</a:t>
            </a:fld>
            <a:endParaRPr lang="en-GB"/>
          </a:p>
        </p:txBody>
      </p:sp>
      <p:sp>
        <p:nvSpPr>
          <p:cNvPr id="5" name="Footer Placeholder 4">
            <a:extLst>
              <a:ext uri="{FF2B5EF4-FFF2-40B4-BE49-F238E27FC236}">
                <a16:creationId xmlns:a16="http://schemas.microsoft.com/office/drawing/2014/main" id="{BA54449B-F35A-CB28-826B-B543F66AC04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AE7AAE1-6D5C-AB6F-4180-B2939A32BB52}"/>
              </a:ext>
            </a:extLst>
          </p:cNvPr>
          <p:cNvSpPr>
            <a:spLocks noGrp="1"/>
          </p:cNvSpPr>
          <p:nvPr>
            <p:ph type="sldNum" sz="quarter" idx="12"/>
          </p:nvPr>
        </p:nvSpPr>
        <p:spPr/>
        <p:txBody>
          <a:bodyPr/>
          <a:lstStyle/>
          <a:p>
            <a:fld id="{29E93E2C-863A-4991-BD22-353AAB0FCAA1}" type="slidenum">
              <a:rPr lang="en-GB" smtClean="0"/>
              <a:t>‹#›</a:t>
            </a:fld>
            <a:endParaRPr lang="en-GB"/>
          </a:p>
        </p:txBody>
      </p:sp>
    </p:spTree>
    <p:extLst>
      <p:ext uri="{BB962C8B-B14F-4D97-AF65-F5344CB8AC3E}">
        <p14:creationId xmlns:p14="http://schemas.microsoft.com/office/powerpoint/2010/main" val="4108740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C0A8-5CC7-F936-213A-D048F46E21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F73F50B-30A2-94AE-135A-6729CA58D3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9A7728-5A2B-6D39-3F75-C6A38AC7431F}"/>
              </a:ext>
            </a:extLst>
          </p:cNvPr>
          <p:cNvSpPr>
            <a:spLocks noGrp="1"/>
          </p:cNvSpPr>
          <p:nvPr>
            <p:ph type="dt" sz="half" idx="10"/>
          </p:nvPr>
        </p:nvSpPr>
        <p:spPr/>
        <p:txBody>
          <a:bodyPr/>
          <a:lstStyle/>
          <a:p>
            <a:fld id="{C332F75A-56C8-4A89-9025-9E5651552267}" type="datetimeFigureOut">
              <a:rPr lang="en-GB" smtClean="0"/>
              <a:t>29/02/2024</a:t>
            </a:fld>
            <a:endParaRPr lang="en-GB"/>
          </a:p>
        </p:txBody>
      </p:sp>
      <p:sp>
        <p:nvSpPr>
          <p:cNvPr id="5" name="Footer Placeholder 4">
            <a:extLst>
              <a:ext uri="{FF2B5EF4-FFF2-40B4-BE49-F238E27FC236}">
                <a16:creationId xmlns:a16="http://schemas.microsoft.com/office/drawing/2014/main" id="{7D93667A-2C1C-B235-9045-FD1A85463B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21726E-4D77-3EB2-8FAD-4C440AA08643}"/>
              </a:ext>
            </a:extLst>
          </p:cNvPr>
          <p:cNvSpPr>
            <a:spLocks noGrp="1"/>
          </p:cNvSpPr>
          <p:nvPr>
            <p:ph type="sldNum" sz="quarter" idx="12"/>
          </p:nvPr>
        </p:nvSpPr>
        <p:spPr/>
        <p:txBody>
          <a:bodyPr/>
          <a:lstStyle/>
          <a:p>
            <a:fld id="{29E93E2C-863A-4991-BD22-353AAB0FCAA1}" type="slidenum">
              <a:rPr lang="en-GB" smtClean="0"/>
              <a:t>‹#›</a:t>
            </a:fld>
            <a:endParaRPr lang="en-GB"/>
          </a:p>
        </p:txBody>
      </p:sp>
    </p:spTree>
    <p:extLst>
      <p:ext uri="{BB962C8B-B14F-4D97-AF65-F5344CB8AC3E}">
        <p14:creationId xmlns:p14="http://schemas.microsoft.com/office/powerpoint/2010/main" val="3716983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549DA-0325-B216-9082-8E19B5DF712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680589-E724-02FA-4974-3F099D470C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3D63F9A-DA24-AEA9-9F9E-46319FE97F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3830AD9-1114-FF56-3A10-63E87DBF8BFE}"/>
              </a:ext>
            </a:extLst>
          </p:cNvPr>
          <p:cNvSpPr>
            <a:spLocks noGrp="1"/>
          </p:cNvSpPr>
          <p:nvPr>
            <p:ph type="dt" sz="half" idx="10"/>
          </p:nvPr>
        </p:nvSpPr>
        <p:spPr/>
        <p:txBody>
          <a:bodyPr/>
          <a:lstStyle/>
          <a:p>
            <a:fld id="{C332F75A-56C8-4A89-9025-9E5651552267}" type="datetimeFigureOut">
              <a:rPr lang="en-GB" smtClean="0"/>
              <a:t>29/02/2024</a:t>
            </a:fld>
            <a:endParaRPr lang="en-GB"/>
          </a:p>
        </p:txBody>
      </p:sp>
      <p:sp>
        <p:nvSpPr>
          <p:cNvPr id="6" name="Footer Placeholder 5">
            <a:extLst>
              <a:ext uri="{FF2B5EF4-FFF2-40B4-BE49-F238E27FC236}">
                <a16:creationId xmlns:a16="http://schemas.microsoft.com/office/drawing/2014/main" id="{68B32A15-4A6C-2F71-63F0-B238DB1B3D8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FD5C5D-56DB-75FD-5FD8-664860A11094}"/>
              </a:ext>
            </a:extLst>
          </p:cNvPr>
          <p:cNvSpPr>
            <a:spLocks noGrp="1"/>
          </p:cNvSpPr>
          <p:nvPr>
            <p:ph type="sldNum" sz="quarter" idx="12"/>
          </p:nvPr>
        </p:nvSpPr>
        <p:spPr/>
        <p:txBody>
          <a:bodyPr/>
          <a:lstStyle/>
          <a:p>
            <a:fld id="{29E93E2C-863A-4991-BD22-353AAB0FCAA1}" type="slidenum">
              <a:rPr lang="en-GB" smtClean="0"/>
              <a:t>‹#›</a:t>
            </a:fld>
            <a:endParaRPr lang="en-GB"/>
          </a:p>
        </p:txBody>
      </p:sp>
    </p:spTree>
    <p:extLst>
      <p:ext uri="{BB962C8B-B14F-4D97-AF65-F5344CB8AC3E}">
        <p14:creationId xmlns:p14="http://schemas.microsoft.com/office/powerpoint/2010/main" val="2161465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4CF9A-31D8-41B0-A4EC-47684044501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7673AF3-BAF9-550A-4645-3836D7D914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90D471-E601-CB45-4E09-6BFDC4C3B6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59FEC5-0E04-0D59-B79D-3DB07E3416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44BE42-DCE1-75DE-83F4-506DC826F3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78AC53D-36E9-4EBA-FF91-DF60F4E5FAA8}"/>
              </a:ext>
            </a:extLst>
          </p:cNvPr>
          <p:cNvSpPr>
            <a:spLocks noGrp="1"/>
          </p:cNvSpPr>
          <p:nvPr>
            <p:ph type="dt" sz="half" idx="10"/>
          </p:nvPr>
        </p:nvSpPr>
        <p:spPr/>
        <p:txBody>
          <a:bodyPr/>
          <a:lstStyle/>
          <a:p>
            <a:fld id="{C332F75A-56C8-4A89-9025-9E5651552267}" type="datetimeFigureOut">
              <a:rPr lang="en-GB" smtClean="0"/>
              <a:t>29/02/2024</a:t>
            </a:fld>
            <a:endParaRPr lang="en-GB"/>
          </a:p>
        </p:txBody>
      </p:sp>
      <p:sp>
        <p:nvSpPr>
          <p:cNvPr id="8" name="Footer Placeholder 7">
            <a:extLst>
              <a:ext uri="{FF2B5EF4-FFF2-40B4-BE49-F238E27FC236}">
                <a16:creationId xmlns:a16="http://schemas.microsoft.com/office/drawing/2014/main" id="{3E546038-3528-9FAC-AC82-EE8FAE4CD6D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DADDD60-7DE5-A28E-5E57-67C6842AC05F}"/>
              </a:ext>
            </a:extLst>
          </p:cNvPr>
          <p:cNvSpPr>
            <a:spLocks noGrp="1"/>
          </p:cNvSpPr>
          <p:nvPr>
            <p:ph type="sldNum" sz="quarter" idx="12"/>
          </p:nvPr>
        </p:nvSpPr>
        <p:spPr/>
        <p:txBody>
          <a:bodyPr/>
          <a:lstStyle/>
          <a:p>
            <a:fld id="{29E93E2C-863A-4991-BD22-353AAB0FCAA1}" type="slidenum">
              <a:rPr lang="en-GB" smtClean="0"/>
              <a:t>‹#›</a:t>
            </a:fld>
            <a:endParaRPr lang="en-GB"/>
          </a:p>
        </p:txBody>
      </p:sp>
    </p:spTree>
    <p:extLst>
      <p:ext uri="{BB962C8B-B14F-4D97-AF65-F5344CB8AC3E}">
        <p14:creationId xmlns:p14="http://schemas.microsoft.com/office/powerpoint/2010/main" val="1412174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EA70-4B65-419D-FAC7-90C64C6FC4C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FB4904-BF9B-94AE-61F9-5DD12BED4155}"/>
              </a:ext>
            </a:extLst>
          </p:cNvPr>
          <p:cNvSpPr>
            <a:spLocks noGrp="1"/>
          </p:cNvSpPr>
          <p:nvPr>
            <p:ph type="dt" sz="half" idx="10"/>
          </p:nvPr>
        </p:nvSpPr>
        <p:spPr/>
        <p:txBody>
          <a:bodyPr/>
          <a:lstStyle/>
          <a:p>
            <a:fld id="{C332F75A-56C8-4A89-9025-9E5651552267}" type="datetimeFigureOut">
              <a:rPr lang="en-GB" smtClean="0"/>
              <a:t>29/02/2024</a:t>
            </a:fld>
            <a:endParaRPr lang="en-GB"/>
          </a:p>
        </p:txBody>
      </p:sp>
      <p:sp>
        <p:nvSpPr>
          <p:cNvPr id="4" name="Footer Placeholder 3">
            <a:extLst>
              <a:ext uri="{FF2B5EF4-FFF2-40B4-BE49-F238E27FC236}">
                <a16:creationId xmlns:a16="http://schemas.microsoft.com/office/drawing/2014/main" id="{7894A064-1814-2460-F697-958D870F775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7C43E5C-B3C0-32FD-34CB-DE8C78A77AB5}"/>
              </a:ext>
            </a:extLst>
          </p:cNvPr>
          <p:cNvSpPr>
            <a:spLocks noGrp="1"/>
          </p:cNvSpPr>
          <p:nvPr>
            <p:ph type="sldNum" sz="quarter" idx="12"/>
          </p:nvPr>
        </p:nvSpPr>
        <p:spPr/>
        <p:txBody>
          <a:bodyPr/>
          <a:lstStyle/>
          <a:p>
            <a:fld id="{29E93E2C-863A-4991-BD22-353AAB0FCAA1}" type="slidenum">
              <a:rPr lang="en-GB" smtClean="0"/>
              <a:t>‹#›</a:t>
            </a:fld>
            <a:endParaRPr lang="en-GB"/>
          </a:p>
        </p:txBody>
      </p:sp>
    </p:spTree>
    <p:extLst>
      <p:ext uri="{BB962C8B-B14F-4D97-AF65-F5344CB8AC3E}">
        <p14:creationId xmlns:p14="http://schemas.microsoft.com/office/powerpoint/2010/main" val="1008651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A2CCAE-142C-D78F-A3A5-AE54C7418E87}"/>
              </a:ext>
            </a:extLst>
          </p:cNvPr>
          <p:cNvSpPr>
            <a:spLocks noGrp="1"/>
          </p:cNvSpPr>
          <p:nvPr>
            <p:ph type="dt" sz="half" idx="10"/>
          </p:nvPr>
        </p:nvSpPr>
        <p:spPr/>
        <p:txBody>
          <a:bodyPr/>
          <a:lstStyle/>
          <a:p>
            <a:fld id="{C332F75A-56C8-4A89-9025-9E5651552267}" type="datetimeFigureOut">
              <a:rPr lang="en-GB" smtClean="0"/>
              <a:t>29/02/2024</a:t>
            </a:fld>
            <a:endParaRPr lang="en-GB"/>
          </a:p>
        </p:txBody>
      </p:sp>
      <p:sp>
        <p:nvSpPr>
          <p:cNvPr id="3" name="Footer Placeholder 2">
            <a:extLst>
              <a:ext uri="{FF2B5EF4-FFF2-40B4-BE49-F238E27FC236}">
                <a16:creationId xmlns:a16="http://schemas.microsoft.com/office/drawing/2014/main" id="{0B32DFF2-909E-BEF1-4264-9CA9A82F195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EA40DB5-BDE5-B4E3-D7D0-87ACFB546616}"/>
              </a:ext>
            </a:extLst>
          </p:cNvPr>
          <p:cNvSpPr>
            <a:spLocks noGrp="1"/>
          </p:cNvSpPr>
          <p:nvPr>
            <p:ph type="sldNum" sz="quarter" idx="12"/>
          </p:nvPr>
        </p:nvSpPr>
        <p:spPr/>
        <p:txBody>
          <a:bodyPr/>
          <a:lstStyle/>
          <a:p>
            <a:fld id="{29E93E2C-863A-4991-BD22-353AAB0FCAA1}" type="slidenum">
              <a:rPr lang="en-GB" smtClean="0"/>
              <a:t>‹#›</a:t>
            </a:fld>
            <a:endParaRPr lang="en-GB"/>
          </a:p>
        </p:txBody>
      </p:sp>
    </p:spTree>
    <p:extLst>
      <p:ext uri="{BB962C8B-B14F-4D97-AF65-F5344CB8AC3E}">
        <p14:creationId xmlns:p14="http://schemas.microsoft.com/office/powerpoint/2010/main" val="3188473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90349-7F9E-626D-AA33-203E7888AC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5085B41-81DB-FE14-5B93-6933FD4919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380A0A9-30CA-4C89-F5B8-46C377ECB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8BBA03-493C-D8E3-E1D4-EE866EEA0F92}"/>
              </a:ext>
            </a:extLst>
          </p:cNvPr>
          <p:cNvSpPr>
            <a:spLocks noGrp="1"/>
          </p:cNvSpPr>
          <p:nvPr>
            <p:ph type="dt" sz="half" idx="10"/>
          </p:nvPr>
        </p:nvSpPr>
        <p:spPr/>
        <p:txBody>
          <a:bodyPr/>
          <a:lstStyle/>
          <a:p>
            <a:fld id="{C332F75A-56C8-4A89-9025-9E5651552267}" type="datetimeFigureOut">
              <a:rPr lang="en-GB" smtClean="0"/>
              <a:t>29/02/2024</a:t>
            </a:fld>
            <a:endParaRPr lang="en-GB"/>
          </a:p>
        </p:txBody>
      </p:sp>
      <p:sp>
        <p:nvSpPr>
          <p:cNvPr id="6" name="Footer Placeholder 5">
            <a:extLst>
              <a:ext uri="{FF2B5EF4-FFF2-40B4-BE49-F238E27FC236}">
                <a16:creationId xmlns:a16="http://schemas.microsoft.com/office/drawing/2014/main" id="{09397B02-109E-3F86-A1FB-7EE5399B7E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43DCDB7-FD45-ECDA-0D4B-CC52413C831D}"/>
              </a:ext>
            </a:extLst>
          </p:cNvPr>
          <p:cNvSpPr>
            <a:spLocks noGrp="1"/>
          </p:cNvSpPr>
          <p:nvPr>
            <p:ph type="sldNum" sz="quarter" idx="12"/>
          </p:nvPr>
        </p:nvSpPr>
        <p:spPr/>
        <p:txBody>
          <a:bodyPr/>
          <a:lstStyle/>
          <a:p>
            <a:fld id="{29E93E2C-863A-4991-BD22-353AAB0FCAA1}" type="slidenum">
              <a:rPr lang="en-GB" smtClean="0"/>
              <a:t>‹#›</a:t>
            </a:fld>
            <a:endParaRPr lang="en-GB"/>
          </a:p>
        </p:txBody>
      </p:sp>
    </p:spTree>
    <p:extLst>
      <p:ext uri="{BB962C8B-B14F-4D97-AF65-F5344CB8AC3E}">
        <p14:creationId xmlns:p14="http://schemas.microsoft.com/office/powerpoint/2010/main" val="3880399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0DB1-A90D-ED75-03A9-5363DCF98A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33271A1-80ED-77CE-2A5C-D443442325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855E1B3-915B-CA42-5D5F-7349D5CCC1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BEF755-9B92-00C3-0A6D-CCFE6DFD3A8A}"/>
              </a:ext>
            </a:extLst>
          </p:cNvPr>
          <p:cNvSpPr>
            <a:spLocks noGrp="1"/>
          </p:cNvSpPr>
          <p:nvPr>
            <p:ph type="dt" sz="half" idx="10"/>
          </p:nvPr>
        </p:nvSpPr>
        <p:spPr/>
        <p:txBody>
          <a:bodyPr/>
          <a:lstStyle/>
          <a:p>
            <a:fld id="{C332F75A-56C8-4A89-9025-9E5651552267}" type="datetimeFigureOut">
              <a:rPr lang="en-GB" smtClean="0"/>
              <a:t>29/02/2024</a:t>
            </a:fld>
            <a:endParaRPr lang="en-GB"/>
          </a:p>
        </p:txBody>
      </p:sp>
      <p:sp>
        <p:nvSpPr>
          <p:cNvPr id="6" name="Footer Placeholder 5">
            <a:extLst>
              <a:ext uri="{FF2B5EF4-FFF2-40B4-BE49-F238E27FC236}">
                <a16:creationId xmlns:a16="http://schemas.microsoft.com/office/drawing/2014/main" id="{C304F67E-8EFB-83BA-F06D-64B93D9C1BE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5034DDF-57F2-8449-D35C-1B95457DC72B}"/>
              </a:ext>
            </a:extLst>
          </p:cNvPr>
          <p:cNvSpPr>
            <a:spLocks noGrp="1"/>
          </p:cNvSpPr>
          <p:nvPr>
            <p:ph type="sldNum" sz="quarter" idx="12"/>
          </p:nvPr>
        </p:nvSpPr>
        <p:spPr/>
        <p:txBody>
          <a:bodyPr/>
          <a:lstStyle/>
          <a:p>
            <a:fld id="{29E93E2C-863A-4991-BD22-353AAB0FCAA1}" type="slidenum">
              <a:rPr lang="en-GB" smtClean="0"/>
              <a:t>‹#›</a:t>
            </a:fld>
            <a:endParaRPr lang="en-GB"/>
          </a:p>
        </p:txBody>
      </p:sp>
    </p:spTree>
    <p:extLst>
      <p:ext uri="{BB962C8B-B14F-4D97-AF65-F5344CB8AC3E}">
        <p14:creationId xmlns:p14="http://schemas.microsoft.com/office/powerpoint/2010/main" val="2475941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099A22-6376-ED74-1ADB-82EE853FE4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C5F26D-2A2C-444A-FE2A-7EF9E5CA0B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C01D34-6A94-BBEB-D59F-B7C56B1619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32F75A-56C8-4A89-9025-9E5651552267}" type="datetimeFigureOut">
              <a:rPr lang="en-GB" smtClean="0"/>
              <a:t>29/02/2024</a:t>
            </a:fld>
            <a:endParaRPr lang="en-GB"/>
          </a:p>
        </p:txBody>
      </p:sp>
      <p:sp>
        <p:nvSpPr>
          <p:cNvPr id="5" name="Footer Placeholder 4">
            <a:extLst>
              <a:ext uri="{FF2B5EF4-FFF2-40B4-BE49-F238E27FC236}">
                <a16:creationId xmlns:a16="http://schemas.microsoft.com/office/drawing/2014/main" id="{796B0CA4-0798-FF5F-F4EE-CDB23EB59A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66B0277-2D7B-3414-E856-619E7216E4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E93E2C-863A-4991-BD22-353AAB0FCAA1}" type="slidenum">
              <a:rPr lang="en-GB" smtClean="0"/>
              <a:t>‹#›</a:t>
            </a:fld>
            <a:endParaRPr lang="en-GB"/>
          </a:p>
        </p:txBody>
      </p:sp>
    </p:spTree>
    <p:extLst>
      <p:ext uri="{BB962C8B-B14F-4D97-AF65-F5344CB8AC3E}">
        <p14:creationId xmlns:p14="http://schemas.microsoft.com/office/powerpoint/2010/main" val="1711133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jpg"/><Relationship Id="rId9" Type="http://schemas.openxmlformats.org/officeDocument/2006/relationships/image" Target="../media/image23.png"/></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5.xml"/><Relationship Id="rId1" Type="http://schemas.openxmlformats.org/officeDocument/2006/relationships/slideLayout" Target="../slideLayouts/slideLayout1.xml"/><Relationship Id="rId5" Type="http://schemas.openxmlformats.org/officeDocument/2006/relationships/image" Target="../media/image88.jpeg"/><Relationship Id="rId4" Type="http://schemas.openxmlformats.org/officeDocument/2006/relationships/image" Target="../media/image87.jpeg"/></Relationships>
</file>

<file path=ppt/slides/_rels/slide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jpg"/><Relationship Id="rId9" Type="http://schemas.openxmlformats.org/officeDocument/2006/relationships/image" Target="../media/image23.png"/></Relationships>
</file>

<file path=ppt/slides/_rels/slide110.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5.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36.png"/><Relationship Id="rId4" Type="http://schemas.openxmlformats.org/officeDocument/2006/relationships/image" Target="../media/image135.png"/></Relationships>
</file>

<file path=ppt/slides/_rels/slide11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1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5.png"/></Relationships>
</file>

<file path=ppt/slides/_rels/slide118.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image" Target="../media/image5.png"/><Relationship Id="rId7" Type="http://schemas.openxmlformats.org/officeDocument/2006/relationships/image" Target="../media/image143.jpe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42.jpeg"/><Relationship Id="rId5" Type="http://schemas.openxmlformats.org/officeDocument/2006/relationships/image" Target="../media/image141.jpeg"/><Relationship Id="rId4" Type="http://schemas.openxmlformats.org/officeDocument/2006/relationships/image" Target="../media/image140.jpeg"/><Relationship Id="rId9" Type="http://schemas.openxmlformats.org/officeDocument/2006/relationships/image" Target="../media/image145.jpeg"/></Relationships>
</file>

<file path=ppt/slides/_rels/slide11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2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5.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36.png"/><Relationship Id="rId4" Type="http://schemas.openxmlformats.org/officeDocument/2006/relationships/image" Target="../media/image135.png"/></Relationships>
</file>

<file path=ppt/slides/_rels/slide12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12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8.xml"/><Relationship Id="rId1" Type="http://schemas.openxmlformats.org/officeDocument/2006/relationships/slideLayout" Target="../slideLayouts/slideLayout1.xml"/><Relationship Id="rId5" Type="http://schemas.openxmlformats.org/officeDocument/2006/relationships/image" Target="../media/image149.png"/><Relationship Id="rId4" Type="http://schemas.openxmlformats.org/officeDocument/2006/relationships/image" Target="../media/image148.jpeg"/></Relationships>
</file>

<file path=ppt/slides/_rels/slide1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9.xml"/><Relationship Id="rId1" Type="http://schemas.openxmlformats.org/officeDocument/2006/relationships/slideLayout" Target="../slideLayouts/slideLayout1.xml"/><Relationship Id="rId5" Type="http://schemas.openxmlformats.org/officeDocument/2006/relationships/image" Target="../media/image149.png"/><Relationship Id="rId4" Type="http://schemas.openxmlformats.org/officeDocument/2006/relationships/image" Target="../media/image148.jpeg"/></Relationships>
</file>

<file path=ppt/slides/_rels/slide1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70.png"/></Relationships>
</file>

<file path=ppt/slides/_rels/slide1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1.xml"/><Relationship Id="rId1" Type="http://schemas.openxmlformats.org/officeDocument/2006/relationships/slideLayout" Target="../slideLayouts/slideLayout1.xml"/><Relationship Id="rId5" Type="http://schemas.openxmlformats.org/officeDocument/2006/relationships/image" Target="../media/image88.jpeg"/><Relationship Id="rId4" Type="http://schemas.openxmlformats.org/officeDocument/2006/relationships/image" Target="../media/image87.jpeg"/></Relationships>
</file>

<file path=ppt/slides/_rels/slide1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4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55.png"/><Relationship Id="rId4" Type="http://schemas.openxmlformats.org/officeDocument/2006/relationships/image" Target="../media/image154.png"/></Relationships>
</file>

<file path=ppt/slides/_rels/slide1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14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51.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jp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168.png"/></Relationships>
</file>

<file path=ppt/slides/_rels/slide15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69.png"/><Relationship Id="rId7" Type="http://schemas.openxmlformats.org/officeDocument/2006/relationships/image" Target="../media/image1.jpe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71.png"/><Relationship Id="rId4" Type="http://schemas.openxmlformats.org/officeDocument/2006/relationships/image" Target="../media/image170.jpeg"/><Relationship Id="rId9" Type="http://schemas.openxmlformats.org/officeDocument/2006/relationships/image" Target="../media/image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5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tic-art.fr/"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tic-art.fr/" TargetMode="External"/><Relationship Id="rId1" Type="http://schemas.openxmlformats.org/officeDocument/2006/relationships/slideLayout" Target="../slideLayouts/slideLayout2.xml"/><Relationship Id="rId4" Type="http://schemas.openxmlformats.org/officeDocument/2006/relationships/image" Target="../media/image174.gif"/></Relationships>
</file>

<file path=ppt/slides/_rels/slide159.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152.xml"/><Relationship Id="rId1" Type="http://schemas.openxmlformats.org/officeDocument/2006/relationships/slideLayout" Target="../slideLayouts/slideLayout2.xml"/><Relationship Id="rId5" Type="http://schemas.openxmlformats.org/officeDocument/2006/relationships/image" Target="../media/image177.jpeg"/><Relationship Id="rId4" Type="http://schemas.openxmlformats.org/officeDocument/2006/relationships/image" Target="../media/image176.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6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6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5.xml"/><Relationship Id="rId1" Type="http://schemas.openxmlformats.org/officeDocument/2006/relationships/slideLayout" Target="../slideLayouts/slideLayout2.xml"/><Relationship Id="rId5" Type="http://schemas.openxmlformats.org/officeDocument/2006/relationships/image" Target="../media/image192.png"/><Relationship Id="rId4" Type="http://schemas.openxmlformats.org/officeDocument/2006/relationships/image" Target="../media/image191.png"/></Relationships>
</file>

<file path=ppt/slides/_rels/slide17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66.xml"/><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5.png"/></Relationships>
</file>

<file path=ppt/slides/_rels/slide1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9.xml"/><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198.png"/></Relationships>
</file>

<file path=ppt/slides/_rels/slide1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0.xml"/><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200.png"/></Relationships>
</file>

<file path=ppt/slides/_rels/slide1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2.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4.jpeg"/><Relationship Id="rId1" Type="http://schemas.openxmlformats.org/officeDocument/2006/relationships/slideLayout" Target="../slideLayouts/slideLayout1.xml"/><Relationship Id="rId4" Type="http://schemas.openxmlformats.org/officeDocument/2006/relationships/image" Target="../media/image205.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4.jpeg"/><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8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4.jpeg"/><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8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4.jpe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4.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16.gif"/><Relationship Id="rId2" Type="http://schemas.openxmlformats.org/officeDocument/2006/relationships/notesSlide" Target="../notesSlides/notesSlide17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gif"/><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0.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pn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jpeg"/><Relationship Id="rId11" Type="http://schemas.openxmlformats.org/officeDocument/2006/relationships/image" Target="../media/image5.png"/><Relationship Id="rId5" Type="http://schemas.openxmlformats.org/officeDocument/2006/relationships/image" Target="../media/image51.jpeg"/><Relationship Id="rId10" Type="http://schemas.openxmlformats.org/officeDocument/2006/relationships/image" Target="../media/image56.jpeg"/><Relationship Id="rId4" Type="http://schemas.openxmlformats.org/officeDocument/2006/relationships/image" Target="../media/image50.jpeg"/><Relationship Id="rId9" Type="http://schemas.openxmlformats.org/officeDocument/2006/relationships/image" Target="../media/image55.jpeg"/></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5.png"/><Relationship Id="rId4" Type="http://schemas.openxmlformats.org/officeDocument/2006/relationships/hyperlink" Target="https://medium.com/s/story/how-to-look-at-paintings-9e8145f32a54" TargetMode="External"/><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jp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2.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miro.medium.com/v2/resize:fit:828/format:webp/1*t61tT942g4ag2Imt4vk5Ew.jpeg"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76.jpeg"/><Relationship Id="rId4" Type="http://schemas.openxmlformats.org/officeDocument/2006/relationships/image" Target="../media/image75.jpe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5.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88.jpeg"/><Relationship Id="rId4" Type="http://schemas.openxmlformats.org/officeDocument/2006/relationships/image" Target="../media/image87.jpeg"/></Relationships>
</file>

<file path=ppt/slides/_rels/slide5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5.png"/><Relationship Id="rId7"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1.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venturebeat.com/wp-content/uploads/2019/07/tobii.jpg" TargetMode="Externa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6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8.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70.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88.jpeg"/><Relationship Id="rId4" Type="http://schemas.openxmlformats.org/officeDocument/2006/relationships/image" Target="../media/image87.jpeg"/></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76.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7.png"/><Relationship Id="rId4" Type="http://schemas.openxmlformats.org/officeDocument/2006/relationships/image" Target="../media/image118.png"/></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1.png"/></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1.png"/></Relationships>
</file>

<file path=ppt/slides/_rels/slide84.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image" Target="../media/image4.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5.png"/></Relationships>
</file>

<file path=ppt/slides/_rels/slide8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8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6.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0.jpeg"/><Relationship Id="rId4" Type="http://schemas.openxmlformats.org/officeDocument/2006/relationships/image" Target="../media/image130.png"/></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9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05366" y="16542"/>
            <a:ext cx="8373036" cy="2921989"/>
          </a:xfrm>
        </p:spPr>
        <p:txBody>
          <a:bodyPr vert="horz" lIns="91440" tIns="45720" rIns="91440" bIns="45720" rtlCol="0" anchor="ctr">
            <a:normAutofit/>
          </a:bodyPr>
          <a:lstStyle/>
          <a:p>
            <a:pPr>
              <a:spcBef>
                <a:spcPts val="0"/>
              </a:spcBef>
            </a:pPr>
            <a:r>
              <a:rPr lang="en-GB" sz="5400" b="1" dirty="0">
                <a:solidFill>
                  <a:schemeClr val="accent2"/>
                </a:solidFill>
                <a:cs typeface="Calibri Light"/>
              </a:rPr>
              <a:t>A Gaze into the Art World: Predicting Visual Attention Using Deep Learning</a:t>
            </a:r>
            <a:endParaRPr lang="en-US" sz="5400" b="1" dirty="0">
              <a:solidFill>
                <a:schemeClr val="accent2"/>
              </a:solidFill>
              <a:cs typeface="Calibri Light"/>
            </a:endParaRPr>
          </a:p>
        </p:txBody>
      </p:sp>
      <p:sp>
        <p:nvSpPr>
          <p:cNvPr id="3" name="Subtitle 2"/>
          <p:cNvSpPr>
            <a:spLocks noGrp="1"/>
          </p:cNvSpPr>
          <p:nvPr>
            <p:ph type="subTitle" idx="1"/>
          </p:nvPr>
        </p:nvSpPr>
        <p:spPr>
          <a:xfrm>
            <a:off x="5464630" y="2964581"/>
            <a:ext cx="6328415" cy="643875"/>
          </a:xfrm>
        </p:spPr>
        <p:txBody>
          <a:bodyPr vert="horz" lIns="91440" tIns="45720" rIns="91440" bIns="45720" rtlCol="0" anchor="t">
            <a:normAutofit fontScale="92500"/>
          </a:bodyPr>
          <a:lstStyle/>
          <a:p>
            <a:pPr algn="l"/>
            <a:r>
              <a:rPr lang="en-US" dirty="0">
                <a:solidFill>
                  <a:srgbClr val="002060"/>
                </a:solidFill>
                <a:latin typeface="Times New Roman"/>
                <a:cs typeface="Times New Roman"/>
              </a:rPr>
              <a:t>Mohamed A. KERKOURI, </a:t>
            </a:r>
            <a:r>
              <a:rPr lang="en-US" dirty="0">
                <a:solidFill>
                  <a:srgbClr val="002060"/>
                </a:solidFill>
                <a:latin typeface="Times New Roman"/>
                <a:cs typeface="Calibri"/>
              </a:rPr>
              <a:t>Univ. Orléans, Orléans</a:t>
            </a:r>
            <a:endParaRPr lang="en-US" dirty="0">
              <a:cs typeface="Calibri"/>
            </a:endParaRPr>
          </a:p>
          <a:p>
            <a:endParaRPr lang="en-US" sz="3600" baseline="30000" dirty="0">
              <a:solidFill>
                <a:srgbClr val="002060"/>
              </a:solidFill>
              <a:latin typeface="Times New Roman"/>
              <a:cs typeface="Calibri"/>
            </a:endParaRPr>
          </a:p>
        </p:txBody>
      </p:sp>
      <p:pic>
        <p:nvPicPr>
          <p:cNvPr id="4" name="Picture 4" descr="Logo&#10;&#10;Description automatically generated">
            <a:extLst>
              <a:ext uri="{FF2B5EF4-FFF2-40B4-BE49-F238E27FC236}">
                <a16:creationId xmlns:a16="http://schemas.microsoft.com/office/drawing/2014/main" id="{3319DE35-9D86-B31F-EBBF-3495EAF76F52}"/>
              </a:ext>
            </a:extLst>
          </p:cNvPr>
          <p:cNvPicPr>
            <a:picLocks noChangeAspect="1"/>
          </p:cNvPicPr>
          <p:nvPr/>
        </p:nvPicPr>
        <p:blipFill>
          <a:blip r:embed="rId3"/>
          <a:stretch>
            <a:fillRect/>
          </a:stretch>
        </p:blipFill>
        <p:spPr>
          <a:xfrm>
            <a:off x="442013" y="434788"/>
            <a:ext cx="1613130" cy="1011955"/>
          </a:xfrm>
          <a:prstGeom prst="rect">
            <a:avLst/>
          </a:prstGeom>
        </p:spPr>
      </p:pic>
      <p:pic>
        <p:nvPicPr>
          <p:cNvPr id="5" name="Picture 5" descr="Logo, company name&#10;&#10;Description automatically generated">
            <a:extLst>
              <a:ext uri="{FF2B5EF4-FFF2-40B4-BE49-F238E27FC236}">
                <a16:creationId xmlns:a16="http://schemas.microsoft.com/office/drawing/2014/main" id="{BBE224AC-D3F9-919D-BF92-7FD898F9ABE2}"/>
              </a:ext>
            </a:extLst>
          </p:cNvPr>
          <p:cNvPicPr>
            <a:picLocks noChangeAspect="1"/>
          </p:cNvPicPr>
          <p:nvPr/>
        </p:nvPicPr>
        <p:blipFill>
          <a:blip r:embed="rId4"/>
          <a:stretch>
            <a:fillRect/>
          </a:stretch>
        </p:blipFill>
        <p:spPr>
          <a:xfrm>
            <a:off x="442013" y="1581550"/>
            <a:ext cx="1557130" cy="1356981"/>
          </a:xfrm>
          <a:prstGeom prst="rect">
            <a:avLst/>
          </a:prstGeom>
        </p:spPr>
      </p:pic>
      <p:cxnSp>
        <p:nvCxnSpPr>
          <p:cNvPr id="7" name="Straight Arrow Connector 6">
            <a:extLst>
              <a:ext uri="{FF2B5EF4-FFF2-40B4-BE49-F238E27FC236}">
                <a16:creationId xmlns:a16="http://schemas.microsoft.com/office/drawing/2014/main" id="{A85A750E-CD51-0F94-F66C-A5368C85D6F9}"/>
              </a:ext>
            </a:extLst>
          </p:cNvPr>
          <p:cNvCxnSpPr/>
          <p:nvPr/>
        </p:nvCxnSpPr>
        <p:spPr>
          <a:xfrm>
            <a:off x="3092822" y="434788"/>
            <a:ext cx="2" cy="5818094"/>
          </a:xfrm>
          <a:prstGeom prst="straightConnector1">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82D4081F-5FDD-0289-15B8-742A09840AF1}"/>
              </a:ext>
            </a:extLst>
          </p:cNvPr>
          <p:cNvSpPr>
            <a:spLocks noGrp="1"/>
          </p:cNvSpPr>
          <p:nvPr>
            <p:ph type="sldNum" sz="quarter" idx="12"/>
          </p:nvPr>
        </p:nvSpPr>
        <p:spPr/>
        <p:txBody>
          <a:bodyPr/>
          <a:lstStyle/>
          <a:p>
            <a:fld id="{330EA680-D336-4FF7-8B7A-9848BB0A1C32}" type="slidenum">
              <a:rPr lang="en-US" smtClean="0"/>
              <a:t>1</a:t>
            </a:fld>
            <a:endParaRPr lang="en-US"/>
          </a:p>
        </p:txBody>
      </p:sp>
      <p:pic>
        <p:nvPicPr>
          <p:cNvPr id="1026" name="Picture 2" descr="Conseil régional du Centre-Val de Loire — Wikipédia">
            <a:extLst>
              <a:ext uri="{FF2B5EF4-FFF2-40B4-BE49-F238E27FC236}">
                <a16:creationId xmlns:a16="http://schemas.microsoft.com/office/drawing/2014/main" id="{0BF84D0A-601E-EE17-F2F9-1EB07103E7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953" y="3268697"/>
            <a:ext cx="1513412" cy="1109065"/>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6DCFEFE0-AE42-05DA-7C93-777503BFAF7B}"/>
              </a:ext>
            </a:extLst>
          </p:cNvPr>
          <p:cNvSpPr txBox="1">
            <a:spLocks/>
          </p:cNvSpPr>
          <p:nvPr/>
        </p:nvSpPr>
        <p:spPr>
          <a:xfrm>
            <a:off x="3322703" y="2938531"/>
            <a:ext cx="2346176" cy="45482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002060"/>
                </a:solidFill>
                <a:latin typeface="Times New Roman"/>
                <a:cs typeface="Times New Roman"/>
              </a:rPr>
              <a:t>Presented by   : </a:t>
            </a:r>
            <a:endParaRPr lang="en-US" baseline="30000" dirty="0">
              <a:solidFill>
                <a:srgbClr val="002060"/>
              </a:solidFill>
              <a:latin typeface="Times New Roman"/>
              <a:cs typeface="Calibri"/>
            </a:endParaRPr>
          </a:p>
        </p:txBody>
      </p:sp>
      <p:sp>
        <p:nvSpPr>
          <p:cNvPr id="8" name="Subtitle 2">
            <a:extLst>
              <a:ext uri="{FF2B5EF4-FFF2-40B4-BE49-F238E27FC236}">
                <a16:creationId xmlns:a16="http://schemas.microsoft.com/office/drawing/2014/main" id="{74E0E1C2-5B28-9366-26EA-15EFEB465492}"/>
              </a:ext>
            </a:extLst>
          </p:cNvPr>
          <p:cNvSpPr txBox="1">
            <a:spLocks/>
          </p:cNvSpPr>
          <p:nvPr/>
        </p:nvSpPr>
        <p:spPr>
          <a:xfrm>
            <a:off x="5431968" y="3672159"/>
            <a:ext cx="5780309" cy="496466"/>
          </a:xfrm>
          <a:prstGeom prst="rect">
            <a:avLst/>
          </a:prstGeom>
        </p:spPr>
        <p:txBody>
          <a:bodyPr vert="horz" lIns="91440" tIns="45720" rIns="91440" bIns="45720" rtlCol="0" anchor="t">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002060"/>
                </a:solidFill>
                <a:latin typeface="Times New Roman"/>
                <a:cs typeface="Times New Roman"/>
              </a:rPr>
              <a:t>Aladine CHETOUANI, </a:t>
            </a:r>
            <a:r>
              <a:rPr lang="en-US" dirty="0">
                <a:solidFill>
                  <a:srgbClr val="002060"/>
                </a:solidFill>
                <a:latin typeface="Times New Roman"/>
                <a:cs typeface="Calibri"/>
              </a:rPr>
              <a:t>Univ. Orléans, Orléans</a:t>
            </a:r>
            <a:endParaRPr lang="en-US" dirty="0">
              <a:cs typeface="Calibri"/>
            </a:endParaRPr>
          </a:p>
        </p:txBody>
      </p:sp>
      <p:sp>
        <p:nvSpPr>
          <p:cNvPr id="10" name="Subtitle 2">
            <a:extLst>
              <a:ext uri="{FF2B5EF4-FFF2-40B4-BE49-F238E27FC236}">
                <a16:creationId xmlns:a16="http://schemas.microsoft.com/office/drawing/2014/main" id="{874AEFEB-3D25-CB60-6C39-B3D9479EBF56}"/>
              </a:ext>
            </a:extLst>
          </p:cNvPr>
          <p:cNvSpPr txBox="1">
            <a:spLocks/>
          </p:cNvSpPr>
          <p:nvPr/>
        </p:nvSpPr>
        <p:spPr>
          <a:xfrm>
            <a:off x="3388010" y="3678765"/>
            <a:ext cx="2172022" cy="454826"/>
          </a:xfrm>
          <a:prstGeom prst="rect">
            <a:avLst/>
          </a:prstGeom>
        </p:spPr>
        <p:txBody>
          <a:bodyPr vert="horz" lIns="91440" tIns="45720" rIns="91440" bIns="45720" rtlCol="0" anchor="t">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002060"/>
                </a:solidFill>
                <a:latin typeface="Times New Roman"/>
                <a:cs typeface="Times New Roman"/>
              </a:rPr>
              <a:t>Thesis Director : </a:t>
            </a:r>
            <a:endParaRPr lang="en-US" baseline="30000" dirty="0">
              <a:solidFill>
                <a:srgbClr val="002060"/>
              </a:solidFill>
              <a:latin typeface="Times New Roman"/>
              <a:cs typeface="Calibri"/>
            </a:endParaRPr>
          </a:p>
        </p:txBody>
      </p:sp>
      <p:sp>
        <p:nvSpPr>
          <p:cNvPr id="12" name="Subtitle 2">
            <a:extLst>
              <a:ext uri="{FF2B5EF4-FFF2-40B4-BE49-F238E27FC236}">
                <a16:creationId xmlns:a16="http://schemas.microsoft.com/office/drawing/2014/main" id="{3FE5BD72-6F82-BD75-8789-79B0D3F716AF}"/>
              </a:ext>
            </a:extLst>
          </p:cNvPr>
          <p:cNvSpPr txBox="1">
            <a:spLocks/>
          </p:cNvSpPr>
          <p:nvPr/>
        </p:nvSpPr>
        <p:spPr>
          <a:xfrm>
            <a:off x="5453739" y="4194674"/>
            <a:ext cx="5780309" cy="2033660"/>
          </a:xfrm>
          <a:prstGeom prst="rect">
            <a:avLst/>
          </a:prstGeom>
        </p:spPr>
        <p:txBody>
          <a:bodyPr vert="horz" lIns="91440" tIns="45720" rIns="91440" bIns="45720" rtlCol="0" anchor="t">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002060"/>
                </a:solidFill>
                <a:latin typeface="Times New Roman"/>
                <a:cs typeface="Times New Roman"/>
              </a:rPr>
              <a:t>Olivier LE MEUR, InterDigital, Rennes</a:t>
            </a:r>
          </a:p>
          <a:p>
            <a:pPr algn="l"/>
            <a:r>
              <a:rPr lang="en-US" dirty="0">
                <a:solidFill>
                  <a:srgbClr val="002060"/>
                </a:solidFill>
                <a:latin typeface="Times New Roman"/>
                <a:cs typeface="Times New Roman"/>
              </a:rPr>
              <a:t>Lu ZHANG, INSA Rennes, Rennes</a:t>
            </a:r>
          </a:p>
          <a:p>
            <a:pPr algn="l"/>
            <a:r>
              <a:rPr lang="en-US" dirty="0">
                <a:solidFill>
                  <a:srgbClr val="002060"/>
                </a:solidFill>
                <a:latin typeface="Times New Roman"/>
                <a:cs typeface="Times New Roman"/>
              </a:rPr>
              <a:t>Patrick LE CALLET, Univ. Nantes, Nantes</a:t>
            </a:r>
          </a:p>
          <a:p>
            <a:pPr algn="l"/>
            <a:r>
              <a:rPr lang="en-US" dirty="0">
                <a:solidFill>
                  <a:srgbClr val="002060"/>
                </a:solidFill>
                <a:latin typeface="Times New Roman"/>
                <a:cs typeface="Times New Roman"/>
              </a:rPr>
              <a:t>Sylvie TREUILLET, Univ. Orleans, Orléans</a:t>
            </a:r>
          </a:p>
          <a:p>
            <a:pPr algn="l"/>
            <a:r>
              <a:rPr lang="en-US" dirty="0">
                <a:solidFill>
                  <a:srgbClr val="002060"/>
                </a:solidFill>
                <a:latin typeface="Times New Roman"/>
                <a:cs typeface="Times New Roman"/>
              </a:rPr>
              <a:t>Frederic DUFAUX, Central Suplec, Paris</a:t>
            </a:r>
          </a:p>
          <a:p>
            <a:pPr algn="l"/>
            <a:r>
              <a:rPr lang="en-GB" dirty="0">
                <a:solidFill>
                  <a:srgbClr val="002060"/>
                </a:solidFill>
                <a:latin typeface="Times New Roman"/>
                <a:cs typeface="Times New Roman"/>
              </a:rPr>
              <a:t>Sabine Süsstrunk, EPFL, Laussane , Suisse  </a:t>
            </a:r>
            <a:endParaRPr lang="en-US" dirty="0">
              <a:solidFill>
                <a:srgbClr val="002060"/>
              </a:solidFill>
              <a:latin typeface="Times New Roman"/>
              <a:cs typeface="Times New Roman"/>
            </a:endParaRPr>
          </a:p>
          <a:p>
            <a:endParaRPr lang="en-US" sz="3600" baseline="30000" dirty="0">
              <a:solidFill>
                <a:srgbClr val="002060"/>
              </a:solidFill>
              <a:latin typeface="Times New Roman"/>
              <a:cs typeface="Calibri"/>
            </a:endParaRPr>
          </a:p>
        </p:txBody>
      </p:sp>
      <p:sp>
        <p:nvSpPr>
          <p:cNvPr id="13" name="Subtitle 2">
            <a:extLst>
              <a:ext uri="{FF2B5EF4-FFF2-40B4-BE49-F238E27FC236}">
                <a16:creationId xmlns:a16="http://schemas.microsoft.com/office/drawing/2014/main" id="{4EFB2C42-6000-FB2E-1246-A3A47D27B5C8}"/>
              </a:ext>
            </a:extLst>
          </p:cNvPr>
          <p:cNvSpPr txBox="1">
            <a:spLocks/>
          </p:cNvSpPr>
          <p:nvPr/>
        </p:nvSpPr>
        <p:spPr>
          <a:xfrm>
            <a:off x="3496869" y="4168624"/>
            <a:ext cx="2172022" cy="45482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002060"/>
                </a:solidFill>
                <a:latin typeface="Times New Roman"/>
                <a:cs typeface="Times New Roman"/>
              </a:rPr>
              <a:t>Jury                :</a:t>
            </a:r>
            <a:endParaRPr lang="en-US" baseline="30000" dirty="0">
              <a:solidFill>
                <a:srgbClr val="002060"/>
              </a:solidFill>
              <a:latin typeface="Times New Roman"/>
              <a:cs typeface="Calibri"/>
            </a:endParaRPr>
          </a:p>
        </p:txBody>
      </p:sp>
      <p:pic>
        <p:nvPicPr>
          <p:cNvPr id="14" name="Picture 9" descr="Logo&#10;&#10;Description automatically generated">
            <a:extLst>
              <a:ext uri="{FF2B5EF4-FFF2-40B4-BE49-F238E27FC236}">
                <a16:creationId xmlns:a16="http://schemas.microsoft.com/office/drawing/2014/main" id="{27D942FD-E779-D666-143F-945992474F25}"/>
              </a:ext>
            </a:extLst>
          </p:cNvPr>
          <p:cNvPicPr>
            <a:picLocks noChangeAspect="1"/>
          </p:cNvPicPr>
          <p:nvPr/>
        </p:nvPicPr>
        <p:blipFill>
          <a:blip r:embed="rId6"/>
          <a:stretch>
            <a:fillRect/>
          </a:stretch>
        </p:blipFill>
        <p:spPr>
          <a:xfrm>
            <a:off x="509968" y="4814507"/>
            <a:ext cx="1408146" cy="1042592"/>
          </a:xfrm>
          <a:prstGeom prst="rect">
            <a:avLst/>
          </a:prstGeom>
        </p:spPr>
      </p:pic>
    </p:spTree>
    <p:extLst>
      <p:ext uri="{BB962C8B-B14F-4D97-AF65-F5344CB8AC3E}">
        <p14:creationId xmlns:p14="http://schemas.microsoft.com/office/powerpoint/2010/main" val="35315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81E8D-A104-168C-B493-1DCB32216B8D}"/>
            </a:ext>
          </a:extLst>
        </p:cNvPr>
        <p:cNvGrpSpPr/>
        <p:nvPr/>
      </p:nvGrpSpPr>
      <p:grpSpPr>
        <a:xfrm>
          <a:off x="0" y="0"/>
          <a:ext cx="0" cy="0"/>
          <a:chOff x="0" y="0"/>
          <a:chExt cx="0" cy="0"/>
        </a:xfrm>
      </p:grpSpPr>
      <p:pic>
        <p:nvPicPr>
          <p:cNvPr id="10" name="Picture 9" descr="A picture containing text, clipart, businesscard&#10;&#10;Description automatically generated">
            <a:extLst>
              <a:ext uri="{FF2B5EF4-FFF2-40B4-BE49-F238E27FC236}">
                <a16:creationId xmlns:a16="http://schemas.microsoft.com/office/drawing/2014/main" id="{3C438360-74B3-11A0-E483-E4C744E5FB54}"/>
              </a:ext>
            </a:extLst>
          </p:cNvPr>
          <p:cNvPicPr>
            <a:picLocks noChangeAspect="1"/>
          </p:cNvPicPr>
          <p:nvPr/>
        </p:nvPicPr>
        <p:blipFill>
          <a:blip r:embed="rId3"/>
          <a:stretch>
            <a:fillRect/>
          </a:stretch>
        </p:blipFill>
        <p:spPr>
          <a:xfrm>
            <a:off x="9925308" y="72178"/>
            <a:ext cx="2000250" cy="1266825"/>
          </a:xfrm>
          <a:prstGeom prst="rect">
            <a:avLst/>
          </a:prstGeom>
        </p:spPr>
      </p:pic>
      <p:pic>
        <p:nvPicPr>
          <p:cNvPr id="15" name="Picture 14">
            <a:extLst>
              <a:ext uri="{FF2B5EF4-FFF2-40B4-BE49-F238E27FC236}">
                <a16:creationId xmlns:a16="http://schemas.microsoft.com/office/drawing/2014/main" id="{A0C0763C-E633-030D-3DEA-C94B7B26B7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54" y="1348528"/>
            <a:ext cx="12198354" cy="5543808"/>
          </a:xfrm>
          <a:prstGeom prst="rect">
            <a:avLst/>
          </a:prstGeom>
        </p:spPr>
      </p:pic>
      <p:sp>
        <p:nvSpPr>
          <p:cNvPr id="3" name="Slide Number Placeholder 2">
            <a:extLst>
              <a:ext uri="{FF2B5EF4-FFF2-40B4-BE49-F238E27FC236}">
                <a16:creationId xmlns:a16="http://schemas.microsoft.com/office/drawing/2014/main" id="{25530777-A740-5DBC-1333-251CA4472EB6}"/>
              </a:ext>
            </a:extLst>
          </p:cNvPr>
          <p:cNvSpPr>
            <a:spLocks noGrp="1"/>
          </p:cNvSpPr>
          <p:nvPr>
            <p:ph type="sldNum" sz="quarter" idx="12"/>
          </p:nvPr>
        </p:nvSpPr>
        <p:spPr/>
        <p:txBody>
          <a:bodyPr/>
          <a:lstStyle/>
          <a:p>
            <a:fld id="{330EA680-D336-4FF7-8B7A-9848BB0A1C32}" type="slidenum">
              <a:rPr lang="en-US" smtClean="0"/>
              <a:t>10</a:t>
            </a:fld>
            <a:endParaRPr lang="en-US"/>
          </a:p>
        </p:txBody>
      </p:sp>
      <p:sp>
        <p:nvSpPr>
          <p:cNvPr id="7" name="Title 1">
            <a:extLst>
              <a:ext uri="{FF2B5EF4-FFF2-40B4-BE49-F238E27FC236}">
                <a16:creationId xmlns:a16="http://schemas.microsoft.com/office/drawing/2014/main" id="{C991DC0C-DAD4-F4E4-ABA7-C62D51C7D652}"/>
              </a:ext>
            </a:extLst>
          </p:cNvPr>
          <p:cNvSpPr txBox="1">
            <a:spLocks/>
          </p:cNvSpPr>
          <p:nvPr/>
        </p:nvSpPr>
        <p:spPr>
          <a:xfrm>
            <a:off x="409833" y="261897"/>
            <a:ext cx="10515600" cy="8625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accent2"/>
                </a:solidFill>
                <a:cs typeface="Calibri Light"/>
              </a:rPr>
              <a:t>Gaps &amp; Research Questions</a:t>
            </a:r>
          </a:p>
        </p:txBody>
      </p:sp>
      <p:sp>
        <p:nvSpPr>
          <p:cNvPr id="4" name="Rectangle 3">
            <a:extLst>
              <a:ext uri="{FF2B5EF4-FFF2-40B4-BE49-F238E27FC236}">
                <a16:creationId xmlns:a16="http://schemas.microsoft.com/office/drawing/2014/main" id="{5C451B33-3212-2C9D-D685-6F2FD7FF60CB}"/>
              </a:ext>
            </a:extLst>
          </p:cNvPr>
          <p:cNvSpPr/>
          <p:nvPr/>
        </p:nvSpPr>
        <p:spPr>
          <a:xfrm>
            <a:off x="643812" y="1623536"/>
            <a:ext cx="2416629" cy="2386489"/>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a:p>
            <a:pPr algn="ctr"/>
            <a:endParaRPr lang="en-GB" sz="2400" b="1" dirty="0"/>
          </a:p>
          <a:p>
            <a:pPr algn="ctr"/>
            <a:endParaRPr lang="en-GB" sz="2400" b="1" dirty="0"/>
          </a:p>
          <a:p>
            <a:pPr algn="ctr"/>
            <a:endParaRPr lang="en-GB" sz="2400" b="1" dirty="0"/>
          </a:p>
          <a:p>
            <a:pPr algn="ctr"/>
            <a:r>
              <a:rPr lang="en-GB" sz="2400" b="1" dirty="0"/>
              <a:t>Datasets</a:t>
            </a:r>
          </a:p>
        </p:txBody>
      </p:sp>
      <p:sp>
        <p:nvSpPr>
          <p:cNvPr id="5" name="Rectangle 4">
            <a:extLst>
              <a:ext uri="{FF2B5EF4-FFF2-40B4-BE49-F238E27FC236}">
                <a16:creationId xmlns:a16="http://schemas.microsoft.com/office/drawing/2014/main" id="{9130FB80-2D8D-0ED1-AC85-BACC4E304B1C}"/>
              </a:ext>
            </a:extLst>
          </p:cNvPr>
          <p:cNvSpPr/>
          <p:nvPr/>
        </p:nvSpPr>
        <p:spPr>
          <a:xfrm>
            <a:off x="3365241" y="1623536"/>
            <a:ext cx="2416629" cy="2386490"/>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a:p>
            <a:pPr algn="ctr"/>
            <a:endParaRPr lang="en-GB" sz="2400" b="1" dirty="0"/>
          </a:p>
          <a:p>
            <a:pPr algn="ctr"/>
            <a:endParaRPr lang="en-GB" sz="2400" b="1" dirty="0"/>
          </a:p>
          <a:p>
            <a:pPr algn="ctr"/>
            <a:endParaRPr lang="en-GB" sz="2400" b="1" dirty="0"/>
          </a:p>
          <a:p>
            <a:pPr algn="ctr"/>
            <a:r>
              <a:rPr lang="en-GB" sz="2400" b="1" dirty="0"/>
              <a:t>Paintings</a:t>
            </a:r>
          </a:p>
        </p:txBody>
      </p:sp>
      <p:sp>
        <p:nvSpPr>
          <p:cNvPr id="6" name="Rectangle 5">
            <a:extLst>
              <a:ext uri="{FF2B5EF4-FFF2-40B4-BE49-F238E27FC236}">
                <a16:creationId xmlns:a16="http://schemas.microsoft.com/office/drawing/2014/main" id="{85B0F9F4-54A3-3870-82F2-E4ACA7E2F1DD}"/>
              </a:ext>
            </a:extLst>
          </p:cNvPr>
          <p:cNvSpPr/>
          <p:nvPr/>
        </p:nvSpPr>
        <p:spPr>
          <a:xfrm>
            <a:off x="9013176" y="1623535"/>
            <a:ext cx="2416629" cy="2386490"/>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a:p>
            <a:pPr algn="ctr"/>
            <a:endParaRPr lang="en-GB" sz="2400" b="1" dirty="0"/>
          </a:p>
          <a:p>
            <a:pPr algn="ctr"/>
            <a:endParaRPr lang="en-GB" sz="2400" b="1" dirty="0"/>
          </a:p>
          <a:p>
            <a:pPr algn="ctr"/>
            <a:endParaRPr lang="en-GB" sz="2400" b="1" dirty="0"/>
          </a:p>
          <a:p>
            <a:pPr algn="ctr"/>
            <a:r>
              <a:rPr lang="en-GB" sz="2400" b="1" dirty="0"/>
              <a:t>Several Scanpaths</a:t>
            </a:r>
          </a:p>
        </p:txBody>
      </p:sp>
      <p:sp>
        <p:nvSpPr>
          <p:cNvPr id="8" name="Rectangle 7">
            <a:extLst>
              <a:ext uri="{FF2B5EF4-FFF2-40B4-BE49-F238E27FC236}">
                <a16:creationId xmlns:a16="http://schemas.microsoft.com/office/drawing/2014/main" id="{BA92DF67-3C01-77D8-2059-FA8133368174}"/>
              </a:ext>
            </a:extLst>
          </p:cNvPr>
          <p:cNvSpPr/>
          <p:nvPr/>
        </p:nvSpPr>
        <p:spPr>
          <a:xfrm>
            <a:off x="6193970" y="1621312"/>
            <a:ext cx="2416629" cy="2386489"/>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a:p>
            <a:pPr algn="ctr"/>
            <a:endParaRPr lang="en-GB" sz="2400" b="1" dirty="0"/>
          </a:p>
          <a:p>
            <a:pPr algn="ctr"/>
            <a:endParaRPr lang="en-GB" sz="2400" b="1" dirty="0"/>
          </a:p>
          <a:p>
            <a:pPr algn="ctr"/>
            <a:endParaRPr lang="en-GB" sz="2400" b="1" dirty="0"/>
          </a:p>
          <a:p>
            <a:pPr algn="ctr"/>
            <a:r>
              <a:rPr lang="en-GB" sz="2400" b="1" dirty="0"/>
              <a:t>Models</a:t>
            </a:r>
          </a:p>
        </p:txBody>
      </p:sp>
      <p:sp>
        <p:nvSpPr>
          <p:cNvPr id="16" name="Rectangle 15">
            <a:extLst>
              <a:ext uri="{FF2B5EF4-FFF2-40B4-BE49-F238E27FC236}">
                <a16:creationId xmlns:a16="http://schemas.microsoft.com/office/drawing/2014/main" id="{8F3483B7-0B39-7ED2-B97E-7630CF83547D}"/>
              </a:ext>
            </a:extLst>
          </p:cNvPr>
          <p:cNvSpPr/>
          <p:nvPr/>
        </p:nvSpPr>
        <p:spPr>
          <a:xfrm>
            <a:off x="643811" y="4195103"/>
            <a:ext cx="2416629" cy="2386489"/>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a:p>
            <a:pPr algn="ctr"/>
            <a:endParaRPr lang="en-GB" sz="2400" b="1" dirty="0"/>
          </a:p>
          <a:p>
            <a:pPr algn="ctr"/>
            <a:endParaRPr lang="en-GB" sz="2400" b="1" dirty="0"/>
          </a:p>
          <a:p>
            <a:pPr algn="ctr"/>
            <a:r>
              <a:rPr lang="en-GB" sz="2400" b="1" dirty="0"/>
              <a:t>Visual Behaviour</a:t>
            </a:r>
          </a:p>
        </p:txBody>
      </p:sp>
      <p:sp>
        <p:nvSpPr>
          <p:cNvPr id="17" name="Rectangle 16">
            <a:extLst>
              <a:ext uri="{FF2B5EF4-FFF2-40B4-BE49-F238E27FC236}">
                <a16:creationId xmlns:a16="http://schemas.microsoft.com/office/drawing/2014/main" id="{D7CE1FE8-EE05-C3A9-A621-FC9F2F219B7B}"/>
              </a:ext>
            </a:extLst>
          </p:cNvPr>
          <p:cNvSpPr/>
          <p:nvPr/>
        </p:nvSpPr>
        <p:spPr>
          <a:xfrm>
            <a:off x="3365240" y="4195103"/>
            <a:ext cx="2416629" cy="2386490"/>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a:p>
            <a:pPr algn="ctr"/>
            <a:endParaRPr lang="en-GB" sz="2400" b="1" dirty="0"/>
          </a:p>
          <a:p>
            <a:pPr algn="ctr"/>
            <a:endParaRPr lang="en-GB" sz="2400" b="1" dirty="0"/>
          </a:p>
          <a:p>
            <a:pPr algn="ctr"/>
            <a:r>
              <a:rPr lang="en-GB" sz="2400" b="1" dirty="0"/>
              <a:t>Time</a:t>
            </a:r>
          </a:p>
        </p:txBody>
      </p:sp>
      <p:sp>
        <p:nvSpPr>
          <p:cNvPr id="18" name="Rectangle 17">
            <a:extLst>
              <a:ext uri="{FF2B5EF4-FFF2-40B4-BE49-F238E27FC236}">
                <a16:creationId xmlns:a16="http://schemas.microsoft.com/office/drawing/2014/main" id="{F2159113-8A92-5D1D-230F-44F6F7FDF711}"/>
              </a:ext>
            </a:extLst>
          </p:cNvPr>
          <p:cNvSpPr/>
          <p:nvPr/>
        </p:nvSpPr>
        <p:spPr>
          <a:xfrm>
            <a:off x="9013175" y="4195102"/>
            <a:ext cx="2416629" cy="2386490"/>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a:p>
            <a:pPr algn="ctr"/>
            <a:endParaRPr lang="en-GB" sz="2400" b="1" dirty="0"/>
          </a:p>
          <a:p>
            <a:pPr algn="ctr"/>
            <a:endParaRPr lang="en-GB" sz="2400" b="1" dirty="0"/>
          </a:p>
          <a:p>
            <a:pPr algn="ctr"/>
            <a:r>
              <a:rPr lang="en-GB" sz="2400" b="1" dirty="0"/>
              <a:t>Metrics</a:t>
            </a:r>
          </a:p>
        </p:txBody>
      </p:sp>
      <p:sp>
        <p:nvSpPr>
          <p:cNvPr id="19" name="Rectangle 18">
            <a:extLst>
              <a:ext uri="{FF2B5EF4-FFF2-40B4-BE49-F238E27FC236}">
                <a16:creationId xmlns:a16="http://schemas.microsoft.com/office/drawing/2014/main" id="{3E88C016-9AFC-2723-419E-722BF11BB49B}"/>
              </a:ext>
            </a:extLst>
          </p:cNvPr>
          <p:cNvSpPr/>
          <p:nvPr/>
        </p:nvSpPr>
        <p:spPr>
          <a:xfrm>
            <a:off x="6193970" y="4195103"/>
            <a:ext cx="2416629" cy="2386489"/>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a:p>
            <a:pPr algn="ctr"/>
            <a:endParaRPr lang="en-GB" sz="2400" b="1" dirty="0"/>
          </a:p>
          <a:p>
            <a:pPr algn="ctr"/>
            <a:endParaRPr lang="en-GB" sz="2400" b="1" dirty="0"/>
          </a:p>
          <a:p>
            <a:pPr algn="ctr"/>
            <a:r>
              <a:rPr lang="en-GB" sz="2400" b="1" dirty="0"/>
              <a:t>Subjectivity</a:t>
            </a:r>
          </a:p>
        </p:txBody>
      </p:sp>
      <p:pic>
        <p:nvPicPr>
          <p:cNvPr id="14" name="Picture 13">
            <a:extLst>
              <a:ext uri="{FF2B5EF4-FFF2-40B4-BE49-F238E27FC236}">
                <a16:creationId xmlns:a16="http://schemas.microsoft.com/office/drawing/2014/main" id="{2F185A6C-5D5F-B868-FBC5-90456E856E95}"/>
              </a:ext>
            </a:extLst>
          </p:cNvPr>
          <p:cNvPicPr>
            <a:picLocks noChangeAspect="1"/>
          </p:cNvPicPr>
          <p:nvPr/>
        </p:nvPicPr>
        <p:blipFill rotWithShape="1">
          <a:blip r:embed="rId5"/>
          <a:srcRect b="11970"/>
          <a:stretch/>
        </p:blipFill>
        <p:spPr>
          <a:xfrm>
            <a:off x="9542560" y="4394091"/>
            <a:ext cx="1357857" cy="1195322"/>
          </a:xfrm>
          <a:prstGeom prst="rect">
            <a:avLst/>
          </a:prstGeom>
        </p:spPr>
      </p:pic>
      <p:pic>
        <p:nvPicPr>
          <p:cNvPr id="25" name="Picture 24">
            <a:extLst>
              <a:ext uri="{FF2B5EF4-FFF2-40B4-BE49-F238E27FC236}">
                <a16:creationId xmlns:a16="http://schemas.microsoft.com/office/drawing/2014/main" id="{03C29901-C046-0D26-D43C-100F52E28E3E}"/>
              </a:ext>
            </a:extLst>
          </p:cNvPr>
          <p:cNvPicPr>
            <a:picLocks noChangeAspect="1"/>
          </p:cNvPicPr>
          <p:nvPr/>
        </p:nvPicPr>
        <p:blipFill rotWithShape="1">
          <a:blip r:embed="rId6"/>
          <a:srcRect b="12773"/>
          <a:stretch/>
        </p:blipFill>
        <p:spPr>
          <a:xfrm>
            <a:off x="9433512" y="1875273"/>
            <a:ext cx="1491921" cy="1301359"/>
          </a:xfrm>
          <a:prstGeom prst="rect">
            <a:avLst/>
          </a:prstGeom>
        </p:spPr>
      </p:pic>
      <p:pic>
        <p:nvPicPr>
          <p:cNvPr id="27" name="Picture 26">
            <a:extLst>
              <a:ext uri="{FF2B5EF4-FFF2-40B4-BE49-F238E27FC236}">
                <a16:creationId xmlns:a16="http://schemas.microsoft.com/office/drawing/2014/main" id="{8BF95702-41F5-9A91-D141-9A8DA731F99B}"/>
              </a:ext>
            </a:extLst>
          </p:cNvPr>
          <p:cNvPicPr>
            <a:picLocks noChangeAspect="1"/>
          </p:cNvPicPr>
          <p:nvPr/>
        </p:nvPicPr>
        <p:blipFill rotWithShape="1">
          <a:blip r:embed="rId7"/>
          <a:srcRect b="12596"/>
          <a:stretch/>
        </p:blipFill>
        <p:spPr>
          <a:xfrm>
            <a:off x="6672846" y="1930227"/>
            <a:ext cx="1426028" cy="1246405"/>
          </a:xfrm>
          <a:prstGeom prst="rect">
            <a:avLst/>
          </a:prstGeom>
        </p:spPr>
      </p:pic>
      <p:pic>
        <p:nvPicPr>
          <p:cNvPr id="29" name="Picture 28">
            <a:extLst>
              <a:ext uri="{FF2B5EF4-FFF2-40B4-BE49-F238E27FC236}">
                <a16:creationId xmlns:a16="http://schemas.microsoft.com/office/drawing/2014/main" id="{F44959A7-74DA-300E-EE10-630C25D882AC}"/>
              </a:ext>
            </a:extLst>
          </p:cNvPr>
          <p:cNvPicPr>
            <a:picLocks noChangeAspect="1"/>
          </p:cNvPicPr>
          <p:nvPr/>
        </p:nvPicPr>
        <p:blipFill rotWithShape="1">
          <a:blip r:embed="rId8"/>
          <a:srcRect b="13740"/>
          <a:stretch/>
        </p:blipFill>
        <p:spPr>
          <a:xfrm>
            <a:off x="3710607" y="1786084"/>
            <a:ext cx="1664345" cy="1435670"/>
          </a:xfrm>
          <a:prstGeom prst="rect">
            <a:avLst/>
          </a:prstGeom>
        </p:spPr>
      </p:pic>
      <p:pic>
        <p:nvPicPr>
          <p:cNvPr id="31" name="Picture 30">
            <a:extLst>
              <a:ext uri="{FF2B5EF4-FFF2-40B4-BE49-F238E27FC236}">
                <a16:creationId xmlns:a16="http://schemas.microsoft.com/office/drawing/2014/main" id="{86F30D53-B3DC-7F8C-82F1-08B598D589F7}"/>
              </a:ext>
            </a:extLst>
          </p:cNvPr>
          <p:cNvPicPr>
            <a:picLocks noChangeAspect="1"/>
          </p:cNvPicPr>
          <p:nvPr/>
        </p:nvPicPr>
        <p:blipFill>
          <a:blip r:embed="rId9"/>
          <a:stretch>
            <a:fillRect/>
          </a:stretch>
        </p:blipFill>
        <p:spPr>
          <a:xfrm>
            <a:off x="1108212" y="1786084"/>
            <a:ext cx="1534692" cy="1534692"/>
          </a:xfrm>
          <a:prstGeom prst="rect">
            <a:avLst/>
          </a:prstGeom>
        </p:spPr>
      </p:pic>
      <p:pic>
        <p:nvPicPr>
          <p:cNvPr id="35" name="Picture 34">
            <a:extLst>
              <a:ext uri="{FF2B5EF4-FFF2-40B4-BE49-F238E27FC236}">
                <a16:creationId xmlns:a16="http://schemas.microsoft.com/office/drawing/2014/main" id="{EC8A1D86-A96E-8E4D-1822-924D9C5BD6A3}"/>
              </a:ext>
            </a:extLst>
          </p:cNvPr>
          <p:cNvPicPr>
            <a:picLocks noChangeAspect="1"/>
          </p:cNvPicPr>
          <p:nvPr/>
        </p:nvPicPr>
        <p:blipFill>
          <a:blip r:embed="rId10"/>
          <a:stretch>
            <a:fillRect/>
          </a:stretch>
        </p:blipFill>
        <p:spPr>
          <a:xfrm>
            <a:off x="6672846" y="4280585"/>
            <a:ext cx="1328513" cy="1328513"/>
          </a:xfrm>
          <a:prstGeom prst="rect">
            <a:avLst/>
          </a:prstGeom>
        </p:spPr>
      </p:pic>
      <p:pic>
        <p:nvPicPr>
          <p:cNvPr id="39" name="Picture 38">
            <a:extLst>
              <a:ext uri="{FF2B5EF4-FFF2-40B4-BE49-F238E27FC236}">
                <a16:creationId xmlns:a16="http://schemas.microsoft.com/office/drawing/2014/main" id="{2D7D0BEB-9B75-70AF-847A-970F69BA3F1E}"/>
              </a:ext>
            </a:extLst>
          </p:cNvPr>
          <p:cNvPicPr>
            <a:picLocks noChangeAspect="1"/>
          </p:cNvPicPr>
          <p:nvPr/>
        </p:nvPicPr>
        <p:blipFill>
          <a:blip r:embed="rId11"/>
          <a:stretch>
            <a:fillRect/>
          </a:stretch>
        </p:blipFill>
        <p:spPr>
          <a:xfrm>
            <a:off x="3897743" y="4435822"/>
            <a:ext cx="1270379" cy="1270379"/>
          </a:xfrm>
          <a:prstGeom prst="rect">
            <a:avLst/>
          </a:prstGeom>
        </p:spPr>
      </p:pic>
      <p:pic>
        <p:nvPicPr>
          <p:cNvPr id="41" name="Picture 40">
            <a:extLst>
              <a:ext uri="{FF2B5EF4-FFF2-40B4-BE49-F238E27FC236}">
                <a16:creationId xmlns:a16="http://schemas.microsoft.com/office/drawing/2014/main" id="{354854DC-5326-B7D2-81B4-1338305C246F}"/>
              </a:ext>
            </a:extLst>
          </p:cNvPr>
          <p:cNvPicPr>
            <a:picLocks noChangeAspect="1"/>
          </p:cNvPicPr>
          <p:nvPr/>
        </p:nvPicPr>
        <p:blipFill>
          <a:blip r:embed="rId12"/>
          <a:stretch>
            <a:fillRect/>
          </a:stretch>
        </p:blipFill>
        <p:spPr>
          <a:xfrm>
            <a:off x="1037779" y="4195102"/>
            <a:ext cx="1511099" cy="1511099"/>
          </a:xfrm>
          <a:prstGeom prst="rect">
            <a:avLst/>
          </a:prstGeom>
        </p:spPr>
      </p:pic>
    </p:spTree>
    <p:extLst>
      <p:ext uri="{BB962C8B-B14F-4D97-AF65-F5344CB8AC3E}">
        <p14:creationId xmlns:p14="http://schemas.microsoft.com/office/powerpoint/2010/main" val="369885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 fill="hold"/>
                                        <p:tgtEl>
                                          <p:spTgt spid="31"/>
                                        </p:tgtEl>
                                        <p:attrNameLst>
                                          <p:attrName>ppt_x</p:attrName>
                                        </p:attrNameLst>
                                      </p:cBhvr>
                                      <p:tavLst>
                                        <p:tav tm="0">
                                          <p:val>
                                            <p:strVal val="#ppt_x"/>
                                          </p:val>
                                        </p:tav>
                                        <p:tav tm="100000">
                                          <p:val>
                                            <p:strVal val="#ppt_x"/>
                                          </p:val>
                                        </p:tav>
                                      </p:tavLst>
                                    </p:anim>
                                    <p:anim calcmode="lin" valueType="num">
                                      <p:cBhvr additive="base">
                                        <p:cTn id="8" dur="1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 fill="hold"/>
                                        <p:tgtEl>
                                          <p:spTgt spid="4"/>
                                        </p:tgtEl>
                                        <p:attrNameLst>
                                          <p:attrName>ppt_x</p:attrName>
                                        </p:attrNameLst>
                                      </p:cBhvr>
                                      <p:tavLst>
                                        <p:tav tm="0">
                                          <p:val>
                                            <p:strVal val="#ppt_x"/>
                                          </p:val>
                                        </p:tav>
                                        <p:tav tm="100000">
                                          <p:val>
                                            <p:strVal val="#ppt_x"/>
                                          </p:val>
                                        </p:tav>
                                      </p:tavLst>
                                    </p:anim>
                                    <p:anim calcmode="lin" valueType="num">
                                      <p:cBhvr additive="base">
                                        <p:cTn id="12" dur="1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100" fill="hold"/>
                                        <p:tgtEl>
                                          <p:spTgt spid="29"/>
                                        </p:tgtEl>
                                        <p:attrNameLst>
                                          <p:attrName>ppt_x</p:attrName>
                                        </p:attrNameLst>
                                      </p:cBhvr>
                                      <p:tavLst>
                                        <p:tav tm="0">
                                          <p:val>
                                            <p:strVal val="#ppt_x"/>
                                          </p:val>
                                        </p:tav>
                                        <p:tav tm="100000">
                                          <p:val>
                                            <p:strVal val="#ppt_x"/>
                                          </p:val>
                                        </p:tav>
                                      </p:tavLst>
                                    </p:anim>
                                    <p:anim calcmode="lin" valueType="num">
                                      <p:cBhvr additive="base">
                                        <p:cTn id="18" dur="1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100" fill="hold"/>
                                        <p:tgtEl>
                                          <p:spTgt spid="5"/>
                                        </p:tgtEl>
                                        <p:attrNameLst>
                                          <p:attrName>ppt_x</p:attrName>
                                        </p:attrNameLst>
                                      </p:cBhvr>
                                      <p:tavLst>
                                        <p:tav tm="0">
                                          <p:val>
                                            <p:strVal val="#ppt_x"/>
                                          </p:val>
                                        </p:tav>
                                        <p:tav tm="100000">
                                          <p:val>
                                            <p:strVal val="#ppt_x"/>
                                          </p:val>
                                        </p:tav>
                                      </p:tavLst>
                                    </p:anim>
                                    <p:anim calcmode="lin" valueType="num">
                                      <p:cBhvr additive="base">
                                        <p:cTn id="22" dur="1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 fill="hold"/>
                                        <p:tgtEl>
                                          <p:spTgt spid="27"/>
                                        </p:tgtEl>
                                        <p:attrNameLst>
                                          <p:attrName>ppt_x</p:attrName>
                                        </p:attrNameLst>
                                      </p:cBhvr>
                                      <p:tavLst>
                                        <p:tav tm="0">
                                          <p:val>
                                            <p:strVal val="#ppt_x"/>
                                          </p:val>
                                        </p:tav>
                                        <p:tav tm="100000">
                                          <p:val>
                                            <p:strVal val="#ppt_x"/>
                                          </p:val>
                                        </p:tav>
                                      </p:tavLst>
                                    </p:anim>
                                    <p:anim calcmode="lin" valueType="num">
                                      <p:cBhvr additive="base">
                                        <p:cTn id="28" dur="1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 fill="hold"/>
                                        <p:tgtEl>
                                          <p:spTgt spid="8"/>
                                        </p:tgtEl>
                                        <p:attrNameLst>
                                          <p:attrName>ppt_x</p:attrName>
                                        </p:attrNameLst>
                                      </p:cBhvr>
                                      <p:tavLst>
                                        <p:tav tm="0">
                                          <p:val>
                                            <p:strVal val="#ppt_x"/>
                                          </p:val>
                                        </p:tav>
                                        <p:tav tm="100000">
                                          <p:val>
                                            <p:strVal val="#ppt_x"/>
                                          </p:val>
                                        </p:tav>
                                      </p:tavLst>
                                    </p:anim>
                                    <p:anim calcmode="lin" valueType="num">
                                      <p:cBhvr additive="base">
                                        <p:cTn id="32" dur="1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100" fill="hold"/>
                                        <p:tgtEl>
                                          <p:spTgt spid="25"/>
                                        </p:tgtEl>
                                        <p:attrNameLst>
                                          <p:attrName>ppt_x</p:attrName>
                                        </p:attrNameLst>
                                      </p:cBhvr>
                                      <p:tavLst>
                                        <p:tav tm="0">
                                          <p:val>
                                            <p:strVal val="#ppt_x"/>
                                          </p:val>
                                        </p:tav>
                                        <p:tav tm="100000">
                                          <p:val>
                                            <p:strVal val="#ppt_x"/>
                                          </p:val>
                                        </p:tav>
                                      </p:tavLst>
                                    </p:anim>
                                    <p:anim calcmode="lin" valueType="num">
                                      <p:cBhvr additive="base">
                                        <p:cTn id="38" dur="100" fill="hold"/>
                                        <p:tgtEl>
                                          <p:spTgt spid="2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100" fill="hold"/>
                                        <p:tgtEl>
                                          <p:spTgt spid="6"/>
                                        </p:tgtEl>
                                        <p:attrNameLst>
                                          <p:attrName>ppt_x</p:attrName>
                                        </p:attrNameLst>
                                      </p:cBhvr>
                                      <p:tavLst>
                                        <p:tav tm="0">
                                          <p:val>
                                            <p:strVal val="#ppt_x"/>
                                          </p:val>
                                        </p:tav>
                                        <p:tav tm="100000">
                                          <p:val>
                                            <p:strVal val="#ppt_x"/>
                                          </p:val>
                                        </p:tav>
                                      </p:tavLst>
                                    </p:anim>
                                    <p:anim calcmode="lin" valueType="num">
                                      <p:cBhvr additive="base">
                                        <p:cTn id="42" dur="1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100" fill="hold"/>
                                        <p:tgtEl>
                                          <p:spTgt spid="41"/>
                                        </p:tgtEl>
                                        <p:attrNameLst>
                                          <p:attrName>ppt_x</p:attrName>
                                        </p:attrNameLst>
                                      </p:cBhvr>
                                      <p:tavLst>
                                        <p:tav tm="0">
                                          <p:val>
                                            <p:strVal val="#ppt_x"/>
                                          </p:val>
                                        </p:tav>
                                        <p:tav tm="100000">
                                          <p:val>
                                            <p:strVal val="#ppt_x"/>
                                          </p:val>
                                        </p:tav>
                                      </p:tavLst>
                                    </p:anim>
                                    <p:anim calcmode="lin" valueType="num">
                                      <p:cBhvr additive="base">
                                        <p:cTn id="48" dur="100" fill="hold"/>
                                        <p:tgtEl>
                                          <p:spTgt spid="4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100" fill="hold"/>
                                        <p:tgtEl>
                                          <p:spTgt spid="16"/>
                                        </p:tgtEl>
                                        <p:attrNameLst>
                                          <p:attrName>ppt_x</p:attrName>
                                        </p:attrNameLst>
                                      </p:cBhvr>
                                      <p:tavLst>
                                        <p:tav tm="0">
                                          <p:val>
                                            <p:strVal val="#ppt_x"/>
                                          </p:val>
                                        </p:tav>
                                        <p:tav tm="100000">
                                          <p:val>
                                            <p:strVal val="#ppt_x"/>
                                          </p:val>
                                        </p:tav>
                                      </p:tavLst>
                                    </p:anim>
                                    <p:anim calcmode="lin" valueType="num">
                                      <p:cBhvr additive="base">
                                        <p:cTn id="52" dur="1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additive="base">
                                        <p:cTn id="57" dur="100" fill="hold"/>
                                        <p:tgtEl>
                                          <p:spTgt spid="39"/>
                                        </p:tgtEl>
                                        <p:attrNameLst>
                                          <p:attrName>ppt_x</p:attrName>
                                        </p:attrNameLst>
                                      </p:cBhvr>
                                      <p:tavLst>
                                        <p:tav tm="0">
                                          <p:val>
                                            <p:strVal val="#ppt_x"/>
                                          </p:val>
                                        </p:tav>
                                        <p:tav tm="100000">
                                          <p:val>
                                            <p:strVal val="#ppt_x"/>
                                          </p:val>
                                        </p:tav>
                                      </p:tavLst>
                                    </p:anim>
                                    <p:anim calcmode="lin" valueType="num">
                                      <p:cBhvr additive="base">
                                        <p:cTn id="58" dur="100" fill="hold"/>
                                        <p:tgtEl>
                                          <p:spTgt spid="3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100" fill="hold"/>
                                        <p:tgtEl>
                                          <p:spTgt spid="17"/>
                                        </p:tgtEl>
                                        <p:attrNameLst>
                                          <p:attrName>ppt_x</p:attrName>
                                        </p:attrNameLst>
                                      </p:cBhvr>
                                      <p:tavLst>
                                        <p:tav tm="0">
                                          <p:val>
                                            <p:strVal val="#ppt_x"/>
                                          </p:val>
                                        </p:tav>
                                        <p:tav tm="100000">
                                          <p:val>
                                            <p:strVal val="#ppt_x"/>
                                          </p:val>
                                        </p:tav>
                                      </p:tavLst>
                                    </p:anim>
                                    <p:anim calcmode="lin" valueType="num">
                                      <p:cBhvr additive="base">
                                        <p:cTn id="62" dur="1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100" fill="hold"/>
                                        <p:tgtEl>
                                          <p:spTgt spid="35"/>
                                        </p:tgtEl>
                                        <p:attrNameLst>
                                          <p:attrName>ppt_x</p:attrName>
                                        </p:attrNameLst>
                                      </p:cBhvr>
                                      <p:tavLst>
                                        <p:tav tm="0">
                                          <p:val>
                                            <p:strVal val="#ppt_x"/>
                                          </p:val>
                                        </p:tav>
                                        <p:tav tm="100000">
                                          <p:val>
                                            <p:strVal val="#ppt_x"/>
                                          </p:val>
                                        </p:tav>
                                      </p:tavLst>
                                    </p:anim>
                                    <p:anim calcmode="lin" valueType="num">
                                      <p:cBhvr additive="base">
                                        <p:cTn id="68" dur="100" fill="hold"/>
                                        <p:tgtEl>
                                          <p:spTgt spid="3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100" fill="hold"/>
                                        <p:tgtEl>
                                          <p:spTgt spid="19"/>
                                        </p:tgtEl>
                                        <p:attrNameLst>
                                          <p:attrName>ppt_x</p:attrName>
                                        </p:attrNameLst>
                                      </p:cBhvr>
                                      <p:tavLst>
                                        <p:tav tm="0">
                                          <p:val>
                                            <p:strVal val="#ppt_x"/>
                                          </p:val>
                                        </p:tav>
                                        <p:tav tm="100000">
                                          <p:val>
                                            <p:strVal val="#ppt_x"/>
                                          </p:val>
                                        </p:tav>
                                      </p:tavLst>
                                    </p:anim>
                                    <p:anim calcmode="lin" valueType="num">
                                      <p:cBhvr additive="base">
                                        <p:cTn id="72" dur="1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additive="base">
                                        <p:cTn id="77" dur="100" fill="hold"/>
                                        <p:tgtEl>
                                          <p:spTgt spid="14"/>
                                        </p:tgtEl>
                                        <p:attrNameLst>
                                          <p:attrName>ppt_x</p:attrName>
                                        </p:attrNameLst>
                                      </p:cBhvr>
                                      <p:tavLst>
                                        <p:tav tm="0">
                                          <p:val>
                                            <p:strVal val="#ppt_x"/>
                                          </p:val>
                                        </p:tav>
                                        <p:tav tm="100000">
                                          <p:val>
                                            <p:strVal val="#ppt_x"/>
                                          </p:val>
                                        </p:tav>
                                      </p:tavLst>
                                    </p:anim>
                                    <p:anim calcmode="lin" valueType="num">
                                      <p:cBhvr additive="base">
                                        <p:cTn id="78" dur="100" fill="hold"/>
                                        <p:tgtEl>
                                          <p:spTgt spid="14"/>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additive="base">
                                        <p:cTn id="81" dur="100" fill="hold"/>
                                        <p:tgtEl>
                                          <p:spTgt spid="18"/>
                                        </p:tgtEl>
                                        <p:attrNameLst>
                                          <p:attrName>ppt_x</p:attrName>
                                        </p:attrNameLst>
                                      </p:cBhvr>
                                      <p:tavLst>
                                        <p:tav tm="0">
                                          <p:val>
                                            <p:strVal val="#ppt_x"/>
                                          </p:val>
                                        </p:tav>
                                        <p:tav tm="100000">
                                          <p:val>
                                            <p:strVal val="#ppt_x"/>
                                          </p:val>
                                        </p:tav>
                                      </p:tavLst>
                                    </p:anim>
                                    <p:anim calcmode="lin" valueType="num">
                                      <p:cBhvr additive="base">
                                        <p:cTn id="82" dur="1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16" grpId="0" animBg="1"/>
      <p:bldP spid="17" grpId="0" animBg="1"/>
      <p:bldP spid="18" grpId="0" animBg="1"/>
      <p:bldP spid="1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F0472-9311-B056-2994-D20C4F1470D5}"/>
            </a:ext>
          </a:extLst>
        </p:cNvPr>
        <p:cNvGrpSpPr/>
        <p:nvPr/>
      </p:nvGrpSpPr>
      <p:grpSpPr>
        <a:xfrm>
          <a:off x="0" y="0"/>
          <a:ext cx="0" cy="0"/>
          <a:chOff x="0" y="0"/>
          <a:chExt cx="0" cy="0"/>
        </a:xfrm>
      </p:grpSpPr>
      <p:pic>
        <p:nvPicPr>
          <p:cNvPr id="10" name="Picture 9" descr="A picture containing text, clipart, businesscard&#10;&#10;Description automatically generated">
            <a:extLst>
              <a:ext uri="{FF2B5EF4-FFF2-40B4-BE49-F238E27FC236}">
                <a16:creationId xmlns:a16="http://schemas.microsoft.com/office/drawing/2014/main" id="{97E60DC6-5F91-0658-C581-0B2B8D429E2B}"/>
              </a:ext>
            </a:extLst>
          </p:cNvPr>
          <p:cNvPicPr>
            <a:picLocks noChangeAspect="1"/>
          </p:cNvPicPr>
          <p:nvPr/>
        </p:nvPicPr>
        <p:blipFill>
          <a:blip r:embed="rId3"/>
          <a:stretch>
            <a:fillRect/>
          </a:stretch>
        </p:blipFill>
        <p:spPr>
          <a:xfrm>
            <a:off x="9925308" y="72178"/>
            <a:ext cx="2000250" cy="1266825"/>
          </a:xfrm>
          <a:prstGeom prst="rect">
            <a:avLst/>
          </a:prstGeom>
        </p:spPr>
      </p:pic>
      <p:pic>
        <p:nvPicPr>
          <p:cNvPr id="15" name="Picture 14" descr="A painting of a city with boats on the water&#10;&#10;Description automatically generated">
            <a:extLst>
              <a:ext uri="{FF2B5EF4-FFF2-40B4-BE49-F238E27FC236}">
                <a16:creationId xmlns:a16="http://schemas.microsoft.com/office/drawing/2014/main" id="{5AA878BF-06D5-5534-7E3E-C23A9BEE45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4192"/>
            <a:ext cx="12192000" cy="5543808"/>
          </a:xfrm>
          <a:prstGeom prst="rect">
            <a:avLst/>
          </a:prstGeom>
        </p:spPr>
      </p:pic>
      <p:sp>
        <p:nvSpPr>
          <p:cNvPr id="3" name="Slide Number Placeholder 2">
            <a:extLst>
              <a:ext uri="{FF2B5EF4-FFF2-40B4-BE49-F238E27FC236}">
                <a16:creationId xmlns:a16="http://schemas.microsoft.com/office/drawing/2014/main" id="{FA41E51E-1688-72B4-A3A7-C0E259F0A670}"/>
              </a:ext>
            </a:extLst>
          </p:cNvPr>
          <p:cNvSpPr>
            <a:spLocks noGrp="1"/>
          </p:cNvSpPr>
          <p:nvPr>
            <p:ph type="sldNum" sz="quarter" idx="12"/>
          </p:nvPr>
        </p:nvSpPr>
        <p:spPr/>
        <p:txBody>
          <a:bodyPr/>
          <a:lstStyle/>
          <a:p>
            <a:fld id="{330EA680-D336-4FF7-8B7A-9848BB0A1C32}" type="slidenum">
              <a:rPr lang="en-US" smtClean="0"/>
              <a:t>100</a:t>
            </a:fld>
            <a:endParaRPr lang="en-US"/>
          </a:p>
        </p:txBody>
      </p:sp>
      <p:sp>
        <p:nvSpPr>
          <p:cNvPr id="7" name="Title 1">
            <a:extLst>
              <a:ext uri="{FF2B5EF4-FFF2-40B4-BE49-F238E27FC236}">
                <a16:creationId xmlns:a16="http://schemas.microsoft.com/office/drawing/2014/main" id="{E8F6DFD8-2A32-B2E5-0763-F05FC8C8CB62}"/>
              </a:ext>
            </a:extLst>
          </p:cNvPr>
          <p:cNvSpPr txBox="1">
            <a:spLocks/>
          </p:cNvSpPr>
          <p:nvPr/>
        </p:nvSpPr>
        <p:spPr>
          <a:xfrm>
            <a:off x="409833" y="261897"/>
            <a:ext cx="10515600" cy="8625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accent2"/>
                </a:solidFill>
                <a:cs typeface="Calibri Light"/>
              </a:rPr>
              <a:t>Contributions</a:t>
            </a:r>
          </a:p>
        </p:txBody>
      </p:sp>
      <p:sp>
        <p:nvSpPr>
          <p:cNvPr id="5" name="Rectangle 4">
            <a:extLst>
              <a:ext uri="{FF2B5EF4-FFF2-40B4-BE49-F238E27FC236}">
                <a16:creationId xmlns:a16="http://schemas.microsoft.com/office/drawing/2014/main" id="{4EE0968F-8EDE-72E1-D30D-294319668E46}"/>
              </a:ext>
            </a:extLst>
          </p:cNvPr>
          <p:cNvSpPr/>
          <p:nvPr/>
        </p:nvSpPr>
        <p:spPr>
          <a:xfrm>
            <a:off x="1622166" y="1474237"/>
            <a:ext cx="2416629" cy="4646645"/>
          </a:xfrm>
          <a:prstGeom prst="rect">
            <a:avLst/>
          </a:prstGeom>
          <a:solidFill>
            <a:schemeClr val="tx2">
              <a:lumMod val="75000"/>
              <a:alpha val="75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6" name="Rectangle 5">
            <a:extLst>
              <a:ext uri="{FF2B5EF4-FFF2-40B4-BE49-F238E27FC236}">
                <a16:creationId xmlns:a16="http://schemas.microsoft.com/office/drawing/2014/main" id="{89A307B9-E9BF-B561-BC57-7C110E8803EE}"/>
              </a:ext>
            </a:extLst>
          </p:cNvPr>
          <p:cNvSpPr/>
          <p:nvPr/>
        </p:nvSpPr>
        <p:spPr>
          <a:xfrm>
            <a:off x="8717901" y="1502814"/>
            <a:ext cx="2416629" cy="4646645"/>
          </a:xfrm>
          <a:prstGeom prst="rect">
            <a:avLst/>
          </a:prstGeom>
          <a:solidFill>
            <a:schemeClr val="tx2">
              <a:lumMod val="75000"/>
              <a:alpha val="7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8" name="Rectangle 7">
            <a:extLst>
              <a:ext uri="{FF2B5EF4-FFF2-40B4-BE49-F238E27FC236}">
                <a16:creationId xmlns:a16="http://schemas.microsoft.com/office/drawing/2014/main" id="{A6ECBC8B-AC53-B388-B13A-36C174B1FF48}"/>
              </a:ext>
            </a:extLst>
          </p:cNvPr>
          <p:cNvSpPr/>
          <p:nvPr/>
        </p:nvSpPr>
        <p:spPr>
          <a:xfrm>
            <a:off x="5041446" y="1455189"/>
            <a:ext cx="2416629" cy="4646645"/>
          </a:xfrm>
          <a:prstGeom prst="rect">
            <a:avLst/>
          </a:prstGeom>
          <a:solidFill>
            <a:schemeClr val="tx2">
              <a:lumMod val="75000"/>
              <a:alpha val="75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11" name="TextBox 10">
            <a:extLst>
              <a:ext uri="{FF2B5EF4-FFF2-40B4-BE49-F238E27FC236}">
                <a16:creationId xmlns:a16="http://schemas.microsoft.com/office/drawing/2014/main" id="{D219FA3D-D1C1-563E-C267-39A7D6811183}"/>
              </a:ext>
            </a:extLst>
          </p:cNvPr>
          <p:cNvSpPr txBox="1"/>
          <p:nvPr/>
        </p:nvSpPr>
        <p:spPr>
          <a:xfrm>
            <a:off x="1622167" y="2637563"/>
            <a:ext cx="2416628" cy="1569660"/>
          </a:xfrm>
          <a:prstGeom prst="rect">
            <a:avLst/>
          </a:prstGeom>
          <a:noFill/>
        </p:spPr>
        <p:txBody>
          <a:bodyPr wrap="square" rtlCol="0">
            <a:spAutoFit/>
          </a:bodyPr>
          <a:lstStyle/>
          <a:p>
            <a:pPr algn="ctr"/>
            <a:r>
              <a:rPr lang="en-GB" sz="2400" b="1" dirty="0">
                <a:solidFill>
                  <a:schemeClr val="bg1"/>
                </a:solidFill>
              </a:rPr>
              <a:t>Computational Modelling for Visual Saliency and Scanpath </a:t>
            </a:r>
          </a:p>
        </p:txBody>
      </p:sp>
      <p:sp>
        <p:nvSpPr>
          <p:cNvPr id="12" name="TextBox 11">
            <a:extLst>
              <a:ext uri="{FF2B5EF4-FFF2-40B4-BE49-F238E27FC236}">
                <a16:creationId xmlns:a16="http://schemas.microsoft.com/office/drawing/2014/main" id="{8407C6CE-B86A-3790-31D0-7E8B9F9898D5}"/>
              </a:ext>
            </a:extLst>
          </p:cNvPr>
          <p:cNvSpPr txBox="1"/>
          <p:nvPr/>
        </p:nvSpPr>
        <p:spPr>
          <a:xfrm>
            <a:off x="5041446" y="2652833"/>
            <a:ext cx="2416628" cy="1938992"/>
          </a:xfrm>
          <a:prstGeom prst="rect">
            <a:avLst/>
          </a:prstGeom>
          <a:noFill/>
        </p:spPr>
        <p:txBody>
          <a:bodyPr wrap="square" rtlCol="0">
            <a:spAutoFit/>
          </a:bodyPr>
          <a:lstStyle/>
          <a:p>
            <a:pPr algn="ctr"/>
            <a:r>
              <a:rPr lang="en-GB" sz="2400" b="1" dirty="0">
                <a:solidFill>
                  <a:schemeClr val="bg1"/>
                </a:solidFill>
              </a:rPr>
              <a:t>Improving the networks representation ability for the art domain</a:t>
            </a:r>
          </a:p>
        </p:txBody>
      </p:sp>
      <p:sp>
        <p:nvSpPr>
          <p:cNvPr id="13" name="TextBox 12">
            <a:extLst>
              <a:ext uri="{FF2B5EF4-FFF2-40B4-BE49-F238E27FC236}">
                <a16:creationId xmlns:a16="http://schemas.microsoft.com/office/drawing/2014/main" id="{45E90FD9-385C-A31F-C1E2-04317C64FEA0}"/>
              </a:ext>
            </a:extLst>
          </p:cNvPr>
          <p:cNvSpPr txBox="1"/>
          <p:nvPr/>
        </p:nvSpPr>
        <p:spPr>
          <a:xfrm>
            <a:off x="8727622" y="2715817"/>
            <a:ext cx="2416628" cy="1569660"/>
          </a:xfrm>
          <a:prstGeom prst="rect">
            <a:avLst/>
          </a:prstGeom>
          <a:noFill/>
        </p:spPr>
        <p:txBody>
          <a:bodyPr wrap="square" rtlCol="0">
            <a:spAutoFit/>
          </a:bodyPr>
          <a:lstStyle/>
          <a:p>
            <a:pPr algn="ctr"/>
            <a:r>
              <a:rPr lang="en-GB" sz="2400" b="1" dirty="0">
                <a:solidFill>
                  <a:schemeClr val="bg1"/>
                </a:solidFill>
              </a:rPr>
              <a:t>Provide an art native unsupervised training method</a:t>
            </a:r>
          </a:p>
        </p:txBody>
      </p:sp>
    </p:spTree>
    <p:extLst>
      <p:ext uri="{BB962C8B-B14F-4D97-AF65-F5344CB8AC3E}">
        <p14:creationId xmlns:p14="http://schemas.microsoft.com/office/powerpoint/2010/main" val="351826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1" grpId="0"/>
      <p:bldP spid="12" grpId="0"/>
      <p:bldP spid="1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7A88D-19F7-1671-928D-5E8E47A56118}"/>
            </a:ext>
          </a:extLst>
        </p:cNvPr>
        <p:cNvGrpSpPr/>
        <p:nvPr/>
      </p:nvGrpSpPr>
      <p:grpSpPr>
        <a:xfrm>
          <a:off x="0" y="0"/>
          <a:ext cx="0" cy="0"/>
          <a:chOff x="0" y="0"/>
          <a:chExt cx="0" cy="0"/>
        </a:xfrm>
      </p:grpSpPr>
      <p:pic>
        <p:nvPicPr>
          <p:cNvPr id="10" name="Picture 9" descr="A picture containing text, clipart, businesscard&#10;&#10;Description automatically generated">
            <a:extLst>
              <a:ext uri="{FF2B5EF4-FFF2-40B4-BE49-F238E27FC236}">
                <a16:creationId xmlns:a16="http://schemas.microsoft.com/office/drawing/2014/main" id="{A1A9D32E-7A4D-4D44-2C27-853C642B8853}"/>
              </a:ext>
            </a:extLst>
          </p:cNvPr>
          <p:cNvPicPr>
            <a:picLocks noChangeAspect="1"/>
          </p:cNvPicPr>
          <p:nvPr/>
        </p:nvPicPr>
        <p:blipFill>
          <a:blip r:embed="rId3"/>
          <a:stretch>
            <a:fillRect/>
          </a:stretch>
        </p:blipFill>
        <p:spPr>
          <a:xfrm>
            <a:off x="9925308" y="72178"/>
            <a:ext cx="2000250" cy="1266825"/>
          </a:xfrm>
          <a:prstGeom prst="rect">
            <a:avLst/>
          </a:prstGeom>
        </p:spPr>
      </p:pic>
      <p:pic>
        <p:nvPicPr>
          <p:cNvPr id="15" name="Picture 14" descr="A painting of a city with boats on the water&#10;&#10;Description automatically generated">
            <a:extLst>
              <a:ext uri="{FF2B5EF4-FFF2-40B4-BE49-F238E27FC236}">
                <a16:creationId xmlns:a16="http://schemas.microsoft.com/office/drawing/2014/main" id="{95F9415F-D04B-117E-3EC7-3BB638D58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4192"/>
            <a:ext cx="12192000" cy="5543808"/>
          </a:xfrm>
          <a:prstGeom prst="rect">
            <a:avLst/>
          </a:prstGeom>
        </p:spPr>
      </p:pic>
      <p:sp>
        <p:nvSpPr>
          <p:cNvPr id="3" name="Slide Number Placeholder 2">
            <a:extLst>
              <a:ext uri="{FF2B5EF4-FFF2-40B4-BE49-F238E27FC236}">
                <a16:creationId xmlns:a16="http://schemas.microsoft.com/office/drawing/2014/main" id="{267FEF57-E966-67F4-7E14-A6F91B8DFF52}"/>
              </a:ext>
            </a:extLst>
          </p:cNvPr>
          <p:cNvSpPr>
            <a:spLocks noGrp="1"/>
          </p:cNvSpPr>
          <p:nvPr>
            <p:ph type="sldNum" sz="quarter" idx="12"/>
          </p:nvPr>
        </p:nvSpPr>
        <p:spPr/>
        <p:txBody>
          <a:bodyPr/>
          <a:lstStyle/>
          <a:p>
            <a:fld id="{330EA680-D336-4FF7-8B7A-9848BB0A1C32}" type="slidenum">
              <a:rPr lang="en-US" smtClean="0"/>
              <a:t>101</a:t>
            </a:fld>
            <a:endParaRPr lang="en-US"/>
          </a:p>
        </p:txBody>
      </p:sp>
      <p:sp>
        <p:nvSpPr>
          <p:cNvPr id="7" name="Title 1">
            <a:extLst>
              <a:ext uri="{FF2B5EF4-FFF2-40B4-BE49-F238E27FC236}">
                <a16:creationId xmlns:a16="http://schemas.microsoft.com/office/drawing/2014/main" id="{0384B6A4-091B-0270-34A2-DA7F58AC37EF}"/>
              </a:ext>
            </a:extLst>
          </p:cNvPr>
          <p:cNvSpPr txBox="1">
            <a:spLocks/>
          </p:cNvSpPr>
          <p:nvPr/>
        </p:nvSpPr>
        <p:spPr>
          <a:xfrm>
            <a:off x="409833" y="261897"/>
            <a:ext cx="10515600" cy="8625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accent2"/>
                </a:solidFill>
                <a:cs typeface="Calibri Light"/>
              </a:rPr>
              <a:t>Contributions</a:t>
            </a:r>
          </a:p>
        </p:txBody>
      </p:sp>
      <p:sp>
        <p:nvSpPr>
          <p:cNvPr id="5" name="Rectangle 4">
            <a:extLst>
              <a:ext uri="{FF2B5EF4-FFF2-40B4-BE49-F238E27FC236}">
                <a16:creationId xmlns:a16="http://schemas.microsoft.com/office/drawing/2014/main" id="{81617B63-A2A0-C218-A777-3C1BF959147D}"/>
              </a:ext>
            </a:extLst>
          </p:cNvPr>
          <p:cNvSpPr/>
          <p:nvPr/>
        </p:nvSpPr>
        <p:spPr>
          <a:xfrm>
            <a:off x="1622166" y="1474237"/>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6" name="Rectangle 5">
            <a:extLst>
              <a:ext uri="{FF2B5EF4-FFF2-40B4-BE49-F238E27FC236}">
                <a16:creationId xmlns:a16="http://schemas.microsoft.com/office/drawing/2014/main" id="{4D66EAF2-D048-9C29-BC29-568E06FAA906}"/>
              </a:ext>
            </a:extLst>
          </p:cNvPr>
          <p:cNvSpPr/>
          <p:nvPr/>
        </p:nvSpPr>
        <p:spPr>
          <a:xfrm>
            <a:off x="8717901" y="1502814"/>
            <a:ext cx="2416629" cy="4646645"/>
          </a:xfrm>
          <a:prstGeom prst="rect">
            <a:avLst/>
          </a:prstGeom>
          <a:solidFill>
            <a:schemeClr val="tx2">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8" name="Rectangle 7">
            <a:extLst>
              <a:ext uri="{FF2B5EF4-FFF2-40B4-BE49-F238E27FC236}">
                <a16:creationId xmlns:a16="http://schemas.microsoft.com/office/drawing/2014/main" id="{3FF7C37C-9F63-C810-3FA9-5BAB11FC9C58}"/>
              </a:ext>
            </a:extLst>
          </p:cNvPr>
          <p:cNvSpPr/>
          <p:nvPr/>
        </p:nvSpPr>
        <p:spPr>
          <a:xfrm>
            <a:off x="5041446" y="1455189"/>
            <a:ext cx="2416629" cy="4646645"/>
          </a:xfrm>
          <a:prstGeom prst="rect">
            <a:avLst/>
          </a:prstGeom>
          <a:solidFill>
            <a:schemeClr val="tx2">
              <a:lumMod val="75000"/>
              <a:alpha val="2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11" name="TextBox 10">
            <a:extLst>
              <a:ext uri="{FF2B5EF4-FFF2-40B4-BE49-F238E27FC236}">
                <a16:creationId xmlns:a16="http://schemas.microsoft.com/office/drawing/2014/main" id="{6238E97D-5AF6-58DC-4210-0277AA5795A6}"/>
              </a:ext>
            </a:extLst>
          </p:cNvPr>
          <p:cNvSpPr txBox="1"/>
          <p:nvPr/>
        </p:nvSpPr>
        <p:spPr>
          <a:xfrm>
            <a:off x="1622167" y="2637563"/>
            <a:ext cx="2416628" cy="1569660"/>
          </a:xfrm>
          <a:prstGeom prst="rect">
            <a:avLst/>
          </a:prstGeom>
          <a:noFill/>
        </p:spPr>
        <p:txBody>
          <a:bodyPr wrap="square" rtlCol="0">
            <a:spAutoFit/>
          </a:bodyPr>
          <a:lstStyle/>
          <a:p>
            <a:pPr algn="ctr"/>
            <a:r>
              <a:rPr lang="en-GB" sz="2400" b="1" dirty="0">
                <a:solidFill>
                  <a:schemeClr val="bg1"/>
                </a:solidFill>
              </a:rPr>
              <a:t>Computational Modelling for Visual Saliency and Scanpath </a:t>
            </a:r>
          </a:p>
        </p:txBody>
      </p:sp>
      <p:sp>
        <p:nvSpPr>
          <p:cNvPr id="12" name="TextBox 11">
            <a:extLst>
              <a:ext uri="{FF2B5EF4-FFF2-40B4-BE49-F238E27FC236}">
                <a16:creationId xmlns:a16="http://schemas.microsoft.com/office/drawing/2014/main" id="{B4CBBB8C-D347-16BC-6C1B-765ADA0078F1}"/>
              </a:ext>
            </a:extLst>
          </p:cNvPr>
          <p:cNvSpPr txBox="1"/>
          <p:nvPr/>
        </p:nvSpPr>
        <p:spPr>
          <a:xfrm>
            <a:off x="5041446" y="2652833"/>
            <a:ext cx="2416628" cy="1938992"/>
          </a:xfrm>
          <a:prstGeom prst="rect">
            <a:avLst/>
          </a:prstGeom>
          <a:noFill/>
        </p:spPr>
        <p:txBody>
          <a:bodyPr wrap="square" rtlCol="0">
            <a:spAutoFit/>
          </a:bodyPr>
          <a:lstStyle/>
          <a:p>
            <a:pPr algn="ctr"/>
            <a:r>
              <a:rPr lang="en-GB" sz="2400" b="1" dirty="0">
                <a:solidFill>
                  <a:schemeClr val="bg1"/>
                </a:solidFill>
              </a:rPr>
              <a:t>Improving the networks representation ability for the art domain</a:t>
            </a:r>
          </a:p>
        </p:txBody>
      </p:sp>
      <p:sp>
        <p:nvSpPr>
          <p:cNvPr id="13" name="TextBox 12">
            <a:extLst>
              <a:ext uri="{FF2B5EF4-FFF2-40B4-BE49-F238E27FC236}">
                <a16:creationId xmlns:a16="http://schemas.microsoft.com/office/drawing/2014/main" id="{8495A5C5-0EFE-D86C-3AD0-5597A551E763}"/>
              </a:ext>
            </a:extLst>
          </p:cNvPr>
          <p:cNvSpPr txBox="1"/>
          <p:nvPr/>
        </p:nvSpPr>
        <p:spPr>
          <a:xfrm>
            <a:off x="8727622" y="2715817"/>
            <a:ext cx="2416628" cy="1569660"/>
          </a:xfrm>
          <a:prstGeom prst="rect">
            <a:avLst/>
          </a:prstGeom>
          <a:noFill/>
        </p:spPr>
        <p:txBody>
          <a:bodyPr wrap="square" rtlCol="0">
            <a:spAutoFit/>
          </a:bodyPr>
          <a:lstStyle/>
          <a:p>
            <a:pPr algn="ctr"/>
            <a:r>
              <a:rPr lang="en-GB" sz="2400" b="1" dirty="0">
                <a:solidFill>
                  <a:schemeClr val="bg1"/>
                </a:solidFill>
              </a:rPr>
              <a:t>Provide an art native unsupervised training method</a:t>
            </a:r>
          </a:p>
        </p:txBody>
      </p:sp>
    </p:spTree>
    <p:extLst>
      <p:ext uri="{BB962C8B-B14F-4D97-AF65-F5344CB8AC3E}">
        <p14:creationId xmlns:p14="http://schemas.microsoft.com/office/powerpoint/2010/main" val="39176164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15B0-BA55-3D70-7CF7-5E2C4EFA7B7C}"/>
              </a:ext>
            </a:extLst>
          </p:cNvPr>
          <p:cNvSpPr>
            <a:spLocks noGrp="1"/>
          </p:cNvSpPr>
          <p:nvPr>
            <p:ph type="title"/>
          </p:nvPr>
        </p:nvSpPr>
        <p:spPr/>
        <p:txBody>
          <a:bodyPr/>
          <a:lstStyle/>
          <a:p>
            <a:pPr>
              <a:spcBef>
                <a:spcPts val="1000"/>
              </a:spcBef>
            </a:pPr>
            <a:r>
              <a:rPr lang="en-US">
                <a:solidFill>
                  <a:schemeClr val="accent2"/>
                </a:solidFill>
                <a:cs typeface="Calibri Light"/>
              </a:rPr>
              <a:t>Method ( </a:t>
            </a:r>
            <a:r>
              <a:rPr lang="en-US">
                <a:solidFill>
                  <a:schemeClr val="accent2"/>
                </a:solidFill>
                <a:ea typeface="+mj-lt"/>
                <a:cs typeface="+mj-lt"/>
              </a:rPr>
              <a:t>Proposed Model )</a:t>
            </a:r>
            <a:endParaRPr lang="en-US">
              <a:solidFill>
                <a:schemeClr val="accent2"/>
              </a:solidFill>
              <a:ea typeface="Calibri Light"/>
              <a:cs typeface="Calibri Light"/>
            </a:endParaRPr>
          </a:p>
        </p:txBody>
      </p:sp>
      <p:pic>
        <p:nvPicPr>
          <p:cNvPr id="4" name="Picture 4" descr="Diagram, schematic&#10;&#10;Description automatically generated">
            <a:extLst>
              <a:ext uri="{FF2B5EF4-FFF2-40B4-BE49-F238E27FC236}">
                <a16:creationId xmlns:a16="http://schemas.microsoft.com/office/drawing/2014/main" id="{0398F64D-C6CC-1E03-E8CD-DE6440614AAC}"/>
              </a:ext>
            </a:extLst>
          </p:cNvPr>
          <p:cNvPicPr>
            <a:picLocks noChangeAspect="1"/>
          </p:cNvPicPr>
          <p:nvPr/>
        </p:nvPicPr>
        <p:blipFill>
          <a:blip r:embed="rId3"/>
          <a:stretch>
            <a:fillRect/>
          </a:stretch>
        </p:blipFill>
        <p:spPr>
          <a:xfrm>
            <a:off x="837236" y="1945115"/>
            <a:ext cx="10517528" cy="3517566"/>
          </a:xfrm>
          <a:prstGeom prst="rect">
            <a:avLst/>
          </a:prstGeom>
        </p:spPr>
      </p:pic>
      <p:sp>
        <p:nvSpPr>
          <p:cNvPr id="3" name="Slide Number Placeholder 2">
            <a:extLst>
              <a:ext uri="{FF2B5EF4-FFF2-40B4-BE49-F238E27FC236}">
                <a16:creationId xmlns:a16="http://schemas.microsoft.com/office/drawing/2014/main" id="{A011CC8E-0763-C5F0-1136-E036E73C5060}"/>
              </a:ext>
            </a:extLst>
          </p:cNvPr>
          <p:cNvSpPr>
            <a:spLocks noGrp="1"/>
          </p:cNvSpPr>
          <p:nvPr>
            <p:ph type="sldNum" sz="quarter" idx="12"/>
          </p:nvPr>
        </p:nvSpPr>
        <p:spPr/>
        <p:txBody>
          <a:bodyPr/>
          <a:lstStyle/>
          <a:p>
            <a:fld id="{330EA680-D336-4FF7-8B7A-9848BB0A1C32}" type="slidenum">
              <a:rPr lang="en-US" smtClean="0"/>
              <a:t>102</a:t>
            </a:fld>
            <a:endParaRPr lang="en-US"/>
          </a:p>
        </p:txBody>
      </p:sp>
      <p:pic>
        <p:nvPicPr>
          <p:cNvPr id="6" name="Picture 5" descr="A picture containing text, clipart, businesscard&#10;&#10;Description automatically generated">
            <a:extLst>
              <a:ext uri="{FF2B5EF4-FFF2-40B4-BE49-F238E27FC236}">
                <a16:creationId xmlns:a16="http://schemas.microsoft.com/office/drawing/2014/main" id="{71D86896-056F-CFBA-1860-6EA9E5143CAB}"/>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7" name="TextBox 6">
            <a:extLst>
              <a:ext uri="{FF2B5EF4-FFF2-40B4-BE49-F238E27FC236}">
                <a16:creationId xmlns:a16="http://schemas.microsoft.com/office/drawing/2014/main" id="{3AAE3A61-9B05-DADB-2CD5-24BDFB793DD7}"/>
              </a:ext>
            </a:extLst>
          </p:cNvPr>
          <p:cNvSpPr txBox="1"/>
          <p:nvPr/>
        </p:nvSpPr>
        <p:spPr>
          <a:xfrm>
            <a:off x="533400" y="6043913"/>
            <a:ext cx="10286999" cy="430887"/>
          </a:xfrm>
          <a:prstGeom prst="rect">
            <a:avLst/>
          </a:prstGeom>
          <a:noFill/>
        </p:spPr>
        <p:txBody>
          <a:bodyPr wrap="square">
            <a:spAutoFit/>
          </a:bodyPr>
          <a:lstStyle/>
          <a:p>
            <a:r>
              <a:rPr lang="en-GB" sz="1100" i="1" dirty="0">
                <a:solidFill>
                  <a:srgbClr val="000000"/>
                </a:solidFill>
                <a:effectLst/>
                <a:latin typeface="Arial" panose="020B0604020202020204" pitchFamily="34" charset="0"/>
                <a:cs typeface="Arial" panose="020B0604020202020204" pitchFamily="34" charset="0"/>
              </a:rPr>
              <a:t>Marouane </a:t>
            </a:r>
            <a:r>
              <a:rPr lang="en-GB" sz="1100" i="1" dirty="0" err="1">
                <a:solidFill>
                  <a:srgbClr val="000000"/>
                </a:solidFill>
                <a:effectLst/>
                <a:latin typeface="Arial" panose="020B0604020202020204" pitchFamily="34" charset="0"/>
                <a:cs typeface="Arial" panose="020B0604020202020204" pitchFamily="34" charset="0"/>
              </a:rPr>
              <a:t>Tliba</a:t>
            </a:r>
            <a:r>
              <a:rPr lang="en-GB" sz="1100" i="1" dirty="0">
                <a:solidFill>
                  <a:srgbClr val="000000"/>
                </a:solidFill>
                <a:effectLst/>
                <a:latin typeface="Arial" panose="020B0604020202020204" pitchFamily="34" charset="0"/>
                <a:cs typeface="Arial" panose="020B0604020202020204" pitchFamily="34" charset="0"/>
              </a:rPr>
              <a:t>, Mohamed Amine </a:t>
            </a:r>
            <a:r>
              <a:rPr lang="en-GB" sz="1100" i="1" dirty="0" err="1">
                <a:solidFill>
                  <a:srgbClr val="000000"/>
                </a:solidFill>
                <a:effectLst/>
                <a:latin typeface="Arial" panose="020B0604020202020204" pitchFamily="34" charset="0"/>
                <a:cs typeface="Arial" panose="020B0604020202020204" pitchFamily="34" charset="0"/>
              </a:rPr>
              <a:t>Kerkouri</a:t>
            </a:r>
            <a:r>
              <a:rPr lang="en-GB" sz="1100" i="1" dirty="0">
                <a:solidFill>
                  <a:srgbClr val="000000"/>
                </a:solidFill>
                <a:effectLst/>
                <a:latin typeface="Arial" panose="020B0604020202020204" pitchFamily="34" charset="0"/>
                <a:cs typeface="Arial" panose="020B0604020202020204" pitchFamily="34" charset="0"/>
              </a:rPr>
              <a:t>, </a:t>
            </a:r>
            <a:r>
              <a:rPr lang="en-GB" sz="1100" i="1" dirty="0" err="1">
                <a:solidFill>
                  <a:srgbClr val="000000"/>
                </a:solidFill>
                <a:effectLst/>
                <a:latin typeface="Arial" panose="020B0604020202020204" pitchFamily="34" charset="0"/>
                <a:cs typeface="Arial" panose="020B0604020202020204" pitchFamily="34" charset="0"/>
              </a:rPr>
              <a:t>Aladine</a:t>
            </a:r>
            <a:r>
              <a:rPr lang="en-GB" sz="1100" i="1" dirty="0">
                <a:solidFill>
                  <a:srgbClr val="000000"/>
                </a:solidFill>
                <a:effectLst/>
                <a:latin typeface="Arial" panose="020B0604020202020204" pitchFamily="34" charset="0"/>
                <a:cs typeface="Arial" panose="020B0604020202020204" pitchFamily="34" charset="0"/>
              </a:rPr>
              <a:t> </a:t>
            </a:r>
            <a:r>
              <a:rPr lang="en-GB" sz="1100" i="1" dirty="0" err="1">
                <a:solidFill>
                  <a:srgbClr val="000000"/>
                </a:solidFill>
                <a:effectLst/>
                <a:latin typeface="Arial" panose="020B0604020202020204" pitchFamily="34" charset="0"/>
                <a:cs typeface="Arial" panose="020B0604020202020204" pitchFamily="34" charset="0"/>
              </a:rPr>
              <a:t>Chetouani</a:t>
            </a:r>
            <a:r>
              <a:rPr lang="en-GB" sz="1100" i="1" dirty="0">
                <a:solidFill>
                  <a:srgbClr val="000000"/>
                </a:solidFill>
                <a:effectLst/>
                <a:latin typeface="Arial" panose="020B0604020202020204" pitchFamily="34" charset="0"/>
                <a:cs typeface="Arial" panose="020B0604020202020204" pitchFamily="34" charset="0"/>
              </a:rPr>
              <a:t>, Alessandro Bruno</a:t>
            </a:r>
            <a:r>
              <a:rPr lang="en-GB" sz="1100" i="0" dirty="0">
                <a:solidFill>
                  <a:srgbClr val="000000"/>
                </a:solidFill>
                <a:effectLst/>
                <a:latin typeface="Arial" panose="020B0604020202020204" pitchFamily="34" charset="0"/>
                <a:cs typeface="Arial" panose="020B0604020202020204" pitchFamily="34" charset="0"/>
              </a:rPr>
              <a:t>; Proceedings of the IEEE/CVF Conference on Computer Vision and Pattern Recognition (CVPR) Workshops, 2022, pp. 1539-1548</a:t>
            </a:r>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99750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15B0-BA55-3D70-7CF7-5E2C4EFA7B7C}"/>
              </a:ext>
            </a:extLst>
          </p:cNvPr>
          <p:cNvSpPr>
            <a:spLocks noGrp="1"/>
          </p:cNvSpPr>
          <p:nvPr>
            <p:ph type="title"/>
          </p:nvPr>
        </p:nvSpPr>
        <p:spPr/>
        <p:txBody>
          <a:bodyPr/>
          <a:lstStyle/>
          <a:p>
            <a:pPr>
              <a:spcBef>
                <a:spcPts val="1000"/>
              </a:spcBef>
            </a:pPr>
            <a:r>
              <a:rPr lang="en-US">
                <a:solidFill>
                  <a:schemeClr val="accent2"/>
                </a:solidFill>
                <a:cs typeface="Calibri Light"/>
              </a:rPr>
              <a:t>Method 3</a:t>
            </a:r>
            <a:endParaRPr lang="en-US">
              <a:solidFill>
                <a:schemeClr val="accent2"/>
              </a:solidFill>
              <a:ea typeface="Calibri Light"/>
              <a:cs typeface="Calibri Light"/>
            </a:endParaRPr>
          </a:p>
        </p:txBody>
      </p:sp>
      <p:pic>
        <p:nvPicPr>
          <p:cNvPr id="4" name="Picture 4" descr="Diagram, schematic&#10;&#10;Description automatically generated">
            <a:extLst>
              <a:ext uri="{FF2B5EF4-FFF2-40B4-BE49-F238E27FC236}">
                <a16:creationId xmlns:a16="http://schemas.microsoft.com/office/drawing/2014/main" id="{0398F64D-C6CC-1E03-E8CD-DE6440614AAC}"/>
              </a:ext>
            </a:extLst>
          </p:cNvPr>
          <p:cNvPicPr>
            <a:picLocks noChangeAspect="1"/>
          </p:cNvPicPr>
          <p:nvPr/>
        </p:nvPicPr>
        <p:blipFill>
          <a:blip r:embed="rId3"/>
          <a:stretch>
            <a:fillRect/>
          </a:stretch>
        </p:blipFill>
        <p:spPr>
          <a:xfrm>
            <a:off x="837236" y="1945115"/>
            <a:ext cx="10517528" cy="3517566"/>
          </a:xfrm>
          <a:prstGeom prst="rect">
            <a:avLst/>
          </a:prstGeom>
        </p:spPr>
      </p:pic>
      <p:sp>
        <p:nvSpPr>
          <p:cNvPr id="3" name="Slide Number Placeholder 2">
            <a:extLst>
              <a:ext uri="{FF2B5EF4-FFF2-40B4-BE49-F238E27FC236}">
                <a16:creationId xmlns:a16="http://schemas.microsoft.com/office/drawing/2014/main" id="{A011CC8E-0763-C5F0-1136-E036E73C5060}"/>
              </a:ext>
            </a:extLst>
          </p:cNvPr>
          <p:cNvSpPr>
            <a:spLocks noGrp="1"/>
          </p:cNvSpPr>
          <p:nvPr>
            <p:ph type="sldNum" sz="quarter" idx="12"/>
          </p:nvPr>
        </p:nvSpPr>
        <p:spPr/>
        <p:txBody>
          <a:bodyPr/>
          <a:lstStyle/>
          <a:p>
            <a:fld id="{330EA680-D336-4FF7-8B7A-9848BB0A1C32}" type="slidenum">
              <a:rPr lang="en-US" smtClean="0"/>
              <a:t>103</a:t>
            </a:fld>
            <a:endParaRPr lang="en-US"/>
          </a:p>
        </p:txBody>
      </p:sp>
      <p:pic>
        <p:nvPicPr>
          <p:cNvPr id="6" name="Picture 5" descr="A picture containing text, clipart, businesscard&#10;&#10;Description automatically generated">
            <a:extLst>
              <a:ext uri="{FF2B5EF4-FFF2-40B4-BE49-F238E27FC236}">
                <a16:creationId xmlns:a16="http://schemas.microsoft.com/office/drawing/2014/main" id="{9EA4DE28-7B7E-4872-DFE8-76AA6047D2E8}"/>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5" name="Rectangle 4">
            <a:extLst>
              <a:ext uri="{FF2B5EF4-FFF2-40B4-BE49-F238E27FC236}">
                <a16:creationId xmlns:a16="http://schemas.microsoft.com/office/drawing/2014/main" id="{5CE5358E-E09D-D4CC-96E2-1FCD6758F1E9}"/>
              </a:ext>
            </a:extLst>
          </p:cNvPr>
          <p:cNvSpPr/>
          <p:nvPr/>
        </p:nvSpPr>
        <p:spPr>
          <a:xfrm>
            <a:off x="1819275" y="2170987"/>
            <a:ext cx="2800349" cy="1334213"/>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DC14D008-43AF-C51A-AAA5-9678568A79CF}"/>
              </a:ext>
            </a:extLst>
          </p:cNvPr>
          <p:cNvSpPr txBox="1"/>
          <p:nvPr/>
        </p:nvSpPr>
        <p:spPr>
          <a:xfrm>
            <a:off x="533400" y="6043913"/>
            <a:ext cx="10286999" cy="430887"/>
          </a:xfrm>
          <a:prstGeom prst="rect">
            <a:avLst/>
          </a:prstGeom>
          <a:noFill/>
        </p:spPr>
        <p:txBody>
          <a:bodyPr wrap="square">
            <a:spAutoFit/>
          </a:bodyPr>
          <a:lstStyle/>
          <a:p>
            <a:r>
              <a:rPr lang="en-GB" sz="1100" i="1" dirty="0">
                <a:solidFill>
                  <a:srgbClr val="000000"/>
                </a:solidFill>
                <a:effectLst/>
                <a:latin typeface="Arial" panose="020B0604020202020204" pitchFamily="34" charset="0"/>
                <a:cs typeface="Arial" panose="020B0604020202020204" pitchFamily="34" charset="0"/>
              </a:rPr>
              <a:t>Marouane </a:t>
            </a:r>
            <a:r>
              <a:rPr lang="en-GB" sz="1100" i="1" dirty="0" err="1">
                <a:solidFill>
                  <a:srgbClr val="000000"/>
                </a:solidFill>
                <a:effectLst/>
                <a:latin typeface="Arial" panose="020B0604020202020204" pitchFamily="34" charset="0"/>
                <a:cs typeface="Arial" panose="020B0604020202020204" pitchFamily="34" charset="0"/>
              </a:rPr>
              <a:t>Tliba</a:t>
            </a:r>
            <a:r>
              <a:rPr lang="en-GB" sz="1100" i="1" dirty="0">
                <a:solidFill>
                  <a:srgbClr val="000000"/>
                </a:solidFill>
                <a:effectLst/>
                <a:latin typeface="Arial" panose="020B0604020202020204" pitchFamily="34" charset="0"/>
                <a:cs typeface="Arial" panose="020B0604020202020204" pitchFamily="34" charset="0"/>
              </a:rPr>
              <a:t>, Mohamed Amine </a:t>
            </a:r>
            <a:r>
              <a:rPr lang="en-GB" sz="1100" i="1" dirty="0" err="1">
                <a:solidFill>
                  <a:srgbClr val="000000"/>
                </a:solidFill>
                <a:effectLst/>
                <a:latin typeface="Arial" panose="020B0604020202020204" pitchFamily="34" charset="0"/>
                <a:cs typeface="Arial" panose="020B0604020202020204" pitchFamily="34" charset="0"/>
              </a:rPr>
              <a:t>Kerkouri</a:t>
            </a:r>
            <a:r>
              <a:rPr lang="en-GB" sz="1100" i="1" dirty="0">
                <a:solidFill>
                  <a:srgbClr val="000000"/>
                </a:solidFill>
                <a:effectLst/>
                <a:latin typeface="Arial" panose="020B0604020202020204" pitchFamily="34" charset="0"/>
                <a:cs typeface="Arial" panose="020B0604020202020204" pitchFamily="34" charset="0"/>
              </a:rPr>
              <a:t>, </a:t>
            </a:r>
            <a:r>
              <a:rPr lang="en-GB" sz="1100" i="1" dirty="0" err="1">
                <a:solidFill>
                  <a:srgbClr val="000000"/>
                </a:solidFill>
                <a:effectLst/>
                <a:latin typeface="Arial" panose="020B0604020202020204" pitchFamily="34" charset="0"/>
                <a:cs typeface="Arial" panose="020B0604020202020204" pitchFamily="34" charset="0"/>
              </a:rPr>
              <a:t>Aladine</a:t>
            </a:r>
            <a:r>
              <a:rPr lang="en-GB" sz="1100" i="1" dirty="0">
                <a:solidFill>
                  <a:srgbClr val="000000"/>
                </a:solidFill>
                <a:effectLst/>
                <a:latin typeface="Arial" panose="020B0604020202020204" pitchFamily="34" charset="0"/>
                <a:cs typeface="Arial" panose="020B0604020202020204" pitchFamily="34" charset="0"/>
              </a:rPr>
              <a:t> </a:t>
            </a:r>
            <a:r>
              <a:rPr lang="en-GB" sz="1100" i="1" dirty="0" err="1">
                <a:solidFill>
                  <a:srgbClr val="000000"/>
                </a:solidFill>
                <a:effectLst/>
                <a:latin typeface="Arial" panose="020B0604020202020204" pitchFamily="34" charset="0"/>
                <a:cs typeface="Arial" panose="020B0604020202020204" pitchFamily="34" charset="0"/>
              </a:rPr>
              <a:t>Chetouani</a:t>
            </a:r>
            <a:r>
              <a:rPr lang="en-GB" sz="1100" i="1" dirty="0">
                <a:solidFill>
                  <a:srgbClr val="000000"/>
                </a:solidFill>
                <a:effectLst/>
                <a:latin typeface="Arial" panose="020B0604020202020204" pitchFamily="34" charset="0"/>
                <a:cs typeface="Arial" panose="020B0604020202020204" pitchFamily="34" charset="0"/>
              </a:rPr>
              <a:t>, Alessandro Bruno</a:t>
            </a:r>
            <a:r>
              <a:rPr lang="en-GB" sz="1100" i="0" dirty="0">
                <a:solidFill>
                  <a:srgbClr val="000000"/>
                </a:solidFill>
                <a:effectLst/>
                <a:latin typeface="Arial" panose="020B0604020202020204" pitchFamily="34" charset="0"/>
                <a:cs typeface="Arial" panose="020B0604020202020204" pitchFamily="34" charset="0"/>
              </a:rPr>
              <a:t>; Proceedings of the IEEE/CVF Conference on Computer Vision and Pattern Recognition (CVPR) Workshops, 2022, pp. 1539-1548</a:t>
            </a:r>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85822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0EBE9-D5B8-0EF6-6EF3-96E8B6AADA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29A02E-2794-2EE6-3A19-C39DF6254C9A}"/>
              </a:ext>
            </a:extLst>
          </p:cNvPr>
          <p:cNvSpPr>
            <a:spLocks noGrp="1"/>
          </p:cNvSpPr>
          <p:nvPr>
            <p:ph type="title"/>
          </p:nvPr>
        </p:nvSpPr>
        <p:spPr/>
        <p:txBody>
          <a:bodyPr/>
          <a:lstStyle/>
          <a:p>
            <a:pPr>
              <a:spcBef>
                <a:spcPts val="1000"/>
              </a:spcBef>
            </a:pPr>
            <a:r>
              <a:rPr lang="en-US">
                <a:solidFill>
                  <a:schemeClr val="accent2"/>
                </a:solidFill>
                <a:cs typeface="Calibri Light"/>
              </a:rPr>
              <a:t>Method 3</a:t>
            </a:r>
            <a:endParaRPr lang="en-US">
              <a:solidFill>
                <a:schemeClr val="accent2"/>
              </a:solidFill>
              <a:ea typeface="Calibri Light"/>
              <a:cs typeface="Calibri Light"/>
            </a:endParaRPr>
          </a:p>
        </p:txBody>
      </p:sp>
      <p:pic>
        <p:nvPicPr>
          <p:cNvPr id="4" name="Picture 4" descr="Diagram, schematic&#10;&#10;Description automatically generated">
            <a:extLst>
              <a:ext uri="{FF2B5EF4-FFF2-40B4-BE49-F238E27FC236}">
                <a16:creationId xmlns:a16="http://schemas.microsoft.com/office/drawing/2014/main" id="{747DEFD3-E411-5BC9-FA25-434B7F026470}"/>
              </a:ext>
            </a:extLst>
          </p:cNvPr>
          <p:cNvPicPr>
            <a:picLocks noChangeAspect="1"/>
          </p:cNvPicPr>
          <p:nvPr/>
        </p:nvPicPr>
        <p:blipFill>
          <a:blip r:embed="rId3"/>
          <a:stretch>
            <a:fillRect/>
          </a:stretch>
        </p:blipFill>
        <p:spPr>
          <a:xfrm>
            <a:off x="837236" y="1945115"/>
            <a:ext cx="10517528" cy="3517566"/>
          </a:xfrm>
          <a:prstGeom prst="rect">
            <a:avLst/>
          </a:prstGeom>
        </p:spPr>
      </p:pic>
      <p:sp>
        <p:nvSpPr>
          <p:cNvPr id="3" name="Slide Number Placeholder 2">
            <a:extLst>
              <a:ext uri="{FF2B5EF4-FFF2-40B4-BE49-F238E27FC236}">
                <a16:creationId xmlns:a16="http://schemas.microsoft.com/office/drawing/2014/main" id="{C2EE9434-5E3B-A881-7731-7510C60687AB}"/>
              </a:ext>
            </a:extLst>
          </p:cNvPr>
          <p:cNvSpPr>
            <a:spLocks noGrp="1"/>
          </p:cNvSpPr>
          <p:nvPr>
            <p:ph type="sldNum" sz="quarter" idx="12"/>
          </p:nvPr>
        </p:nvSpPr>
        <p:spPr/>
        <p:txBody>
          <a:bodyPr/>
          <a:lstStyle/>
          <a:p>
            <a:fld id="{330EA680-D336-4FF7-8B7A-9848BB0A1C32}" type="slidenum">
              <a:rPr lang="en-US" smtClean="0"/>
              <a:t>104</a:t>
            </a:fld>
            <a:endParaRPr lang="en-US"/>
          </a:p>
        </p:txBody>
      </p:sp>
      <p:pic>
        <p:nvPicPr>
          <p:cNvPr id="6" name="Picture 5" descr="A picture containing text, clipart, businesscard&#10;&#10;Description automatically generated">
            <a:extLst>
              <a:ext uri="{FF2B5EF4-FFF2-40B4-BE49-F238E27FC236}">
                <a16:creationId xmlns:a16="http://schemas.microsoft.com/office/drawing/2014/main" id="{1BAB1C31-8916-0AA7-D010-307463774A80}"/>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5" name="Rectangle 4">
            <a:extLst>
              <a:ext uri="{FF2B5EF4-FFF2-40B4-BE49-F238E27FC236}">
                <a16:creationId xmlns:a16="http://schemas.microsoft.com/office/drawing/2014/main" id="{56490923-C94A-875A-D088-EBD56E152419}"/>
              </a:ext>
            </a:extLst>
          </p:cNvPr>
          <p:cNvSpPr/>
          <p:nvPr/>
        </p:nvSpPr>
        <p:spPr>
          <a:xfrm>
            <a:off x="4429125" y="1945115"/>
            <a:ext cx="1238249" cy="3188860"/>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4FE4410-F118-D840-6BF2-A9B606D9E11E}"/>
              </a:ext>
            </a:extLst>
          </p:cNvPr>
          <p:cNvSpPr txBox="1"/>
          <p:nvPr/>
        </p:nvSpPr>
        <p:spPr>
          <a:xfrm>
            <a:off x="533400" y="6043913"/>
            <a:ext cx="10286999" cy="430887"/>
          </a:xfrm>
          <a:prstGeom prst="rect">
            <a:avLst/>
          </a:prstGeom>
          <a:noFill/>
        </p:spPr>
        <p:txBody>
          <a:bodyPr wrap="square">
            <a:spAutoFit/>
          </a:bodyPr>
          <a:lstStyle/>
          <a:p>
            <a:r>
              <a:rPr lang="en-GB" sz="1100" i="1" dirty="0">
                <a:solidFill>
                  <a:srgbClr val="000000"/>
                </a:solidFill>
                <a:effectLst/>
                <a:latin typeface="Arial" panose="020B0604020202020204" pitchFamily="34" charset="0"/>
                <a:cs typeface="Arial" panose="020B0604020202020204" pitchFamily="34" charset="0"/>
              </a:rPr>
              <a:t>Marouane </a:t>
            </a:r>
            <a:r>
              <a:rPr lang="en-GB" sz="1100" i="1" dirty="0" err="1">
                <a:solidFill>
                  <a:srgbClr val="000000"/>
                </a:solidFill>
                <a:effectLst/>
                <a:latin typeface="Arial" panose="020B0604020202020204" pitchFamily="34" charset="0"/>
                <a:cs typeface="Arial" panose="020B0604020202020204" pitchFamily="34" charset="0"/>
              </a:rPr>
              <a:t>Tliba</a:t>
            </a:r>
            <a:r>
              <a:rPr lang="en-GB" sz="1100" i="1" dirty="0">
                <a:solidFill>
                  <a:srgbClr val="000000"/>
                </a:solidFill>
                <a:effectLst/>
                <a:latin typeface="Arial" panose="020B0604020202020204" pitchFamily="34" charset="0"/>
                <a:cs typeface="Arial" panose="020B0604020202020204" pitchFamily="34" charset="0"/>
              </a:rPr>
              <a:t>, Mohamed Amine </a:t>
            </a:r>
            <a:r>
              <a:rPr lang="en-GB" sz="1100" i="1" dirty="0" err="1">
                <a:solidFill>
                  <a:srgbClr val="000000"/>
                </a:solidFill>
                <a:effectLst/>
                <a:latin typeface="Arial" panose="020B0604020202020204" pitchFamily="34" charset="0"/>
                <a:cs typeface="Arial" panose="020B0604020202020204" pitchFamily="34" charset="0"/>
              </a:rPr>
              <a:t>Kerkouri</a:t>
            </a:r>
            <a:r>
              <a:rPr lang="en-GB" sz="1100" i="1" dirty="0">
                <a:solidFill>
                  <a:srgbClr val="000000"/>
                </a:solidFill>
                <a:effectLst/>
                <a:latin typeface="Arial" panose="020B0604020202020204" pitchFamily="34" charset="0"/>
                <a:cs typeface="Arial" panose="020B0604020202020204" pitchFamily="34" charset="0"/>
              </a:rPr>
              <a:t>, </a:t>
            </a:r>
            <a:r>
              <a:rPr lang="en-GB" sz="1100" i="1" dirty="0" err="1">
                <a:solidFill>
                  <a:srgbClr val="000000"/>
                </a:solidFill>
                <a:effectLst/>
                <a:latin typeface="Arial" panose="020B0604020202020204" pitchFamily="34" charset="0"/>
                <a:cs typeface="Arial" panose="020B0604020202020204" pitchFamily="34" charset="0"/>
              </a:rPr>
              <a:t>Aladine</a:t>
            </a:r>
            <a:r>
              <a:rPr lang="en-GB" sz="1100" i="1" dirty="0">
                <a:solidFill>
                  <a:srgbClr val="000000"/>
                </a:solidFill>
                <a:effectLst/>
                <a:latin typeface="Arial" panose="020B0604020202020204" pitchFamily="34" charset="0"/>
                <a:cs typeface="Arial" panose="020B0604020202020204" pitchFamily="34" charset="0"/>
              </a:rPr>
              <a:t> </a:t>
            </a:r>
            <a:r>
              <a:rPr lang="en-GB" sz="1100" i="1" dirty="0" err="1">
                <a:solidFill>
                  <a:srgbClr val="000000"/>
                </a:solidFill>
                <a:effectLst/>
                <a:latin typeface="Arial" panose="020B0604020202020204" pitchFamily="34" charset="0"/>
                <a:cs typeface="Arial" panose="020B0604020202020204" pitchFamily="34" charset="0"/>
              </a:rPr>
              <a:t>Chetouani</a:t>
            </a:r>
            <a:r>
              <a:rPr lang="en-GB" sz="1100" i="1" dirty="0">
                <a:solidFill>
                  <a:srgbClr val="000000"/>
                </a:solidFill>
                <a:effectLst/>
                <a:latin typeface="Arial" panose="020B0604020202020204" pitchFamily="34" charset="0"/>
                <a:cs typeface="Arial" panose="020B0604020202020204" pitchFamily="34" charset="0"/>
              </a:rPr>
              <a:t>, Alessandro Bruno</a:t>
            </a:r>
            <a:r>
              <a:rPr lang="en-GB" sz="1100" i="0" dirty="0">
                <a:solidFill>
                  <a:srgbClr val="000000"/>
                </a:solidFill>
                <a:effectLst/>
                <a:latin typeface="Arial" panose="020B0604020202020204" pitchFamily="34" charset="0"/>
                <a:cs typeface="Arial" panose="020B0604020202020204" pitchFamily="34" charset="0"/>
              </a:rPr>
              <a:t>; Proceedings of the IEEE/CVF Conference on Computer Vision and Pattern Recognition (CVPR) Workshops, 2022, pp. 1539-1548</a:t>
            </a:r>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94066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4B662-11AA-1BFF-2BAF-F062230915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11E7B0-431D-2432-7587-BCBC9589A9AA}"/>
              </a:ext>
            </a:extLst>
          </p:cNvPr>
          <p:cNvSpPr>
            <a:spLocks noGrp="1"/>
          </p:cNvSpPr>
          <p:nvPr>
            <p:ph type="title"/>
          </p:nvPr>
        </p:nvSpPr>
        <p:spPr/>
        <p:txBody>
          <a:bodyPr/>
          <a:lstStyle/>
          <a:p>
            <a:pPr>
              <a:spcBef>
                <a:spcPts val="1000"/>
              </a:spcBef>
            </a:pPr>
            <a:r>
              <a:rPr lang="en-US">
                <a:solidFill>
                  <a:schemeClr val="accent2"/>
                </a:solidFill>
                <a:cs typeface="Calibri Light"/>
              </a:rPr>
              <a:t>Method 3</a:t>
            </a:r>
            <a:endParaRPr lang="en-US">
              <a:solidFill>
                <a:schemeClr val="accent2"/>
              </a:solidFill>
              <a:ea typeface="Calibri Light"/>
              <a:cs typeface="Calibri Light"/>
            </a:endParaRPr>
          </a:p>
        </p:txBody>
      </p:sp>
      <p:pic>
        <p:nvPicPr>
          <p:cNvPr id="4" name="Picture 4" descr="Diagram, schematic&#10;&#10;Description automatically generated">
            <a:extLst>
              <a:ext uri="{FF2B5EF4-FFF2-40B4-BE49-F238E27FC236}">
                <a16:creationId xmlns:a16="http://schemas.microsoft.com/office/drawing/2014/main" id="{3362B140-7CA4-2CD8-3429-6B763E0013A4}"/>
              </a:ext>
            </a:extLst>
          </p:cNvPr>
          <p:cNvPicPr>
            <a:picLocks noChangeAspect="1"/>
          </p:cNvPicPr>
          <p:nvPr/>
        </p:nvPicPr>
        <p:blipFill>
          <a:blip r:embed="rId3"/>
          <a:stretch>
            <a:fillRect/>
          </a:stretch>
        </p:blipFill>
        <p:spPr>
          <a:xfrm>
            <a:off x="837236" y="1945115"/>
            <a:ext cx="10517528" cy="3517566"/>
          </a:xfrm>
          <a:prstGeom prst="rect">
            <a:avLst/>
          </a:prstGeom>
        </p:spPr>
      </p:pic>
      <p:sp>
        <p:nvSpPr>
          <p:cNvPr id="3" name="Slide Number Placeholder 2">
            <a:extLst>
              <a:ext uri="{FF2B5EF4-FFF2-40B4-BE49-F238E27FC236}">
                <a16:creationId xmlns:a16="http://schemas.microsoft.com/office/drawing/2014/main" id="{82868789-27BC-61CD-9706-C8D7AC06E2B7}"/>
              </a:ext>
            </a:extLst>
          </p:cNvPr>
          <p:cNvSpPr>
            <a:spLocks noGrp="1"/>
          </p:cNvSpPr>
          <p:nvPr>
            <p:ph type="sldNum" sz="quarter" idx="12"/>
          </p:nvPr>
        </p:nvSpPr>
        <p:spPr/>
        <p:txBody>
          <a:bodyPr/>
          <a:lstStyle/>
          <a:p>
            <a:fld id="{330EA680-D336-4FF7-8B7A-9848BB0A1C32}" type="slidenum">
              <a:rPr lang="en-US" smtClean="0"/>
              <a:t>105</a:t>
            </a:fld>
            <a:endParaRPr lang="en-US"/>
          </a:p>
        </p:txBody>
      </p:sp>
      <p:pic>
        <p:nvPicPr>
          <p:cNvPr id="6" name="Picture 5" descr="A picture containing text, clipart, businesscard&#10;&#10;Description automatically generated">
            <a:extLst>
              <a:ext uri="{FF2B5EF4-FFF2-40B4-BE49-F238E27FC236}">
                <a16:creationId xmlns:a16="http://schemas.microsoft.com/office/drawing/2014/main" id="{A8D5BEF9-7BFA-EB55-2248-999004CB3F98}"/>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5" name="Rectangle 4">
            <a:extLst>
              <a:ext uri="{FF2B5EF4-FFF2-40B4-BE49-F238E27FC236}">
                <a16:creationId xmlns:a16="http://schemas.microsoft.com/office/drawing/2014/main" id="{357DEE04-5830-C294-3EC9-97B0488C4C6B}"/>
              </a:ext>
            </a:extLst>
          </p:cNvPr>
          <p:cNvSpPr/>
          <p:nvPr/>
        </p:nvSpPr>
        <p:spPr>
          <a:xfrm>
            <a:off x="5667375" y="2571749"/>
            <a:ext cx="5114925" cy="1407453"/>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016A3D5-849D-076E-382C-4E0EA5DB6F0B}"/>
              </a:ext>
            </a:extLst>
          </p:cNvPr>
          <p:cNvSpPr/>
          <p:nvPr/>
        </p:nvSpPr>
        <p:spPr>
          <a:xfrm>
            <a:off x="5667375" y="4017215"/>
            <a:ext cx="5114925" cy="1407453"/>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473F171B-3CD7-332E-C457-9F54946CDFE2}"/>
              </a:ext>
            </a:extLst>
          </p:cNvPr>
          <p:cNvSpPr txBox="1"/>
          <p:nvPr/>
        </p:nvSpPr>
        <p:spPr>
          <a:xfrm>
            <a:off x="533400" y="6043913"/>
            <a:ext cx="10286999" cy="430887"/>
          </a:xfrm>
          <a:prstGeom prst="rect">
            <a:avLst/>
          </a:prstGeom>
          <a:noFill/>
        </p:spPr>
        <p:txBody>
          <a:bodyPr wrap="square">
            <a:spAutoFit/>
          </a:bodyPr>
          <a:lstStyle/>
          <a:p>
            <a:r>
              <a:rPr lang="en-GB" sz="1100" i="1" dirty="0">
                <a:solidFill>
                  <a:srgbClr val="000000"/>
                </a:solidFill>
                <a:effectLst/>
                <a:latin typeface="Arial" panose="020B0604020202020204" pitchFamily="34" charset="0"/>
                <a:cs typeface="Arial" panose="020B0604020202020204" pitchFamily="34" charset="0"/>
              </a:rPr>
              <a:t>Marouane </a:t>
            </a:r>
            <a:r>
              <a:rPr lang="en-GB" sz="1100" i="1" dirty="0" err="1">
                <a:solidFill>
                  <a:srgbClr val="000000"/>
                </a:solidFill>
                <a:effectLst/>
                <a:latin typeface="Arial" panose="020B0604020202020204" pitchFamily="34" charset="0"/>
                <a:cs typeface="Arial" panose="020B0604020202020204" pitchFamily="34" charset="0"/>
              </a:rPr>
              <a:t>Tliba</a:t>
            </a:r>
            <a:r>
              <a:rPr lang="en-GB" sz="1100" i="1" dirty="0">
                <a:solidFill>
                  <a:srgbClr val="000000"/>
                </a:solidFill>
                <a:effectLst/>
                <a:latin typeface="Arial" panose="020B0604020202020204" pitchFamily="34" charset="0"/>
                <a:cs typeface="Arial" panose="020B0604020202020204" pitchFamily="34" charset="0"/>
              </a:rPr>
              <a:t>, Mohamed Amine </a:t>
            </a:r>
            <a:r>
              <a:rPr lang="en-GB" sz="1100" i="1" dirty="0" err="1">
                <a:solidFill>
                  <a:srgbClr val="000000"/>
                </a:solidFill>
                <a:effectLst/>
                <a:latin typeface="Arial" panose="020B0604020202020204" pitchFamily="34" charset="0"/>
                <a:cs typeface="Arial" panose="020B0604020202020204" pitchFamily="34" charset="0"/>
              </a:rPr>
              <a:t>Kerkouri</a:t>
            </a:r>
            <a:r>
              <a:rPr lang="en-GB" sz="1100" i="1" dirty="0">
                <a:solidFill>
                  <a:srgbClr val="000000"/>
                </a:solidFill>
                <a:effectLst/>
                <a:latin typeface="Arial" panose="020B0604020202020204" pitchFamily="34" charset="0"/>
                <a:cs typeface="Arial" panose="020B0604020202020204" pitchFamily="34" charset="0"/>
              </a:rPr>
              <a:t>, </a:t>
            </a:r>
            <a:r>
              <a:rPr lang="en-GB" sz="1100" i="1" dirty="0" err="1">
                <a:solidFill>
                  <a:srgbClr val="000000"/>
                </a:solidFill>
                <a:effectLst/>
                <a:latin typeface="Arial" panose="020B0604020202020204" pitchFamily="34" charset="0"/>
                <a:cs typeface="Arial" panose="020B0604020202020204" pitchFamily="34" charset="0"/>
              </a:rPr>
              <a:t>Aladine</a:t>
            </a:r>
            <a:r>
              <a:rPr lang="en-GB" sz="1100" i="1" dirty="0">
                <a:solidFill>
                  <a:srgbClr val="000000"/>
                </a:solidFill>
                <a:effectLst/>
                <a:latin typeface="Arial" panose="020B0604020202020204" pitchFamily="34" charset="0"/>
                <a:cs typeface="Arial" panose="020B0604020202020204" pitchFamily="34" charset="0"/>
              </a:rPr>
              <a:t> </a:t>
            </a:r>
            <a:r>
              <a:rPr lang="en-GB" sz="1100" i="1" dirty="0" err="1">
                <a:solidFill>
                  <a:srgbClr val="000000"/>
                </a:solidFill>
                <a:effectLst/>
                <a:latin typeface="Arial" panose="020B0604020202020204" pitchFamily="34" charset="0"/>
                <a:cs typeface="Arial" panose="020B0604020202020204" pitchFamily="34" charset="0"/>
              </a:rPr>
              <a:t>Chetouani</a:t>
            </a:r>
            <a:r>
              <a:rPr lang="en-GB" sz="1100" i="1" dirty="0">
                <a:solidFill>
                  <a:srgbClr val="000000"/>
                </a:solidFill>
                <a:effectLst/>
                <a:latin typeface="Arial" panose="020B0604020202020204" pitchFamily="34" charset="0"/>
                <a:cs typeface="Arial" panose="020B0604020202020204" pitchFamily="34" charset="0"/>
              </a:rPr>
              <a:t>, Alessandro Bruno</a:t>
            </a:r>
            <a:r>
              <a:rPr lang="en-GB" sz="1100" i="0" dirty="0">
                <a:solidFill>
                  <a:srgbClr val="000000"/>
                </a:solidFill>
                <a:effectLst/>
                <a:latin typeface="Arial" panose="020B0604020202020204" pitchFamily="34" charset="0"/>
                <a:cs typeface="Arial" panose="020B0604020202020204" pitchFamily="34" charset="0"/>
              </a:rPr>
              <a:t>; Proceedings of the IEEE/CVF Conference on Computer Vision and Pattern Recognition (CVPR) Workshops, 2022, pp. 1539-1548</a:t>
            </a:r>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04374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6A357-7393-63F8-BB65-08013AD22F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E52EAF-98B9-78A3-F9F2-74C295F9C6EF}"/>
              </a:ext>
            </a:extLst>
          </p:cNvPr>
          <p:cNvSpPr>
            <a:spLocks noGrp="1"/>
          </p:cNvSpPr>
          <p:nvPr>
            <p:ph type="title"/>
          </p:nvPr>
        </p:nvSpPr>
        <p:spPr/>
        <p:txBody>
          <a:bodyPr/>
          <a:lstStyle/>
          <a:p>
            <a:pPr>
              <a:spcBef>
                <a:spcPts val="1000"/>
              </a:spcBef>
            </a:pPr>
            <a:r>
              <a:rPr lang="en-US">
                <a:solidFill>
                  <a:schemeClr val="accent2"/>
                </a:solidFill>
                <a:cs typeface="Calibri Light"/>
              </a:rPr>
              <a:t>Method 3</a:t>
            </a:r>
            <a:endParaRPr lang="en-US">
              <a:solidFill>
                <a:schemeClr val="accent2"/>
              </a:solidFill>
              <a:ea typeface="Calibri Light"/>
              <a:cs typeface="Calibri Light"/>
            </a:endParaRPr>
          </a:p>
        </p:txBody>
      </p:sp>
      <p:pic>
        <p:nvPicPr>
          <p:cNvPr id="4" name="Picture 4" descr="Diagram, schematic&#10;&#10;Description automatically generated">
            <a:extLst>
              <a:ext uri="{FF2B5EF4-FFF2-40B4-BE49-F238E27FC236}">
                <a16:creationId xmlns:a16="http://schemas.microsoft.com/office/drawing/2014/main" id="{BE595826-1AA6-236F-C7BA-AA7DC43D5CCB}"/>
              </a:ext>
            </a:extLst>
          </p:cNvPr>
          <p:cNvPicPr>
            <a:picLocks noChangeAspect="1"/>
          </p:cNvPicPr>
          <p:nvPr/>
        </p:nvPicPr>
        <p:blipFill>
          <a:blip r:embed="rId3"/>
          <a:stretch>
            <a:fillRect/>
          </a:stretch>
        </p:blipFill>
        <p:spPr>
          <a:xfrm>
            <a:off x="837236" y="1945115"/>
            <a:ext cx="10517528" cy="3517566"/>
          </a:xfrm>
          <a:prstGeom prst="rect">
            <a:avLst/>
          </a:prstGeom>
        </p:spPr>
      </p:pic>
      <p:sp>
        <p:nvSpPr>
          <p:cNvPr id="3" name="Slide Number Placeholder 2">
            <a:extLst>
              <a:ext uri="{FF2B5EF4-FFF2-40B4-BE49-F238E27FC236}">
                <a16:creationId xmlns:a16="http://schemas.microsoft.com/office/drawing/2014/main" id="{F7DC9CB2-EF59-7D0E-5F85-5A121D49A3B2}"/>
              </a:ext>
            </a:extLst>
          </p:cNvPr>
          <p:cNvSpPr>
            <a:spLocks noGrp="1"/>
          </p:cNvSpPr>
          <p:nvPr>
            <p:ph type="sldNum" sz="quarter" idx="12"/>
          </p:nvPr>
        </p:nvSpPr>
        <p:spPr/>
        <p:txBody>
          <a:bodyPr/>
          <a:lstStyle/>
          <a:p>
            <a:fld id="{330EA680-D336-4FF7-8B7A-9848BB0A1C32}" type="slidenum">
              <a:rPr lang="en-US" smtClean="0"/>
              <a:t>106</a:t>
            </a:fld>
            <a:endParaRPr lang="en-US"/>
          </a:p>
        </p:txBody>
      </p:sp>
      <p:pic>
        <p:nvPicPr>
          <p:cNvPr id="6" name="Picture 5" descr="A picture containing text, clipart, businesscard&#10;&#10;Description automatically generated">
            <a:extLst>
              <a:ext uri="{FF2B5EF4-FFF2-40B4-BE49-F238E27FC236}">
                <a16:creationId xmlns:a16="http://schemas.microsoft.com/office/drawing/2014/main" id="{69C41534-D137-1B92-4569-AD53C4F806FA}"/>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5" name="Rectangle 4">
            <a:extLst>
              <a:ext uri="{FF2B5EF4-FFF2-40B4-BE49-F238E27FC236}">
                <a16:creationId xmlns:a16="http://schemas.microsoft.com/office/drawing/2014/main" id="{4BF721E9-F142-EF24-A319-A25D05AE763F}"/>
              </a:ext>
            </a:extLst>
          </p:cNvPr>
          <p:cNvSpPr/>
          <p:nvPr/>
        </p:nvSpPr>
        <p:spPr>
          <a:xfrm>
            <a:off x="5667375" y="2571749"/>
            <a:ext cx="1800225" cy="1407453"/>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07A8A80B-6A68-2179-45BA-B2663FA29C73}"/>
              </a:ext>
            </a:extLst>
          </p:cNvPr>
          <p:cNvSpPr txBox="1"/>
          <p:nvPr/>
        </p:nvSpPr>
        <p:spPr>
          <a:xfrm>
            <a:off x="533400" y="6043913"/>
            <a:ext cx="10286999" cy="430887"/>
          </a:xfrm>
          <a:prstGeom prst="rect">
            <a:avLst/>
          </a:prstGeom>
          <a:noFill/>
        </p:spPr>
        <p:txBody>
          <a:bodyPr wrap="square">
            <a:spAutoFit/>
          </a:bodyPr>
          <a:lstStyle/>
          <a:p>
            <a:r>
              <a:rPr lang="en-GB" sz="1100" i="1" dirty="0">
                <a:solidFill>
                  <a:srgbClr val="000000"/>
                </a:solidFill>
                <a:effectLst/>
                <a:latin typeface="Arial" panose="020B0604020202020204" pitchFamily="34" charset="0"/>
                <a:cs typeface="Arial" panose="020B0604020202020204" pitchFamily="34" charset="0"/>
              </a:rPr>
              <a:t>Marouane </a:t>
            </a:r>
            <a:r>
              <a:rPr lang="en-GB" sz="1100" i="1" dirty="0" err="1">
                <a:solidFill>
                  <a:srgbClr val="000000"/>
                </a:solidFill>
                <a:effectLst/>
                <a:latin typeface="Arial" panose="020B0604020202020204" pitchFamily="34" charset="0"/>
                <a:cs typeface="Arial" panose="020B0604020202020204" pitchFamily="34" charset="0"/>
              </a:rPr>
              <a:t>Tliba</a:t>
            </a:r>
            <a:r>
              <a:rPr lang="en-GB" sz="1100" i="1" dirty="0">
                <a:solidFill>
                  <a:srgbClr val="000000"/>
                </a:solidFill>
                <a:effectLst/>
                <a:latin typeface="Arial" panose="020B0604020202020204" pitchFamily="34" charset="0"/>
                <a:cs typeface="Arial" panose="020B0604020202020204" pitchFamily="34" charset="0"/>
              </a:rPr>
              <a:t>, Mohamed Amine </a:t>
            </a:r>
            <a:r>
              <a:rPr lang="en-GB" sz="1100" i="1" dirty="0" err="1">
                <a:solidFill>
                  <a:srgbClr val="000000"/>
                </a:solidFill>
                <a:effectLst/>
                <a:latin typeface="Arial" panose="020B0604020202020204" pitchFamily="34" charset="0"/>
                <a:cs typeface="Arial" panose="020B0604020202020204" pitchFamily="34" charset="0"/>
              </a:rPr>
              <a:t>Kerkouri</a:t>
            </a:r>
            <a:r>
              <a:rPr lang="en-GB" sz="1100" i="1" dirty="0">
                <a:solidFill>
                  <a:srgbClr val="000000"/>
                </a:solidFill>
                <a:effectLst/>
                <a:latin typeface="Arial" panose="020B0604020202020204" pitchFamily="34" charset="0"/>
                <a:cs typeface="Arial" panose="020B0604020202020204" pitchFamily="34" charset="0"/>
              </a:rPr>
              <a:t>, </a:t>
            </a:r>
            <a:r>
              <a:rPr lang="en-GB" sz="1100" i="1" dirty="0" err="1">
                <a:solidFill>
                  <a:srgbClr val="000000"/>
                </a:solidFill>
                <a:effectLst/>
                <a:latin typeface="Arial" panose="020B0604020202020204" pitchFamily="34" charset="0"/>
                <a:cs typeface="Arial" panose="020B0604020202020204" pitchFamily="34" charset="0"/>
              </a:rPr>
              <a:t>Aladine</a:t>
            </a:r>
            <a:r>
              <a:rPr lang="en-GB" sz="1100" i="1" dirty="0">
                <a:solidFill>
                  <a:srgbClr val="000000"/>
                </a:solidFill>
                <a:effectLst/>
                <a:latin typeface="Arial" panose="020B0604020202020204" pitchFamily="34" charset="0"/>
                <a:cs typeface="Arial" panose="020B0604020202020204" pitchFamily="34" charset="0"/>
              </a:rPr>
              <a:t> </a:t>
            </a:r>
            <a:r>
              <a:rPr lang="en-GB" sz="1100" i="1" dirty="0" err="1">
                <a:solidFill>
                  <a:srgbClr val="000000"/>
                </a:solidFill>
                <a:effectLst/>
                <a:latin typeface="Arial" panose="020B0604020202020204" pitchFamily="34" charset="0"/>
                <a:cs typeface="Arial" panose="020B0604020202020204" pitchFamily="34" charset="0"/>
              </a:rPr>
              <a:t>Chetouani</a:t>
            </a:r>
            <a:r>
              <a:rPr lang="en-GB" sz="1100" i="1" dirty="0">
                <a:solidFill>
                  <a:srgbClr val="000000"/>
                </a:solidFill>
                <a:effectLst/>
                <a:latin typeface="Arial" panose="020B0604020202020204" pitchFamily="34" charset="0"/>
                <a:cs typeface="Arial" panose="020B0604020202020204" pitchFamily="34" charset="0"/>
              </a:rPr>
              <a:t>, Alessandro Bruno</a:t>
            </a:r>
            <a:r>
              <a:rPr lang="en-GB" sz="1100" i="0" dirty="0">
                <a:solidFill>
                  <a:srgbClr val="000000"/>
                </a:solidFill>
                <a:effectLst/>
                <a:latin typeface="Arial" panose="020B0604020202020204" pitchFamily="34" charset="0"/>
                <a:cs typeface="Arial" panose="020B0604020202020204" pitchFamily="34" charset="0"/>
              </a:rPr>
              <a:t>; Proceedings of the IEEE/CVF Conference on Computer Vision and Pattern Recognition (CVPR) Workshops, 2022, pp. 1539-1548</a:t>
            </a:r>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71200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9322F-6361-C410-9DF7-672FAB4803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8B156C-13FE-6705-1579-4E253B687C4F}"/>
              </a:ext>
            </a:extLst>
          </p:cNvPr>
          <p:cNvSpPr>
            <a:spLocks noGrp="1"/>
          </p:cNvSpPr>
          <p:nvPr>
            <p:ph type="title"/>
          </p:nvPr>
        </p:nvSpPr>
        <p:spPr/>
        <p:txBody>
          <a:bodyPr/>
          <a:lstStyle/>
          <a:p>
            <a:pPr>
              <a:spcBef>
                <a:spcPts val="1000"/>
              </a:spcBef>
            </a:pPr>
            <a:r>
              <a:rPr lang="en-US">
                <a:solidFill>
                  <a:schemeClr val="accent2"/>
                </a:solidFill>
                <a:cs typeface="Calibri Light"/>
              </a:rPr>
              <a:t>Method 3</a:t>
            </a:r>
            <a:endParaRPr lang="en-US">
              <a:solidFill>
                <a:schemeClr val="accent2"/>
              </a:solidFill>
              <a:ea typeface="Calibri Light"/>
              <a:cs typeface="Calibri Light"/>
            </a:endParaRPr>
          </a:p>
        </p:txBody>
      </p:sp>
      <p:pic>
        <p:nvPicPr>
          <p:cNvPr id="4" name="Picture 4" descr="Diagram, schematic&#10;&#10;Description automatically generated">
            <a:extLst>
              <a:ext uri="{FF2B5EF4-FFF2-40B4-BE49-F238E27FC236}">
                <a16:creationId xmlns:a16="http://schemas.microsoft.com/office/drawing/2014/main" id="{6A248E66-833E-6429-F16F-B1D1F6E94EA2}"/>
              </a:ext>
            </a:extLst>
          </p:cNvPr>
          <p:cNvPicPr>
            <a:picLocks noChangeAspect="1"/>
          </p:cNvPicPr>
          <p:nvPr/>
        </p:nvPicPr>
        <p:blipFill>
          <a:blip r:embed="rId3"/>
          <a:stretch>
            <a:fillRect/>
          </a:stretch>
        </p:blipFill>
        <p:spPr>
          <a:xfrm>
            <a:off x="837236" y="1945115"/>
            <a:ext cx="10517528" cy="3517566"/>
          </a:xfrm>
          <a:prstGeom prst="rect">
            <a:avLst/>
          </a:prstGeom>
        </p:spPr>
      </p:pic>
      <p:sp>
        <p:nvSpPr>
          <p:cNvPr id="3" name="Slide Number Placeholder 2">
            <a:extLst>
              <a:ext uri="{FF2B5EF4-FFF2-40B4-BE49-F238E27FC236}">
                <a16:creationId xmlns:a16="http://schemas.microsoft.com/office/drawing/2014/main" id="{3B7835C8-D341-629E-46AD-F834C5DE3C63}"/>
              </a:ext>
            </a:extLst>
          </p:cNvPr>
          <p:cNvSpPr>
            <a:spLocks noGrp="1"/>
          </p:cNvSpPr>
          <p:nvPr>
            <p:ph type="sldNum" sz="quarter" idx="12"/>
          </p:nvPr>
        </p:nvSpPr>
        <p:spPr/>
        <p:txBody>
          <a:bodyPr/>
          <a:lstStyle/>
          <a:p>
            <a:fld id="{330EA680-D336-4FF7-8B7A-9848BB0A1C32}" type="slidenum">
              <a:rPr lang="en-US" smtClean="0"/>
              <a:t>107</a:t>
            </a:fld>
            <a:endParaRPr lang="en-US"/>
          </a:p>
        </p:txBody>
      </p:sp>
      <p:pic>
        <p:nvPicPr>
          <p:cNvPr id="6" name="Picture 5" descr="A picture containing text, clipart, businesscard&#10;&#10;Description automatically generated">
            <a:extLst>
              <a:ext uri="{FF2B5EF4-FFF2-40B4-BE49-F238E27FC236}">
                <a16:creationId xmlns:a16="http://schemas.microsoft.com/office/drawing/2014/main" id="{0ED423D5-1100-9665-6237-857F06437128}"/>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5" name="Rectangle 4">
            <a:extLst>
              <a:ext uri="{FF2B5EF4-FFF2-40B4-BE49-F238E27FC236}">
                <a16:creationId xmlns:a16="http://schemas.microsoft.com/office/drawing/2014/main" id="{DE249DAE-3223-E38C-7F49-1E5D47FA8D31}"/>
              </a:ext>
            </a:extLst>
          </p:cNvPr>
          <p:cNvSpPr/>
          <p:nvPr/>
        </p:nvSpPr>
        <p:spPr>
          <a:xfrm>
            <a:off x="5667375" y="2571749"/>
            <a:ext cx="5114925" cy="1407453"/>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A72B7D63-E1EC-0771-1178-8C984D7D917D}"/>
              </a:ext>
            </a:extLst>
          </p:cNvPr>
          <p:cNvSpPr/>
          <p:nvPr/>
        </p:nvSpPr>
        <p:spPr>
          <a:xfrm>
            <a:off x="5667375" y="4017215"/>
            <a:ext cx="5114925" cy="1407453"/>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ABBFF973-ADB3-7A56-0B15-231DAB3344E8}"/>
              </a:ext>
            </a:extLst>
          </p:cNvPr>
          <p:cNvSpPr txBox="1"/>
          <p:nvPr/>
        </p:nvSpPr>
        <p:spPr>
          <a:xfrm>
            <a:off x="3308042" y="5791307"/>
            <a:ext cx="4916795" cy="461665"/>
          </a:xfrm>
          <a:prstGeom prst="rect">
            <a:avLst/>
          </a:prstGeom>
          <a:noFill/>
        </p:spPr>
        <p:txBody>
          <a:bodyPr wrap="none" rtlCol="0">
            <a:spAutoFit/>
          </a:bodyPr>
          <a:lstStyle/>
          <a:p>
            <a:r>
              <a:rPr lang="en-GB" sz="2400" b="1" dirty="0"/>
              <a:t>No convergence with a single branch </a:t>
            </a:r>
          </a:p>
        </p:txBody>
      </p:sp>
    </p:spTree>
    <p:extLst>
      <p:ext uri="{BB962C8B-B14F-4D97-AF65-F5344CB8AC3E}">
        <p14:creationId xmlns:p14="http://schemas.microsoft.com/office/powerpoint/2010/main" val="23121208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0812784-DD58-4CB0-8979-F7F28A805823}"/>
              </a:ext>
            </a:extLst>
          </p:cNvPr>
          <p:cNvSpPr txBox="1"/>
          <p:nvPr/>
        </p:nvSpPr>
        <p:spPr>
          <a:xfrm>
            <a:off x="992421" y="4175162"/>
            <a:ext cx="45364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0000"/>
                </a:solidFill>
                <a:latin typeface="Colonna MT"/>
                <a:cs typeface="Calibri"/>
              </a:rPr>
              <a:t>MIT 1003</a:t>
            </a:r>
          </a:p>
        </p:txBody>
      </p:sp>
      <p:pic>
        <p:nvPicPr>
          <p:cNvPr id="6" name="Picture 7">
            <a:extLst>
              <a:ext uri="{FF2B5EF4-FFF2-40B4-BE49-F238E27FC236}">
                <a16:creationId xmlns:a16="http://schemas.microsoft.com/office/drawing/2014/main" id="{EF996547-E270-49B0-91E4-ADC84245CCD3}"/>
              </a:ext>
            </a:extLst>
          </p:cNvPr>
          <p:cNvPicPr>
            <a:picLocks noChangeAspect="1"/>
          </p:cNvPicPr>
          <p:nvPr/>
        </p:nvPicPr>
        <p:blipFill>
          <a:blip r:embed="rId3"/>
          <a:stretch>
            <a:fillRect/>
          </a:stretch>
        </p:blipFill>
        <p:spPr>
          <a:xfrm>
            <a:off x="1015118" y="1429914"/>
            <a:ext cx="4636994" cy="492217"/>
          </a:xfrm>
          <a:prstGeom prst="rect">
            <a:avLst/>
          </a:prstGeom>
        </p:spPr>
      </p:pic>
      <p:pic>
        <p:nvPicPr>
          <p:cNvPr id="8" name="Picture 9">
            <a:extLst>
              <a:ext uri="{FF2B5EF4-FFF2-40B4-BE49-F238E27FC236}">
                <a16:creationId xmlns:a16="http://schemas.microsoft.com/office/drawing/2014/main" id="{51D02190-FCE5-40ED-8F15-1B31989A88B0}"/>
              </a:ext>
            </a:extLst>
          </p:cNvPr>
          <p:cNvPicPr>
            <a:picLocks noChangeAspect="1"/>
          </p:cNvPicPr>
          <p:nvPr/>
        </p:nvPicPr>
        <p:blipFill>
          <a:blip r:embed="rId4"/>
          <a:stretch>
            <a:fillRect/>
          </a:stretch>
        </p:blipFill>
        <p:spPr>
          <a:xfrm>
            <a:off x="6181165" y="3363444"/>
            <a:ext cx="5757582" cy="3268755"/>
          </a:xfrm>
          <a:prstGeom prst="rect">
            <a:avLst/>
          </a:prstGeom>
        </p:spPr>
      </p:pic>
      <p:pic>
        <p:nvPicPr>
          <p:cNvPr id="10" name="Picture 10">
            <a:extLst>
              <a:ext uri="{FF2B5EF4-FFF2-40B4-BE49-F238E27FC236}">
                <a16:creationId xmlns:a16="http://schemas.microsoft.com/office/drawing/2014/main" id="{B2B8D0E0-9531-4E2E-9965-8DB90659847C}"/>
              </a:ext>
            </a:extLst>
          </p:cNvPr>
          <p:cNvPicPr>
            <a:picLocks noChangeAspect="1"/>
          </p:cNvPicPr>
          <p:nvPr/>
        </p:nvPicPr>
        <p:blipFill>
          <a:blip r:embed="rId5"/>
          <a:stretch>
            <a:fillRect/>
          </a:stretch>
        </p:blipFill>
        <p:spPr>
          <a:xfrm>
            <a:off x="6562164" y="326651"/>
            <a:ext cx="5376582" cy="3033432"/>
          </a:xfrm>
          <a:prstGeom prst="rect">
            <a:avLst/>
          </a:prstGeom>
        </p:spPr>
      </p:pic>
      <p:sp>
        <p:nvSpPr>
          <p:cNvPr id="2" name="TextBox 1">
            <a:extLst>
              <a:ext uri="{FF2B5EF4-FFF2-40B4-BE49-F238E27FC236}">
                <a16:creationId xmlns:a16="http://schemas.microsoft.com/office/drawing/2014/main" id="{F7343AD3-C46D-479D-BC6A-B567181A1706}"/>
              </a:ext>
            </a:extLst>
          </p:cNvPr>
          <p:cNvSpPr txBox="1"/>
          <p:nvPr/>
        </p:nvSpPr>
        <p:spPr>
          <a:xfrm>
            <a:off x="1015389" y="2309868"/>
            <a:ext cx="412948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The model was </a:t>
            </a:r>
            <a:r>
              <a:rPr lang="en-US" b="1">
                <a:cs typeface="Calibri"/>
              </a:rPr>
              <a:t>trained </a:t>
            </a:r>
            <a:r>
              <a:rPr lang="en-US">
                <a:cs typeface="Calibri"/>
              </a:rPr>
              <a:t>on the  training set of the </a:t>
            </a:r>
            <a:r>
              <a:rPr lang="en-US" b="1">
                <a:cs typeface="Calibri"/>
              </a:rPr>
              <a:t>SALICON </a:t>
            </a:r>
            <a:r>
              <a:rPr lang="en-US">
                <a:cs typeface="Calibri"/>
              </a:rPr>
              <a:t>Dataset ( </a:t>
            </a:r>
            <a:r>
              <a:rPr lang="en-US" b="1">
                <a:cs typeface="Calibri"/>
              </a:rPr>
              <a:t>10000 images </a:t>
            </a:r>
            <a:r>
              <a:rPr lang="en-US">
                <a:cs typeface="Calibri"/>
              </a:rPr>
              <a:t>).</a:t>
            </a:r>
          </a:p>
          <a:p>
            <a:pPr marL="285750" indent="-285750">
              <a:buFont typeface="Arial"/>
              <a:buChar char="•"/>
            </a:pPr>
            <a:r>
              <a:rPr lang="en-US">
                <a:cs typeface="Calibri"/>
              </a:rPr>
              <a:t>It was </a:t>
            </a:r>
            <a:r>
              <a:rPr lang="en-US" b="1">
                <a:cs typeface="Calibri"/>
              </a:rPr>
              <a:t>tested </a:t>
            </a:r>
            <a:r>
              <a:rPr lang="en-US">
                <a:cs typeface="Calibri"/>
              </a:rPr>
              <a:t>on the validation set of the </a:t>
            </a:r>
            <a:r>
              <a:rPr lang="en-US" b="1">
                <a:cs typeface="Calibri"/>
              </a:rPr>
              <a:t>SALICON </a:t>
            </a:r>
            <a:r>
              <a:rPr lang="en-US">
                <a:cs typeface="Calibri"/>
              </a:rPr>
              <a:t>Dataset ( </a:t>
            </a:r>
            <a:r>
              <a:rPr lang="en-US" b="1">
                <a:cs typeface="Calibri"/>
              </a:rPr>
              <a:t>5000 images</a:t>
            </a:r>
            <a:r>
              <a:rPr lang="en-US">
                <a:cs typeface="Calibri"/>
              </a:rPr>
              <a:t>). </a:t>
            </a:r>
          </a:p>
        </p:txBody>
      </p:sp>
      <p:sp>
        <p:nvSpPr>
          <p:cNvPr id="11" name="TextBox 10">
            <a:extLst>
              <a:ext uri="{FF2B5EF4-FFF2-40B4-BE49-F238E27FC236}">
                <a16:creationId xmlns:a16="http://schemas.microsoft.com/office/drawing/2014/main" id="{4D3BCD4B-FBB2-4B65-BF57-132296FB180A}"/>
              </a:ext>
            </a:extLst>
          </p:cNvPr>
          <p:cNvSpPr txBox="1"/>
          <p:nvPr/>
        </p:nvSpPr>
        <p:spPr>
          <a:xfrm>
            <a:off x="951123" y="4797843"/>
            <a:ext cx="419375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The model was </a:t>
            </a:r>
            <a:r>
              <a:rPr lang="en-US" b="1">
                <a:cs typeface="Calibri"/>
              </a:rPr>
              <a:t>tested </a:t>
            </a:r>
            <a:r>
              <a:rPr lang="en-US">
                <a:cs typeface="Calibri"/>
              </a:rPr>
              <a:t>on the </a:t>
            </a:r>
            <a:r>
              <a:rPr lang="en-US" b="1">
                <a:cs typeface="Calibri"/>
              </a:rPr>
              <a:t>MIT1003 </a:t>
            </a:r>
            <a:r>
              <a:rPr lang="en-US">
                <a:cs typeface="Calibri"/>
              </a:rPr>
              <a:t>Dataset, without any  transfer learning (</a:t>
            </a:r>
            <a:r>
              <a:rPr lang="en-US" b="1">
                <a:cs typeface="Calibri"/>
              </a:rPr>
              <a:t>Cross-Dataset test</a:t>
            </a:r>
            <a:r>
              <a:rPr lang="en-US">
                <a:cs typeface="Calibri"/>
              </a:rPr>
              <a:t>) with a </a:t>
            </a:r>
            <a:r>
              <a:rPr lang="en-US" b="1">
                <a:cs typeface="Calibri"/>
              </a:rPr>
              <a:t>1003 images</a:t>
            </a:r>
            <a:r>
              <a:rPr lang="en-US">
                <a:cs typeface="Calibri"/>
              </a:rPr>
              <a:t>.</a:t>
            </a:r>
          </a:p>
          <a:p>
            <a:pPr marL="285750" indent="-285750">
              <a:buFont typeface="Arial"/>
              <a:buChar char="•"/>
            </a:pPr>
            <a:endParaRPr lang="en-US">
              <a:cs typeface="Calibri"/>
            </a:endParaRPr>
          </a:p>
        </p:txBody>
      </p:sp>
      <p:sp>
        <p:nvSpPr>
          <p:cNvPr id="5" name="TextBox 4">
            <a:extLst>
              <a:ext uri="{FF2B5EF4-FFF2-40B4-BE49-F238E27FC236}">
                <a16:creationId xmlns:a16="http://schemas.microsoft.com/office/drawing/2014/main" id="{00C0A4AE-3216-0B45-C0C2-E63AB3468678}"/>
              </a:ext>
            </a:extLst>
          </p:cNvPr>
          <p:cNvSpPr txBox="1"/>
          <p:nvPr/>
        </p:nvSpPr>
        <p:spPr>
          <a:xfrm>
            <a:off x="795050" y="299292"/>
            <a:ext cx="988580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ED7D31"/>
                </a:solidFill>
                <a:latin typeface="Calibri Light"/>
              </a:rPr>
              <a:t>Datasets &amp; Training  ​</a:t>
            </a:r>
            <a:endParaRPr lang="en-US" sz="4000">
              <a:solidFill>
                <a:srgbClr val="ED7D31"/>
              </a:solidFill>
              <a:latin typeface="Calibri Light"/>
              <a:cs typeface="Calibri Light"/>
            </a:endParaRPr>
          </a:p>
        </p:txBody>
      </p:sp>
      <p:sp>
        <p:nvSpPr>
          <p:cNvPr id="3" name="Slide Number Placeholder 2">
            <a:extLst>
              <a:ext uri="{FF2B5EF4-FFF2-40B4-BE49-F238E27FC236}">
                <a16:creationId xmlns:a16="http://schemas.microsoft.com/office/drawing/2014/main" id="{67D23E87-F688-CDC1-C072-2E847E8CC76E}"/>
              </a:ext>
            </a:extLst>
          </p:cNvPr>
          <p:cNvSpPr>
            <a:spLocks noGrp="1"/>
          </p:cNvSpPr>
          <p:nvPr>
            <p:ph type="sldNum" sz="quarter" idx="12"/>
          </p:nvPr>
        </p:nvSpPr>
        <p:spPr/>
        <p:txBody>
          <a:bodyPr/>
          <a:lstStyle/>
          <a:p>
            <a:fld id="{27C6CCC6-2BE5-4E42-96A4-D1E8E81A3D8E}" type="slidenum">
              <a:rPr lang="de-DE" smtClean="0"/>
              <a:t>108</a:t>
            </a:fld>
            <a:endParaRPr lang="en-US"/>
          </a:p>
        </p:txBody>
      </p:sp>
    </p:spTree>
    <p:extLst>
      <p:ext uri="{BB962C8B-B14F-4D97-AF65-F5344CB8AC3E}">
        <p14:creationId xmlns:p14="http://schemas.microsoft.com/office/powerpoint/2010/main" val="20657792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F8F7CF5E-C406-C7C8-EEC1-94D485694A4C}"/>
              </a:ext>
            </a:extLst>
          </p:cNvPr>
          <p:cNvSpPr txBox="1"/>
          <p:nvPr/>
        </p:nvSpPr>
        <p:spPr>
          <a:xfrm>
            <a:off x="3043210" y="1539132"/>
            <a:ext cx="298347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rgbClr val="FF0000"/>
                </a:solidFill>
                <a:latin typeface="Colonna MT"/>
                <a:cs typeface="Calibri"/>
              </a:rPr>
              <a:t>MIT 1003</a:t>
            </a:r>
          </a:p>
        </p:txBody>
      </p:sp>
      <p:sp>
        <p:nvSpPr>
          <p:cNvPr id="10" name="Title 1">
            <a:extLst>
              <a:ext uri="{FF2B5EF4-FFF2-40B4-BE49-F238E27FC236}">
                <a16:creationId xmlns:a16="http://schemas.microsoft.com/office/drawing/2014/main" id="{DDAE7DE5-1689-1BD9-F9E1-080DBE73A6D6}"/>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a:solidFill>
                  <a:schemeClr val="accent2"/>
                </a:solidFill>
                <a:cs typeface="Calibri Light"/>
              </a:rPr>
              <a:t>Results 3 </a:t>
            </a:r>
            <a:endParaRPr lang="en-US"/>
          </a:p>
        </p:txBody>
      </p:sp>
      <p:pic>
        <p:nvPicPr>
          <p:cNvPr id="11" name="Picture 10" descr="A picture containing text, clipart, businesscard&#10;&#10;Description automatically generated">
            <a:extLst>
              <a:ext uri="{FF2B5EF4-FFF2-40B4-BE49-F238E27FC236}">
                <a16:creationId xmlns:a16="http://schemas.microsoft.com/office/drawing/2014/main" id="{CA8BB39C-F33F-C99E-2AFC-87D4DFE87C95}"/>
              </a:ext>
            </a:extLst>
          </p:cNvPr>
          <p:cNvPicPr>
            <a:picLocks noChangeAspect="1"/>
          </p:cNvPicPr>
          <p:nvPr/>
        </p:nvPicPr>
        <p:blipFill>
          <a:blip r:embed="rId3"/>
          <a:stretch>
            <a:fillRect/>
          </a:stretch>
        </p:blipFill>
        <p:spPr>
          <a:xfrm>
            <a:off x="9925308" y="118831"/>
            <a:ext cx="2000250" cy="1266825"/>
          </a:xfrm>
          <a:prstGeom prst="rect">
            <a:avLst/>
          </a:prstGeom>
        </p:spPr>
      </p:pic>
      <p:sp>
        <p:nvSpPr>
          <p:cNvPr id="4" name="Slide Number Placeholder 3">
            <a:extLst>
              <a:ext uri="{FF2B5EF4-FFF2-40B4-BE49-F238E27FC236}">
                <a16:creationId xmlns:a16="http://schemas.microsoft.com/office/drawing/2014/main" id="{07E8EE74-6F18-855A-3BF6-631F18802316}"/>
              </a:ext>
            </a:extLst>
          </p:cNvPr>
          <p:cNvSpPr>
            <a:spLocks noGrp="1"/>
          </p:cNvSpPr>
          <p:nvPr>
            <p:ph type="sldNum" sz="quarter" idx="12"/>
          </p:nvPr>
        </p:nvSpPr>
        <p:spPr/>
        <p:txBody>
          <a:bodyPr/>
          <a:lstStyle/>
          <a:p>
            <a:fld id="{330EA680-D336-4FF7-8B7A-9848BB0A1C32}" type="slidenum">
              <a:rPr lang="en-US" smtClean="0"/>
              <a:t>109</a:t>
            </a:fld>
            <a:endParaRPr lang="en-US"/>
          </a:p>
        </p:txBody>
      </p:sp>
      <p:pic>
        <p:nvPicPr>
          <p:cNvPr id="5" name="Picture 4">
            <a:extLst>
              <a:ext uri="{FF2B5EF4-FFF2-40B4-BE49-F238E27FC236}">
                <a16:creationId xmlns:a16="http://schemas.microsoft.com/office/drawing/2014/main" id="{6218C9FF-EC87-4175-618A-A2B072E6AB07}"/>
              </a:ext>
            </a:extLst>
          </p:cNvPr>
          <p:cNvPicPr>
            <a:picLocks noChangeAspect="1"/>
          </p:cNvPicPr>
          <p:nvPr/>
        </p:nvPicPr>
        <p:blipFill>
          <a:blip r:embed="rId4"/>
          <a:stretch>
            <a:fillRect/>
          </a:stretch>
        </p:blipFill>
        <p:spPr>
          <a:xfrm>
            <a:off x="506505" y="2502099"/>
            <a:ext cx="11233940" cy="2816769"/>
          </a:xfrm>
          <a:prstGeom prst="rect">
            <a:avLst/>
          </a:prstGeom>
        </p:spPr>
      </p:pic>
      <p:sp>
        <p:nvSpPr>
          <p:cNvPr id="7" name="Rectangle 6">
            <a:extLst>
              <a:ext uri="{FF2B5EF4-FFF2-40B4-BE49-F238E27FC236}">
                <a16:creationId xmlns:a16="http://schemas.microsoft.com/office/drawing/2014/main" id="{020418FF-A6DF-B34D-CA76-98385AC60274}"/>
              </a:ext>
            </a:extLst>
          </p:cNvPr>
          <p:cNvSpPr/>
          <p:nvPr/>
        </p:nvSpPr>
        <p:spPr>
          <a:xfrm>
            <a:off x="5323115" y="4906195"/>
            <a:ext cx="1012371" cy="499379"/>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A5D91686-9249-B882-F8CB-68005F718E33}"/>
              </a:ext>
            </a:extLst>
          </p:cNvPr>
          <p:cNvSpPr/>
          <p:nvPr/>
        </p:nvSpPr>
        <p:spPr>
          <a:xfrm>
            <a:off x="8262257" y="4862842"/>
            <a:ext cx="1012371" cy="499379"/>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64479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81E8D-A104-168C-B493-1DCB32216B8D}"/>
            </a:ext>
          </a:extLst>
        </p:cNvPr>
        <p:cNvGrpSpPr/>
        <p:nvPr/>
      </p:nvGrpSpPr>
      <p:grpSpPr>
        <a:xfrm>
          <a:off x="0" y="0"/>
          <a:ext cx="0" cy="0"/>
          <a:chOff x="0" y="0"/>
          <a:chExt cx="0" cy="0"/>
        </a:xfrm>
      </p:grpSpPr>
      <p:pic>
        <p:nvPicPr>
          <p:cNvPr id="10" name="Picture 9" descr="A picture containing text, clipart, businesscard&#10;&#10;Description automatically generated">
            <a:extLst>
              <a:ext uri="{FF2B5EF4-FFF2-40B4-BE49-F238E27FC236}">
                <a16:creationId xmlns:a16="http://schemas.microsoft.com/office/drawing/2014/main" id="{3C438360-74B3-11A0-E483-E4C744E5FB54}"/>
              </a:ext>
            </a:extLst>
          </p:cNvPr>
          <p:cNvPicPr>
            <a:picLocks noChangeAspect="1"/>
          </p:cNvPicPr>
          <p:nvPr/>
        </p:nvPicPr>
        <p:blipFill>
          <a:blip r:embed="rId3"/>
          <a:stretch>
            <a:fillRect/>
          </a:stretch>
        </p:blipFill>
        <p:spPr>
          <a:xfrm>
            <a:off x="9925308" y="72178"/>
            <a:ext cx="2000250" cy="1266825"/>
          </a:xfrm>
          <a:prstGeom prst="rect">
            <a:avLst/>
          </a:prstGeom>
        </p:spPr>
      </p:pic>
      <p:pic>
        <p:nvPicPr>
          <p:cNvPr id="15" name="Picture 14">
            <a:extLst>
              <a:ext uri="{FF2B5EF4-FFF2-40B4-BE49-F238E27FC236}">
                <a16:creationId xmlns:a16="http://schemas.microsoft.com/office/drawing/2014/main" id="{A0C0763C-E633-030D-3DEA-C94B7B26B7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54" y="1348528"/>
            <a:ext cx="12198354" cy="5543808"/>
          </a:xfrm>
          <a:prstGeom prst="rect">
            <a:avLst/>
          </a:prstGeom>
        </p:spPr>
      </p:pic>
      <p:sp>
        <p:nvSpPr>
          <p:cNvPr id="3" name="Slide Number Placeholder 2">
            <a:extLst>
              <a:ext uri="{FF2B5EF4-FFF2-40B4-BE49-F238E27FC236}">
                <a16:creationId xmlns:a16="http://schemas.microsoft.com/office/drawing/2014/main" id="{25530777-A740-5DBC-1333-251CA4472EB6}"/>
              </a:ext>
            </a:extLst>
          </p:cNvPr>
          <p:cNvSpPr>
            <a:spLocks noGrp="1"/>
          </p:cNvSpPr>
          <p:nvPr>
            <p:ph type="sldNum" sz="quarter" idx="12"/>
          </p:nvPr>
        </p:nvSpPr>
        <p:spPr/>
        <p:txBody>
          <a:bodyPr/>
          <a:lstStyle/>
          <a:p>
            <a:fld id="{330EA680-D336-4FF7-8B7A-9848BB0A1C32}" type="slidenum">
              <a:rPr lang="en-US" smtClean="0"/>
              <a:t>11</a:t>
            </a:fld>
            <a:endParaRPr lang="en-US"/>
          </a:p>
        </p:txBody>
      </p:sp>
      <p:sp>
        <p:nvSpPr>
          <p:cNvPr id="7" name="Title 1">
            <a:extLst>
              <a:ext uri="{FF2B5EF4-FFF2-40B4-BE49-F238E27FC236}">
                <a16:creationId xmlns:a16="http://schemas.microsoft.com/office/drawing/2014/main" id="{C991DC0C-DAD4-F4E4-ABA7-C62D51C7D652}"/>
              </a:ext>
            </a:extLst>
          </p:cNvPr>
          <p:cNvSpPr txBox="1">
            <a:spLocks/>
          </p:cNvSpPr>
          <p:nvPr/>
        </p:nvSpPr>
        <p:spPr>
          <a:xfrm>
            <a:off x="409833" y="261897"/>
            <a:ext cx="10515600" cy="8625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accent2"/>
                </a:solidFill>
                <a:cs typeface="Calibri Light"/>
              </a:rPr>
              <a:t>Gaps &amp; Research Questions</a:t>
            </a:r>
          </a:p>
        </p:txBody>
      </p:sp>
      <p:sp>
        <p:nvSpPr>
          <p:cNvPr id="4" name="Rectangle 3">
            <a:extLst>
              <a:ext uri="{FF2B5EF4-FFF2-40B4-BE49-F238E27FC236}">
                <a16:creationId xmlns:a16="http://schemas.microsoft.com/office/drawing/2014/main" id="{5C451B33-3212-2C9D-D685-6F2FD7FF60CB}"/>
              </a:ext>
            </a:extLst>
          </p:cNvPr>
          <p:cNvSpPr/>
          <p:nvPr/>
        </p:nvSpPr>
        <p:spPr>
          <a:xfrm>
            <a:off x="643812" y="1623536"/>
            <a:ext cx="2416629" cy="2386489"/>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a:p>
            <a:pPr algn="ctr"/>
            <a:endParaRPr lang="en-GB" sz="2400" b="1" dirty="0"/>
          </a:p>
          <a:p>
            <a:pPr algn="ctr"/>
            <a:endParaRPr lang="en-GB" sz="2400" b="1" dirty="0"/>
          </a:p>
          <a:p>
            <a:pPr algn="ctr"/>
            <a:endParaRPr lang="en-GB" sz="2400" b="1" dirty="0"/>
          </a:p>
          <a:p>
            <a:pPr algn="ctr"/>
            <a:r>
              <a:rPr lang="en-GB" sz="2400" b="1" dirty="0"/>
              <a:t>Datasets</a:t>
            </a:r>
          </a:p>
        </p:txBody>
      </p:sp>
      <p:sp>
        <p:nvSpPr>
          <p:cNvPr id="5" name="Rectangle 4">
            <a:extLst>
              <a:ext uri="{FF2B5EF4-FFF2-40B4-BE49-F238E27FC236}">
                <a16:creationId xmlns:a16="http://schemas.microsoft.com/office/drawing/2014/main" id="{9130FB80-2D8D-0ED1-AC85-BACC4E304B1C}"/>
              </a:ext>
            </a:extLst>
          </p:cNvPr>
          <p:cNvSpPr/>
          <p:nvPr/>
        </p:nvSpPr>
        <p:spPr>
          <a:xfrm>
            <a:off x="3365241" y="1623536"/>
            <a:ext cx="2416629" cy="2386490"/>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a:p>
            <a:pPr algn="ctr"/>
            <a:endParaRPr lang="en-GB" sz="2400" b="1" dirty="0"/>
          </a:p>
          <a:p>
            <a:pPr algn="ctr"/>
            <a:endParaRPr lang="en-GB" sz="2400" b="1" dirty="0"/>
          </a:p>
          <a:p>
            <a:pPr algn="ctr"/>
            <a:endParaRPr lang="en-GB" sz="2400" b="1" dirty="0"/>
          </a:p>
          <a:p>
            <a:pPr algn="ctr"/>
            <a:r>
              <a:rPr lang="en-GB" sz="2400" b="1" dirty="0"/>
              <a:t>Paintings</a:t>
            </a:r>
          </a:p>
        </p:txBody>
      </p:sp>
      <p:sp>
        <p:nvSpPr>
          <p:cNvPr id="6" name="Rectangle 5">
            <a:extLst>
              <a:ext uri="{FF2B5EF4-FFF2-40B4-BE49-F238E27FC236}">
                <a16:creationId xmlns:a16="http://schemas.microsoft.com/office/drawing/2014/main" id="{85B0F9F4-54A3-3870-82F2-E4ACA7E2F1DD}"/>
              </a:ext>
            </a:extLst>
          </p:cNvPr>
          <p:cNvSpPr/>
          <p:nvPr/>
        </p:nvSpPr>
        <p:spPr>
          <a:xfrm>
            <a:off x="9013176" y="1623535"/>
            <a:ext cx="2416629" cy="2386490"/>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a:p>
            <a:pPr algn="ctr"/>
            <a:endParaRPr lang="en-GB" sz="2400" b="1" dirty="0"/>
          </a:p>
          <a:p>
            <a:pPr algn="ctr"/>
            <a:endParaRPr lang="en-GB" sz="2400" b="1" dirty="0"/>
          </a:p>
          <a:p>
            <a:pPr algn="ctr"/>
            <a:endParaRPr lang="en-GB" sz="2400" b="1" dirty="0"/>
          </a:p>
          <a:p>
            <a:pPr algn="ctr"/>
            <a:r>
              <a:rPr lang="en-GB" sz="2400" b="1" dirty="0"/>
              <a:t>Several Scanpaths</a:t>
            </a:r>
          </a:p>
        </p:txBody>
      </p:sp>
      <p:sp>
        <p:nvSpPr>
          <p:cNvPr id="8" name="Rectangle 7">
            <a:extLst>
              <a:ext uri="{FF2B5EF4-FFF2-40B4-BE49-F238E27FC236}">
                <a16:creationId xmlns:a16="http://schemas.microsoft.com/office/drawing/2014/main" id="{BA92DF67-3C01-77D8-2059-FA8133368174}"/>
              </a:ext>
            </a:extLst>
          </p:cNvPr>
          <p:cNvSpPr/>
          <p:nvPr/>
        </p:nvSpPr>
        <p:spPr>
          <a:xfrm>
            <a:off x="6193970" y="1621312"/>
            <a:ext cx="2416629" cy="2386489"/>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a:p>
            <a:pPr algn="ctr"/>
            <a:endParaRPr lang="en-GB" sz="2400" b="1" dirty="0"/>
          </a:p>
          <a:p>
            <a:pPr algn="ctr"/>
            <a:endParaRPr lang="en-GB" sz="2400" b="1" dirty="0"/>
          </a:p>
          <a:p>
            <a:pPr algn="ctr"/>
            <a:endParaRPr lang="en-GB" sz="2400" b="1" dirty="0"/>
          </a:p>
          <a:p>
            <a:pPr algn="ctr"/>
            <a:r>
              <a:rPr lang="en-GB" sz="2400" b="1" dirty="0"/>
              <a:t>Models</a:t>
            </a:r>
          </a:p>
        </p:txBody>
      </p:sp>
      <p:sp>
        <p:nvSpPr>
          <p:cNvPr id="16" name="Rectangle 15">
            <a:extLst>
              <a:ext uri="{FF2B5EF4-FFF2-40B4-BE49-F238E27FC236}">
                <a16:creationId xmlns:a16="http://schemas.microsoft.com/office/drawing/2014/main" id="{8F3483B7-0B39-7ED2-B97E-7630CF83547D}"/>
              </a:ext>
            </a:extLst>
          </p:cNvPr>
          <p:cNvSpPr/>
          <p:nvPr/>
        </p:nvSpPr>
        <p:spPr>
          <a:xfrm>
            <a:off x="643811" y="4195103"/>
            <a:ext cx="2416629" cy="2386489"/>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a:p>
            <a:pPr algn="ctr"/>
            <a:endParaRPr lang="en-GB" sz="2400" b="1" dirty="0"/>
          </a:p>
          <a:p>
            <a:pPr algn="ctr"/>
            <a:endParaRPr lang="en-GB" sz="2400" b="1" dirty="0"/>
          </a:p>
          <a:p>
            <a:pPr algn="ctr"/>
            <a:r>
              <a:rPr lang="en-GB" sz="2400" b="1" dirty="0"/>
              <a:t>Visual Behaviour</a:t>
            </a:r>
          </a:p>
        </p:txBody>
      </p:sp>
      <p:sp>
        <p:nvSpPr>
          <p:cNvPr id="17" name="Rectangle 16">
            <a:extLst>
              <a:ext uri="{FF2B5EF4-FFF2-40B4-BE49-F238E27FC236}">
                <a16:creationId xmlns:a16="http://schemas.microsoft.com/office/drawing/2014/main" id="{D7CE1FE8-EE05-C3A9-A621-FC9F2F219B7B}"/>
              </a:ext>
            </a:extLst>
          </p:cNvPr>
          <p:cNvSpPr/>
          <p:nvPr/>
        </p:nvSpPr>
        <p:spPr>
          <a:xfrm>
            <a:off x="3365240" y="4195103"/>
            <a:ext cx="2416629" cy="2386490"/>
          </a:xfrm>
          <a:prstGeom prst="rect">
            <a:avLst/>
          </a:prstGeom>
          <a:solidFill>
            <a:schemeClr val="tx2">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a:p>
            <a:pPr algn="ctr"/>
            <a:endParaRPr lang="en-GB" sz="2400" b="1" dirty="0"/>
          </a:p>
          <a:p>
            <a:pPr algn="ctr"/>
            <a:endParaRPr lang="en-GB" sz="2400" b="1" dirty="0"/>
          </a:p>
          <a:p>
            <a:pPr algn="ctr"/>
            <a:r>
              <a:rPr lang="en-GB" sz="2400" b="1" dirty="0"/>
              <a:t>Time</a:t>
            </a:r>
          </a:p>
        </p:txBody>
      </p:sp>
      <p:sp>
        <p:nvSpPr>
          <p:cNvPr id="18" name="Rectangle 17">
            <a:extLst>
              <a:ext uri="{FF2B5EF4-FFF2-40B4-BE49-F238E27FC236}">
                <a16:creationId xmlns:a16="http://schemas.microsoft.com/office/drawing/2014/main" id="{F2159113-8A92-5D1D-230F-44F6F7FDF711}"/>
              </a:ext>
            </a:extLst>
          </p:cNvPr>
          <p:cNvSpPr/>
          <p:nvPr/>
        </p:nvSpPr>
        <p:spPr>
          <a:xfrm>
            <a:off x="9013175" y="4195102"/>
            <a:ext cx="2416629" cy="2386490"/>
          </a:xfrm>
          <a:prstGeom prst="rect">
            <a:avLst/>
          </a:prstGeom>
          <a:solidFill>
            <a:schemeClr val="tx2">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a:p>
            <a:pPr algn="ctr"/>
            <a:endParaRPr lang="en-GB" sz="2400" b="1" dirty="0"/>
          </a:p>
          <a:p>
            <a:pPr algn="ctr"/>
            <a:endParaRPr lang="en-GB" sz="2400" b="1" dirty="0"/>
          </a:p>
          <a:p>
            <a:pPr algn="ctr"/>
            <a:r>
              <a:rPr lang="en-GB" sz="2400" b="1" dirty="0"/>
              <a:t>Metrics</a:t>
            </a:r>
          </a:p>
        </p:txBody>
      </p:sp>
      <p:sp>
        <p:nvSpPr>
          <p:cNvPr id="19" name="Rectangle 18">
            <a:extLst>
              <a:ext uri="{FF2B5EF4-FFF2-40B4-BE49-F238E27FC236}">
                <a16:creationId xmlns:a16="http://schemas.microsoft.com/office/drawing/2014/main" id="{3E88C016-9AFC-2723-419E-722BF11BB49B}"/>
              </a:ext>
            </a:extLst>
          </p:cNvPr>
          <p:cNvSpPr/>
          <p:nvPr/>
        </p:nvSpPr>
        <p:spPr>
          <a:xfrm>
            <a:off x="6193970" y="4195103"/>
            <a:ext cx="2416629" cy="2386489"/>
          </a:xfrm>
          <a:prstGeom prst="rect">
            <a:avLst/>
          </a:prstGeom>
          <a:solidFill>
            <a:schemeClr val="tx2">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a:p>
            <a:pPr algn="ctr"/>
            <a:endParaRPr lang="en-GB" sz="2400" b="1" dirty="0"/>
          </a:p>
          <a:p>
            <a:pPr algn="ctr"/>
            <a:endParaRPr lang="en-GB" sz="2400" b="1" dirty="0"/>
          </a:p>
          <a:p>
            <a:pPr algn="ctr"/>
            <a:r>
              <a:rPr lang="en-GB" sz="2400" b="1" dirty="0"/>
              <a:t>Subjectivity</a:t>
            </a:r>
          </a:p>
        </p:txBody>
      </p:sp>
      <p:pic>
        <p:nvPicPr>
          <p:cNvPr id="14" name="Picture 13">
            <a:extLst>
              <a:ext uri="{FF2B5EF4-FFF2-40B4-BE49-F238E27FC236}">
                <a16:creationId xmlns:a16="http://schemas.microsoft.com/office/drawing/2014/main" id="{2F185A6C-5D5F-B868-FBC5-90456E856E95}"/>
              </a:ext>
            </a:extLst>
          </p:cNvPr>
          <p:cNvPicPr>
            <a:picLocks noChangeAspect="1"/>
          </p:cNvPicPr>
          <p:nvPr/>
        </p:nvPicPr>
        <p:blipFill rotWithShape="1">
          <a:blip r:embed="rId5"/>
          <a:srcRect b="11970"/>
          <a:stretch/>
        </p:blipFill>
        <p:spPr>
          <a:xfrm>
            <a:off x="9542560" y="4394091"/>
            <a:ext cx="1357857" cy="1195322"/>
          </a:xfrm>
          <a:prstGeom prst="rect">
            <a:avLst/>
          </a:prstGeom>
        </p:spPr>
      </p:pic>
      <p:pic>
        <p:nvPicPr>
          <p:cNvPr id="25" name="Picture 24">
            <a:extLst>
              <a:ext uri="{FF2B5EF4-FFF2-40B4-BE49-F238E27FC236}">
                <a16:creationId xmlns:a16="http://schemas.microsoft.com/office/drawing/2014/main" id="{03C29901-C046-0D26-D43C-100F52E28E3E}"/>
              </a:ext>
            </a:extLst>
          </p:cNvPr>
          <p:cNvPicPr>
            <a:picLocks noChangeAspect="1"/>
          </p:cNvPicPr>
          <p:nvPr/>
        </p:nvPicPr>
        <p:blipFill rotWithShape="1">
          <a:blip r:embed="rId6"/>
          <a:srcRect b="12773"/>
          <a:stretch/>
        </p:blipFill>
        <p:spPr>
          <a:xfrm>
            <a:off x="9433512" y="1875273"/>
            <a:ext cx="1491921" cy="1301359"/>
          </a:xfrm>
          <a:prstGeom prst="rect">
            <a:avLst/>
          </a:prstGeom>
        </p:spPr>
      </p:pic>
      <p:pic>
        <p:nvPicPr>
          <p:cNvPr id="27" name="Picture 26">
            <a:extLst>
              <a:ext uri="{FF2B5EF4-FFF2-40B4-BE49-F238E27FC236}">
                <a16:creationId xmlns:a16="http://schemas.microsoft.com/office/drawing/2014/main" id="{8BF95702-41F5-9A91-D141-9A8DA731F99B}"/>
              </a:ext>
            </a:extLst>
          </p:cNvPr>
          <p:cNvPicPr>
            <a:picLocks noChangeAspect="1"/>
          </p:cNvPicPr>
          <p:nvPr/>
        </p:nvPicPr>
        <p:blipFill rotWithShape="1">
          <a:blip r:embed="rId7"/>
          <a:srcRect b="12596"/>
          <a:stretch/>
        </p:blipFill>
        <p:spPr>
          <a:xfrm>
            <a:off x="6672846" y="1930227"/>
            <a:ext cx="1426028" cy="1246405"/>
          </a:xfrm>
          <a:prstGeom prst="rect">
            <a:avLst/>
          </a:prstGeom>
        </p:spPr>
      </p:pic>
      <p:pic>
        <p:nvPicPr>
          <p:cNvPr id="29" name="Picture 28">
            <a:extLst>
              <a:ext uri="{FF2B5EF4-FFF2-40B4-BE49-F238E27FC236}">
                <a16:creationId xmlns:a16="http://schemas.microsoft.com/office/drawing/2014/main" id="{F44959A7-74DA-300E-EE10-630C25D882AC}"/>
              </a:ext>
            </a:extLst>
          </p:cNvPr>
          <p:cNvPicPr>
            <a:picLocks noChangeAspect="1"/>
          </p:cNvPicPr>
          <p:nvPr/>
        </p:nvPicPr>
        <p:blipFill rotWithShape="1">
          <a:blip r:embed="rId8"/>
          <a:srcRect b="13740"/>
          <a:stretch/>
        </p:blipFill>
        <p:spPr>
          <a:xfrm>
            <a:off x="3710607" y="1786084"/>
            <a:ext cx="1664345" cy="1435670"/>
          </a:xfrm>
          <a:prstGeom prst="rect">
            <a:avLst/>
          </a:prstGeom>
        </p:spPr>
      </p:pic>
      <p:pic>
        <p:nvPicPr>
          <p:cNvPr id="31" name="Picture 30">
            <a:extLst>
              <a:ext uri="{FF2B5EF4-FFF2-40B4-BE49-F238E27FC236}">
                <a16:creationId xmlns:a16="http://schemas.microsoft.com/office/drawing/2014/main" id="{86F30D53-B3DC-7F8C-82F1-08B598D589F7}"/>
              </a:ext>
            </a:extLst>
          </p:cNvPr>
          <p:cNvPicPr>
            <a:picLocks noChangeAspect="1"/>
          </p:cNvPicPr>
          <p:nvPr/>
        </p:nvPicPr>
        <p:blipFill>
          <a:blip r:embed="rId9"/>
          <a:stretch>
            <a:fillRect/>
          </a:stretch>
        </p:blipFill>
        <p:spPr>
          <a:xfrm>
            <a:off x="1108212" y="1786084"/>
            <a:ext cx="1534692" cy="1534692"/>
          </a:xfrm>
          <a:prstGeom prst="rect">
            <a:avLst/>
          </a:prstGeom>
        </p:spPr>
      </p:pic>
      <p:pic>
        <p:nvPicPr>
          <p:cNvPr id="35" name="Picture 34">
            <a:extLst>
              <a:ext uri="{FF2B5EF4-FFF2-40B4-BE49-F238E27FC236}">
                <a16:creationId xmlns:a16="http://schemas.microsoft.com/office/drawing/2014/main" id="{EC8A1D86-A96E-8E4D-1822-924D9C5BD6A3}"/>
              </a:ext>
            </a:extLst>
          </p:cNvPr>
          <p:cNvPicPr>
            <a:picLocks noChangeAspect="1"/>
          </p:cNvPicPr>
          <p:nvPr/>
        </p:nvPicPr>
        <p:blipFill>
          <a:blip r:embed="rId10"/>
          <a:stretch>
            <a:fillRect/>
          </a:stretch>
        </p:blipFill>
        <p:spPr>
          <a:xfrm>
            <a:off x="6672846" y="4280585"/>
            <a:ext cx="1328513" cy="1328513"/>
          </a:xfrm>
          <a:prstGeom prst="rect">
            <a:avLst/>
          </a:prstGeom>
        </p:spPr>
      </p:pic>
      <p:pic>
        <p:nvPicPr>
          <p:cNvPr id="39" name="Picture 38">
            <a:extLst>
              <a:ext uri="{FF2B5EF4-FFF2-40B4-BE49-F238E27FC236}">
                <a16:creationId xmlns:a16="http://schemas.microsoft.com/office/drawing/2014/main" id="{2D7D0BEB-9B75-70AF-847A-970F69BA3F1E}"/>
              </a:ext>
            </a:extLst>
          </p:cNvPr>
          <p:cNvPicPr>
            <a:picLocks noChangeAspect="1"/>
          </p:cNvPicPr>
          <p:nvPr/>
        </p:nvPicPr>
        <p:blipFill>
          <a:blip r:embed="rId11"/>
          <a:stretch>
            <a:fillRect/>
          </a:stretch>
        </p:blipFill>
        <p:spPr>
          <a:xfrm>
            <a:off x="3897743" y="4435822"/>
            <a:ext cx="1270379" cy="1270379"/>
          </a:xfrm>
          <a:prstGeom prst="rect">
            <a:avLst/>
          </a:prstGeom>
        </p:spPr>
      </p:pic>
      <p:pic>
        <p:nvPicPr>
          <p:cNvPr id="41" name="Picture 40">
            <a:extLst>
              <a:ext uri="{FF2B5EF4-FFF2-40B4-BE49-F238E27FC236}">
                <a16:creationId xmlns:a16="http://schemas.microsoft.com/office/drawing/2014/main" id="{354854DC-5326-B7D2-81B4-1338305C246F}"/>
              </a:ext>
            </a:extLst>
          </p:cNvPr>
          <p:cNvPicPr>
            <a:picLocks noChangeAspect="1"/>
          </p:cNvPicPr>
          <p:nvPr/>
        </p:nvPicPr>
        <p:blipFill>
          <a:blip r:embed="rId12"/>
          <a:stretch>
            <a:fillRect/>
          </a:stretch>
        </p:blipFill>
        <p:spPr>
          <a:xfrm>
            <a:off x="1037779" y="4195102"/>
            <a:ext cx="1511099" cy="1511099"/>
          </a:xfrm>
          <a:prstGeom prst="rect">
            <a:avLst/>
          </a:prstGeom>
        </p:spPr>
      </p:pic>
    </p:spTree>
    <p:extLst>
      <p:ext uri="{BB962C8B-B14F-4D97-AF65-F5344CB8AC3E}">
        <p14:creationId xmlns:p14="http://schemas.microsoft.com/office/powerpoint/2010/main" val="29974189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93FF1-57DC-4407-9909-885469FDD4C9}"/>
              </a:ext>
            </a:extLst>
          </p:cNvPr>
          <p:cNvSpPr>
            <a:spLocks noGrp="1"/>
          </p:cNvSpPr>
          <p:nvPr>
            <p:ph type="title"/>
          </p:nvPr>
        </p:nvSpPr>
        <p:spPr/>
        <p:txBody>
          <a:bodyPr/>
          <a:lstStyle/>
          <a:p>
            <a:r>
              <a:rPr lang="en-US">
                <a:solidFill>
                  <a:schemeClr val="accent2"/>
                </a:solidFill>
                <a:cs typeface="Calibri Light"/>
              </a:rPr>
              <a:t>Results 3</a:t>
            </a:r>
          </a:p>
        </p:txBody>
      </p:sp>
      <p:pic>
        <p:nvPicPr>
          <p:cNvPr id="7" name="Picture 7" descr="Table&#10;&#10;Description automatically generated">
            <a:extLst>
              <a:ext uri="{FF2B5EF4-FFF2-40B4-BE49-F238E27FC236}">
                <a16:creationId xmlns:a16="http://schemas.microsoft.com/office/drawing/2014/main" id="{739093F2-3145-D5B8-B096-D4128C24C57F}"/>
              </a:ext>
            </a:extLst>
          </p:cNvPr>
          <p:cNvPicPr>
            <a:picLocks noChangeAspect="1"/>
          </p:cNvPicPr>
          <p:nvPr/>
        </p:nvPicPr>
        <p:blipFill>
          <a:blip r:embed="rId3"/>
          <a:stretch>
            <a:fillRect/>
          </a:stretch>
        </p:blipFill>
        <p:spPr>
          <a:xfrm>
            <a:off x="2401104" y="1829020"/>
            <a:ext cx="5878010" cy="1848552"/>
          </a:xfrm>
          <a:prstGeom prst="rect">
            <a:avLst/>
          </a:prstGeom>
        </p:spPr>
      </p:pic>
      <p:pic>
        <p:nvPicPr>
          <p:cNvPr id="8" name="Picture 8" descr="Table&#10;&#10;Description automatically generated">
            <a:extLst>
              <a:ext uri="{FF2B5EF4-FFF2-40B4-BE49-F238E27FC236}">
                <a16:creationId xmlns:a16="http://schemas.microsoft.com/office/drawing/2014/main" id="{1C28141D-58B7-C4A1-5423-43287D34A9CB}"/>
              </a:ext>
            </a:extLst>
          </p:cNvPr>
          <p:cNvPicPr>
            <a:picLocks noChangeAspect="1"/>
          </p:cNvPicPr>
          <p:nvPr/>
        </p:nvPicPr>
        <p:blipFill>
          <a:blip r:embed="rId4"/>
          <a:stretch>
            <a:fillRect/>
          </a:stretch>
        </p:blipFill>
        <p:spPr>
          <a:xfrm>
            <a:off x="1473843" y="4536423"/>
            <a:ext cx="9253959" cy="1199684"/>
          </a:xfrm>
          <a:prstGeom prst="rect">
            <a:avLst/>
          </a:prstGeom>
        </p:spPr>
      </p:pic>
      <p:pic>
        <p:nvPicPr>
          <p:cNvPr id="4" name="Picture 7" descr="A picture containing text&#10;&#10;Description automatically generated">
            <a:extLst>
              <a:ext uri="{FF2B5EF4-FFF2-40B4-BE49-F238E27FC236}">
                <a16:creationId xmlns:a16="http://schemas.microsoft.com/office/drawing/2014/main" id="{4BF228E8-883E-4BDC-51B5-F8053B250388}"/>
              </a:ext>
            </a:extLst>
          </p:cNvPr>
          <p:cNvPicPr>
            <a:picLocks noChangeAspect="1"/>
          </p:cNvPicPr>
          <p:nvPr/>
        </p:nvPicPr>
        <p:blipFill>
          <a:blip r:embed="rId5"/>
          <a:stretch>
            <a:fillRect/>
          </a:stretch>
        </p:blipFill>
        <p:spPr>
          <a:xfrm>
            <a:off x="4193894" y="1132074"/>
            <a:ext cx="2743198" cy="986410"/>
          </a:xfrm>
          <a:prstGeom prst="rect">
            <a:avLst/>
          </a:prstGeom>
        </p:spPr>
      </p:pic>
      <p:pic>
        <p:nvPicPr>
          <p:cNvPr id="9" name="Picture 9" descr="Logo&#10;&#10;Description automatically generated">
            <a:extLst>
              <a:ext uri="{FF2B5EF4-FFF2-40B4-BE49-F238E27FC236}">
                <a16:creationId xmlns:a16="http://schemas.microsoft.com/office/drawing/2014/main" id="{0A5029B3-C30A-020F-E628-D262EE3B96AD}"/>
              </a:ext>
            </a:extLst>
          </p:cNvPr>
          <p:cNvPicPr>
            <a:picLocks noChangeAspect="1"/>
          </p:cNvPicPr>
          <p:nvPr/>
        </p:nvPicPr>
        <p:blipFill>
          <a:blip r:embed="rId6"/>
          <a:stretch>
            <a:fillRect/>
          </a:stretch>
        </p:blipFill>
        <p:spPr>
          <a:xfrm>
            <a:off x="5100576" y="3556133"/>
            <a:ext cx="1527858" cy="1115404"/>
          </a:xfrm>
          <a:prstGeom prst="rect">
            <a:avLst/>
          </a:prstGeom>
        </p:spPr>
      </p:pic>
      <p:sp>
        <p:nvSpPr>
          <p:cNvPr id="10" name="Slide Number Placeholder 9">
            <a:extLst>
              <a:ext uri="{FF2B5EF4-FFF2-40B4-BE49-F238E27FC236}">
                <a16:creationId xmlns:a16="http://schemas.microsoft.com/office/drawing/2014/main" id="{9A433288-150D-1D7A-2DA7-474426251473}"/>
              </a:ext>
            </a:extLst>
          </p:cNvPr>
          <p:cNvSpPr>
            <a:spLocks noGrp="1"/>
          </p:cNvSpPr>
          <p:nvPr>
            <p:ph type="sldNum" sz="quarter" idx="12"/>
          </p:nvPr>
        </p:nvSpPr>
        <p:spPr/>
        <p:txBody>
          <a:bodyPr/>
          <a:lstStyle/>
          <a:p>
            <a:fld id="{330EA680-D336-4FF7-8B7A-9848BB0A1C32}" type="slidenum">
              <a:rPr lang="en-US" smtClean="0"/>
              <a:t>110</a:t>
            </a:fld>
            <a:endParaRPr lang="en-US"/>
          </a:p>
        </p:txBody>
      </p:sp>
      <p:sp>
        <p:nvSpPr>
          <p:cNvPr id="3" name="Rectangle 2">
            <a:extLst>
              <a:ext uri="{FF2B5EF4-FFF2-40B4-BE49-F238E27FC236}">
                <a16:creationId xmlns:a16="http://schemas.microsoft.com/office/drawing/2014/main" id="{8E234E1F-9CE8-914D-37D6-16972BC7BD8C}"/>
              </a:ext>
            </a:extLst>
          </p:cNvPr>
          <p:cNvSpPr/>
          <p:nvPr/>
        </p:nvSpPr>
        <p:spPr>
          <a:xfrm>
            <a:off x="2126615" y="2564415"/>
            <a:ext cx="7051040" cy="371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E1A399E-1169-7B00-C1E3-8E7ADB199167}"/>
              </a:ext>
            </a:extLst>
          </p:cNvPr>
          <p:cNvSpPr/>
          <p:nvPr/>
        </p:nvSpPr>
        <p:spPr>
          <a:xfrm>
            <a:off x="1464198" y="5051190"/>
            <a:ext cx="9215120" cy="2405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text, clipart, businesscard&#10;&#10;Description automatically generated">
            <a:extLst>
              <a:ext uri="{FF2B5EF4-FFF2-40B4-BE49-F238E27FC236}">
                <a16:creationId xmlns:a16="http://schemas.microsoft.com/office/drawing/2014/main" id="{AD61A02A-6E8E-C347-20F0-F5F1881C6503}"/>
              </a:ext>
            </a:extLst>
          </p:cNvPr>
          <p:cNvPicPr>
            <a:picLocks noChangeAspect="1"/>
          </p:cNvPicPr>
          <p:nvPr/>
        </p:nvPicPr>
        <p:blipFill>
          <a:blip r:embed="rId7"/>
          <a:stretch>
            <a:fillRect/>
          </a:stretch>
        </p:blipFill>
        <p:spPr>
          <a:xfrm>
            <a:off x="9925308" y="118831"/>
            <a:ext cx="2000250" cy="1266825"/>
          </a:xfrm>
          <a:prstGeom prst="rect">
            <a:avLst/>
          </a:prstGeom>
        </p:spPr>
      </p:pic>
    </p:spTree>
    <p:extLst>
      <p:ext uri="{BB962C8B-B14F-4D97-AF65-F5344CB8AC3E}">
        <p14:creationId xmlns:p14="http://schemas.microsoft.com/office/powerpoint/2010/main" val="31971799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text, different, doing, various&#10;&#10;Description automatically generated">
            <a:extLst>
              <a:ext uri="{FF2B5EF4-FFF2-40B4-BE49-F238E27FC236}">
                <a16:creationId xmlns:a16="http://schemas.microsoft.com/office/drawing/2014/main" id="{31AD27C6-51AA-2C49-CDEB-A2314A5A296E}"/>
              </a:ext>
            </a:extLst>
          </p:cNvPr>
          <p:cNvPicPr>
            <a:picLocks noChangeAspect="1"/>
          </p:cNvPicPr>
          <p:nvPr/>
        </p:nvPicPr>
        <p:blipFill rotWithShape="1">
          <a:blip r:embed="rId3"/>
          <a:srcRect t="-46" b="48423"/>
          <a:stretch/>
        </p:blipFill>
        <p:spPr>
          <a:xfrm>
            <a:off x="600719" y="2201741"/>
            <a:ext cx="10802922" cy="2716663"/>
          </a:xfrm>
          <a:prstGeom prst="rect">
            <a:avLst/>
          </a:prstGeom>
        </p:spPr>
      </p:pic>
      <p:sp>
        <p:nvSpPr>
          <p:cNvPr id="2" name="Title 1">
            <a:extLst>
              <a:ext uri="{FF2B5EF4-FFF2-40B4-BE49-F238E27FC236}">
                <a16:creationId xmlns:a16="http://schemas.microsoft.com/office/drawing/2014/main" id="{C4B93FF1-57DC-4407-9909-885469FDD4C9}"/>
              </a:ext>
            </a:extLst>
          </p:cNvPr>
          <p:cNvSpPr>
            <a:spLocks noGrp="1"/>
          </p:cNvSpPr>
          <p:nvPr>
            <p:ph type="title"/>
          </p:nvPr>
        </p:nvSpPr>
        <p:spPr/>
        <p:txBody>
          <a:bodyPr/>
          <a:lstStyle/>
          <a:p>
            <a:r>
              <a:rPr lang="en-US">
                <a:solidFill>
                  <a:schemeClr val="accent2"/>
                </a:solidFill>
                <a:cs typeface="Calibri Light"/>
              </a:rPr>
              <a:t>Results 3</a:t>
            </a:r>
          </a:p>
        </p:txBody>
      </p:sp>
      <p:sp>
        <p:nvSpPr>
          <p:cNvPr id="4" name="Slide Number Placeholder 3">
            <a:extLst>
              <a:ext uri="{FF2B5EF4-FFF2-40B4-BE49-F238E27FC236}">
                <a16:creationId xmlns:a16="http://schemas.microsoft.com/office/drawing/2014/main" id="{2AD43573-404C-F1BC-5C21-599FD3379870}"/>
              </a:ext>
            </a:extLst>
          </p:cNvPr>
          <p:cNvSpPr>
            <a:spLocks noGrp="1"/>
          </p:cNvSpPr>
          <p:nvPr>
            <p:ph type="sldNum" sz="quarter" idx="12"/>
          </p:nvPr>
        </p:nvSpPr>
        <p:spPr/>
        <p:txBody>
          <a:bodyPr/>
          <a:lstStyle/>
          <a:p>
            <a:fld id="{330EA680-D336-4FF7-8B7A-9848BB0A1C32}" type="slidenum">
              <a:rPr lang="en-US" smtClean="0"/>
              <a:t>111</a:t>
            </a:fld>
            <a:endParaRPr lang="en-US"/>
          </a:p>
        </p:txBody>
      </p:sp>
      <p:pic>
        <p:nvPicPr>
          <p:cNvPr id="6" name="Picture 5" descr="A picture containing text, clipart, businesscard&#10;&#10;Description automatically generated">
            <a:extLst>
              <a:ext uri="{FF2B5EF4-FFF2-40B4-BE49-F238E27FC236}">
                <a16:creationId xmlns:a16="http://schemas.microsoft.com/office/drawing/2014/main" id="{FEEA838F-FE15-074F-ABB1-D49BFB12D694}"/>
              </a:ext>
            </a:extLst>
          </p:cNvPr>
          <p:cNvPicPr>
            <a:picLocks noChangeAspect="1"/>
          </p:cNvPicPr>
          <p:nvPr/>
        </p:nvPicPr>
        <p:blipFill>
          <a:blip r:embed="rId4"/>
          <a:stretch>
            <a:fillRect/>
          </a:stretch>
        </p:blipFill>
        <p:spPr>
          <a:xfrm>
            <a:off x="9925308" y="118831"/>
            <a:ext cx="2000250" cy="1266825"/>
          </a:xfrm>
          <a:prstGeom prst="rect">
            <a:avLst/>
          </a:prstGeom>
        </p:spPr>
      </p:pic>
    </p:spTree>
    <p:extLst>
      <p:ext uri="{BB962C8B-B14F-4D97-AF65-F5344CB8AC3E}">
        <p14:creationId xmlns:p14="http://schemas.microsoft.com/office/powerpoint/2010/main" val="34710403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A8502-288C-8891-1990-FD8995E0F742}"/>
            </a:ext>
          </a:extLst>
        </p:cNvPr>
        <p:cNvGrpSpPr/>
        <p:nvPr/>
      </p:nvGrpSpPr>
      <p:grpSpPr>
        <a:xfrm>
          <a:off x="0" y="0"/>
          <a:ext cx="0" cy="0"/>
          <a:chOff x="0" y="0"/>
          <a:chExt cx="0" cy="0"/>
        </a:xfrm>
      </p:grpSpPr>
      <p:pic>
        <p:nvPicPr>
          <p:cNvPr id="10" name="Picture 9" descr="A picture containing text, clipart, businesscard&#10;&#10;Description automatically generated">
            <a:extLst>
              <a:ext uri="{FF2B5EF4-FFF2-40B4-BE49-F238E27FC236}">
                <a16:creationId xmlns:a16="http://schemas.microsoft.com/office/drawing/2014/main" id="{71860050-85FA-A5A9-6DE4-71CCD7672619}"/>
              </a:ext>
            </a:extLst>
          </p:cNvPr>
          <p:cNvPicPr>
            <a:picLocks noChangeAspect="1"/>
          </p:cNvPicPr>
          <p:nvPr/>
        </p:nvPicPr>
        <p:blipFill>
          <a:blip r:embed="rId3"/>
          <a:stretch>
            <a:fillRect/>
          </a:stretch>
        </p:blipFill>
        <p:spPr>
          <a:xfrm>
            <a:off x="9925308" y="72178"/>
            <a:ext cx="2000250" cy="1266825"/>
          </a:xfrm>
          <a:prstGeom prst="rect">
            <a:avLst/>
          </a:prstGeom>
        </p:spPr>
      </p:pic>
      <p:pic>
        <p:nvPicPr>
          <p:cNvPr id="15" name="Picture 14" descr="A painting of a city with boats on the water&#10;&#10;Description automatically generated">
            <a:extLst>
              <a:ext uri="{FF2B5EF4-FFF2-40B4-BE49-F238E27FC236}">
                <a16:creationId xmlns:a16="http://schemas.microsoft.com/office/drawing/2014/main" id="{AE85BCA6-E88B-A61B-8B83-50488E57F1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4192"/>
            <a:ext cx="12192000" cy="5543808"/>
          </a:xfrm>
          <a:prstGeom prst="rect">
            <a:avLst/>
          </a:prstGeom>
        </p:spPr>
      </p:pic>
      <p:sp>
        <p:nvSpPr>
          <p:cNvPr id="3" name="Slide Number Placeholder 2">
            <a:extLst>
              <a:ext uri="{FF2B5EF4-FFF2-40B4-BE49-F238E27FC236}">
                <a16:creationId xmlns:a16="http://schemas.microsoft.com/office/drawing/2014/main" id="{A404B30D-4A31-5366-F36B-56AC4CE738F7}"/>
              </a:ext>
            </a:extLst>
          </p:cNvPr>
          <p:cNvSpPr>
            <a:spLocks noGrp="1"/>
          </p:cNvSpPr>
          <p:nvPr>
            <p:ph type="sldNum" sz="quarter" idx="12"/>
          </p:nvPr>
        </p:nvSpPr>
        <p:spPr/>
        <p:txBody>
          <a:bodyPr/>
          <a:lstStyle/>
          <a:p>
            <a:fld id="{330EA680-D336-4FF7-8B7A-9848BB0A1C32}" type="slidenum">
              <a:rPr lang="en-US" smtClean="0"/>
              <a:t>112</a:t>
            </a:fld>
            <a:endParaRPr lang="en-US"/>
          </a:p>
        </p:txBody>
      </p:sp>
      <p:sp>
        <p:nvSpPr>
          <p:cNvPr id="7" name="Title 1">
            <a:extLst>
              <a:ext uri="{FF2B5EF4-FFF2-40B4-BE49-F238E27FC236}">
                <a16:creationId xmlns:a16="http://schemas.microsoft.com/office/drawing/2014/main" id="{CFF0031B-8BCD-58BA-D9A2-E19A06DC2F05}"/>
              </a:ext>
            </a:extLst>
          </p:cNvPr>
          <p:cNvSpPr txBox="1">
            <a:spLocks/>
          </p:cNvSpPr>
          <p:nvPr/>
        </p:nvSpPr>
        <p:spPr>
          <a:xfrm>
            <a:off x="409833" y="261897"/>
            <a:ext cx="10515600" cy="8625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accent2"/>
                </a:solidFill>
                <a:cs typeface="Calibri Light"/>
              </a:rPr>
              <a:t>Contributions</a:t>
            </a:r>
          </a:p>
        </p:txBody>
      </p:sp>
      <p:sp>
        <p:nvSpPr>
          <p:cNvPr id="5" name="Rectangle 4">
            <a:extLst>
              <a:ext uri="{FF2B5EF4-FFF2-40B4-BE49-F238E27FC236}">
                <a16:creationId xmlns:a16="http://schemas.microsoft.com/office/drawing/2014/main" id="{C503AB63-D81B-5923-8893-B59580F94024}"/>
              </a:ext>
            </a:extLst>
          </p:cNvPr>
          <p:cNvSpPr/>
          <p:nvPr/>
        </p:nvSpPr>
        <p:spPr>
          <a:xfrm>
            <a:off x="1622166" y="1474237"/>
            <a:ext cx="2416629" cy="4646645"/>
          </a:xfrm>
          <a:prstGeom prst="rect">
            <a:avLst/>
          </a:prstGeom>
          <a:solidFill>
            <a:schemeClr val="tx2">
              <a:lumMod val="75000"/>
              <a:alpha val="2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6" name="Rectangle 5">
            <a:extLst>
              <a:ext uri="{FF2B5EF4-FFF2-40B4-BE49-F238E27FC236}">
                <a16:creationId xmlns:a16="http://schemas.microsoft.com/office/drawing/2014/main" id="{E4E5EC34-6A44-F073-ADE9-8A477A86E4D6}"/>
              </a:ext>
            </a:extLst>
          </p:cNvPr>
          <p:cNvSpPr/>
          <p:nvPr/>
        </p:nvSpPr>
        <p:spPr>
          <a:xfrm>
            <a:off x="8717901" y="1502814"/>
            <a:ext cx="2416629" cy="4646645"/>
          </a:xfrm>
          <a:prstGeom prst="rect">
            <a:avLst/>
          </a:prstGeom>
          <a:solidFill>
            <a:schemeClr val="tx2">
              <a:lumMod val="75000"/>
              <a:alpha val="7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8" name="Rectangle 7">
            <a:extLst>
              <a:ext uri="{FF2B5EF4-FFF2-40B4-BE49-F238E27FC236}">
                <a16:creationId xmlns:a16="http://schemas.microsoft.com/office/drawing/2014/main" id="{9BA01D36-7B2D-140A-8029-A0DEE038512D}"/>
              </a:ext>
            </a:extLst>
          </p:cNvPr>
          <p:cNvSpPr/>
          <p:nvPr/>
        </p:nvSpPr>
        <p:spPr>
          <a:xfrm>
            <a:off x="5041446" y="1455189"/>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11" name="TextBox 10">
            <a:extLst>
              <a:ext uri="{FF2B5EF4-FFF2-40B4-BE49-F238E27FC236}">
                <a16:creationId xmlns:a16="http://schemas.microsoft.com/office/drawing/2014/main" id="{03D2A5B4-84B7-EE09-A6C6-46F37B72E1FC}"/>
              </a:ext>
            </a:extLst>
          </p:cNvPr>
          <p:cNvSpPr txBox="1"/>
          <p:nvPr/>
        </p:nvSpPr>
        <p:spPr>
          <a:xfrm>
            <a:off x="1622167" y="2637563"/>
            <a:ext cx="2416628" cy="1569660"/>
          </a:xfrm>
          <a:prstGeom prst="rect">
            <a:avLst/>
          </a:prstGeom>
          <a:noFill/>
        </p:spPr>
        <p:txBody>
          <a:bodyPr wrap="square" rtlCol="0">
            <a:spAutoFit/>
          </a:bodyPr>
          <a:lstStyle/>
          <a:p>
            <a:pPr algn="ctr"/>
            <a:r>
              <a:rPr lang="en-GB" sz="2400" b="1" dirty="0">
                <a:solidFill>
                  <a:schemeClr val="bg1"/>
                </a:solidFill>
              </a:rPr>
              <a:t>Computational Modelling for Visual Saliency and Scanpath </a:t>
            </a:r>
          </a:p>
        </p:txBody>
      </p:sp>
      <p:sp>
        <p:nvSpPr>
          <p:cNvPr id="12" name="TextBox 11">
            <a:extLst>
              <a:ext uri="{FF2B5EF4-FFF2-40B4-BE49-F238E27FC236}">
                <a16:creationId xmlns:a16="http://schemas.microsoft.com/office/drawing/2014/main" id="{809E03F1-06AB-65BB-D350-A3124578134F}"/>
              </a:ext>
            </a:extLst>
          </p:cNvPr>
          <p:cNvSpPr txBox="1"/>
          <p:nvPr/>
        </p:nvSpPr>
        <p:spPr>
          <a:xfrm>
            <a:off x="5041446" y="2652833"/>
            <a:ext cx="2416628" cy="1938992"/>
          </a:xfrm>
          <a:prstGeom prst="rect">
            <a:avLst/>
          </a:prstGeom>
          <a:noFill/>
        </p:spPr>
        <p:txBody>
          <a:bodyPr wrap="square" rtlCol="0">
            <a:spAutoFit/>
          </a:bodyPr>
          <a:lstStyle/>
          <a:p>
            <a:pPr algn="ctr"/>
            <a:r>
              <a:rPr lang="en-GB" sz="2400" b="1" dirty="0">
                <a:solidFill>
                  <a:schemeClr val="bg1"/>
                </a:solidFill>
              </a:rPr>
              <a:t>Improving the networks representation ability for the art domain</a:t>
            </a:r>
          </a:p>
        </p:txBody>
      </p:sp>
      <p:sp>
        <p:nvSpPr>
          <p:cNvPr id="13" name="TextBox 12">
            <a:extLst>
              <a:ext uri="{FF2B5EF4-FFF2-40B4-BE49-F238E27FC236}">
                <a16:creationId xmlns:a16="http://schemas.microsoft.com/office/drawing/2014/main" id="{272DB67F-8555-58B8-9DF2-E1FA7A4E2611}"/>
              </a:ext>
            </a:extLst>
          </p:cNvPr>
          <p:cNvSpPr txBox="1"/>
          <p:nvPr/>
        </p:nvSpPr>
        <p:spPr>
          <a:xfrm>
            <a:off x="8727622" y="2715817"/>
            <a:ext cx="2416628" cy="1938992"/>
          </a:xfrm>
          <a:prstGeom prst="rect">
            <a:avLst/>
          </a:prstGeom>
          <a:noFill/>
        </p:spPr>
        <p:txBody>
          <a:bodyPr wrap="square" rtlCol="0">
            <a:spAutoFit/>
          </a:bodyPr>
          <a:lstStyle/>
          <a:p>
            <a:pPr algn="ctr"/>
            <a:r>
              <a:rPr lang="en-GB" sz="2400" b="1" dirty="0">
                <a:solidFill>
                  <a:schemeClr val="bg1"/>
                </a:solidFill>
              </a:rPr>
              <a:t>Provide a native unsupervised training method</a:t>
            </a:r>
          </a:p>
          <a:p>
            <a:pPr algn="ctr"/>
            <a:r>
              <a:rPr lang="en-GB" sz="2400" b="1" dirty="0">
                <a:solidFill>
                  <a:schemeClr val="bg1"/>
                </a:solidFill>
              </a:rPr>
              <a:t>for the art domain</a:t>
            </a:r>
          </a:p>
        </p:txBody>
      </p:sp>
    </p:spTree>
    <p:extLst>
      <p:ext uri="{BB962C8B-B14F-4D97-AF65-F5344CB8AC3E}">
        <p14:creationId xmlns:p14="http://schemas.microsoft.com/office/powerpoint/2010/main" val="31653173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B290E46E-520E-6F0D-3B86-543E228388D6}"/>
              </a:ext>
            </a:extLst>
          </p:cNvPr>
          <p:cNvPicPr>
            <a:picLocks noGrp="1" noChangeAspect="1"/>
          </p:cNvPicPr>
          <p:nvPr>
            <p:ph idx="1"/>
          </p:nvPr>
        </p:nvPicPr>
        <p:blipFill>
          <a:blip r:embed="rId3"/>
          <a:stretch>
            <a:fillRect/>
          </a:stretch>
        </p:blipFill>
        <p:spPr>
          <a:xfrm>
            <a:off x="5113502" y="1974508"/>
            <a:ext cx="6240298" cy="3351680"/>
          </a:xfrm>
        </p:spPr>
      </p:pic>
      <p:sp>
        <p:nvSpPr>
          <p:cNvPr id="6" name="Title 1">
            <a:extLst>
              <a:ext uri="{FF2B5EF4-FFF2-40B4-BE49-F238E27FC236}">
                <a16:creationId xmlns:a16="http://schemas.microsoft.com/office/drawing/2014/main" id="{E9FDC9A1-DA7E-FE5A-9909-D1E7BB2207F6}"/>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ea typeface="+mj-lt"/>
                <a:cs typeface="+mj-lt"/>
              </a:rPr>
              <a:t>Self supervised Learning</a:t>
            </a:r>
          </a:p>
        </p:txBody>
      </p:sp>
      <p:sp>
        <p:nvSpPr>
          <p:cNvPr id="2" name="Slide Number Placeholder 1">
            <a:extLst>
              <a:ext uri="{FF2B5EF4-FFF2-40B4-BE49-F238E27FC236}">
                <a16:creationId xmlns:a16="http://schemas.microsoft.com/office/drawing/2014/main" id="{DB169ACC-E9C9-DAAB-4227-76CB936A5B06}"/>
              </a:ext>
            </a:extLst>
          </p:cNvPr>
          <p:cNvSpPr>
            <a:spLocks noGrp="1"/>
          </p:cNvSpPr>
          <p:nvPr>
            <p:ph type="sldNum" sz="quarter" idx="12"/>
          </p:nvPr>
        </p:nvSpPr>
        <p:spPr/>
        <p:txBody>
          <a:bodyPr/>
          <a:lstStyle/>
          <a:p>
            <a:fld id="{330EA680-D336-4FF7-8B7A-9848BB0A1C32}" type="slidenum">
              <a:rPr lang="en-US" smtClean="0"/>
              <a:t>113</a:t>
            </a:fld>
            <a:endParaRPr lang="en-US"/>
          </a:p>
        </p:txBody>
      </p:sp>
      <p:pic>
        <p:nvPicPr>
          <p:cNvPr id="5" name="Picture 4" descr="A picture containing text, clipart, businesscard&#10;&#10;Description automatically generated">
            <a:extLst>
              <a:ext uri="{FF2B5EF4-FFF2-40B4-BE49-F238E27FC236}">
                <a16:creationId xmlns:a16="http://schemas.microsoft.com/office/drawing/2014/main" id="{40986879-5D8E-0F0A-912A-06ED62171F7D}"/>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7" name="TextBox 6">
            <a:extLst>
              <a:ext uri="{FF2B5EF4-FFF2-40B4-BE49-F238E27FC236}">
                <a16:creationId xmlns:a16="http://schemas.microsoft.com/office/drawing/2014/main" id="{A0663E24-B757-7846-9960-48923C90D11A}"/>
              </a:ext>
            </a:extLst>
          </p:cNvPr>
          <p:cNvSpPr txBox="1"/>
          <p:nvPr/>
        </p:nvSpPr>
        <p:spPr>
          <a:xfrm>
            <a:off x="409575" y="2673459"/>
            <a:ext cx="4248150" cy="1815882"/>
          </a:xfrm>
          <a:prstGeom prst="rect">
            <a:avLst/>
          </a:prstGeom>
          <a:noFill/>
        </p:spPr>
        <p:txBody>
          <a:bodyPr wrap="square">
            <a:spAutoFit/>
          </a:bodyPr>
          <a:lstStyle/>
          <a:p>
            <a:pPr marL="285750" indent="-285750">
              <a:buFont typeface="Arial" panose="020B0604020202020204" pitchFamily="34" charset="0"/>
              <a:buChar char="•"/>
            </a:pPr>
            <a:r>
              <a:rPr lang="en-GB" sz="2800" b="1" i="0" dirty="0">
                <a:effectLst/>
                <a:latin typeface="Google Sans"/>
              </a:rPr>
              <a:t>SSL aims to learn representations of data without the need for explicit labels.</a:t>
            </a:r>
            <a:endParaRPr lang="en-GB" sz="2800" b="1" dirty="0"/>
          </a:p>
        </p:txBody>
      </p:sp>
      <p:sp>
        <p:nvSpPr>
          <p:cNvPr id="8" name="TextBox 7">
            <a:extLst>
              <a:ext uri="{FF2B5EF4-FFF2-40B4-BE49-F238E27FC236}">
                <a16:creationId xmlns:a16="http://schemas.microsoft.com/office/drawing/2014/main" id="{FA8DD9FA-2B3C-97AB-AFF4-C1765C26B8BF}"/>
              </a:ext>
            </a:extLst>
          </p:cNvPr>
          <p:cNvSpPr txBox="1"/>
          <p:nvPr/>
        </p:nvSpPr>
        <p:spPr>
          <a:xfrm>
            <a:off x="838200" y="6187015"/>
            <a:ext cx="9089570" cy="461665"/>
          </a:xfrm>
          <a:prstGeom prst="rect">
            <a:avLst/>
          </a:prstGeom>
          <a:noFill/>
        </p:spPr>
        <p:txBody>
          <a:bodyPr wrap="square">
            <a:spAutoFit/>
          </a:bodyPr>
          <a:lstStyle/>
          <a:p>
            <a:r>
              <a:rPr lang="en-GB" sz="1200" dirty="0">
                <a:latin typeface="Arial" panose="020B0604020202020204" pitchFamily="34" charset="0"/>
              </a:rPr>
              <a:t>J</a:t>
            </a:r>
            <a:r>
              <a:rPr lang="en-GB" sz="1200" b="0" i="0" dirty="0">
                <a:effectLst/>
                <a:latin typeface="Arial" panose="020B0604020202020204" pitchFamily="34" charset="0"/>
              </a:rPr>
              <a:t>ure </a:t>
            </a:r>
            <a:r>
              <a:rPr lang="en-GB" sz="1200" b="0" i="0" dirty="0" err="1">
                <a:effectLst/>
                <a:latin typeface="Arial" panose="020B0604020202020204" pitchFamily="34" charset="0"/>
              </a:rPr>
              <a:t>Zbontar</a:t>
            </a:r>
            <a:r>
              <a:rPr lang="en-GB" sz="1200" b="0" i="0" dirty="0">
                <a:effectLst/>
                <a:latin typeface="Arial" panose="020B0604020202020204" pitchFamily="34" charset="0"/>
              </a:rPr>
              <a:t>, Li Jing, Ishan Misra, Yann LeCun and Stéphane Deny. Barlow twins: Self-supervised learning via redundancy reduction. In International Conference on Machine Learning, pages 12310–12320. PMLR, 2021</a:t>
            </a:r>
            <a:endParaRPr lang="en-GB" sz="1200" dirty="0"/>
          </a:p>
        </p:txBody>
      </p:sp>
    </p:spTree>
    <p:extLst>
      <p:ext uri="{BB962C8B-B14F-4D97-AF65-F5344CB8AC3E}">
        <p14:creationId xmlns:p14="http://schemas.microsoft.com/office/powerpoint/2010/main" val="17444094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D41B4-123B-3CDF-5AFB-020FC7B51A8B}"/>
            </a:ext>
          </a:extLst>
        </p:cNvPr>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7BA46567-CED2-2280-C545-0A78F1C9A7FB}"/>
              </a:ext>
            </a:extLst>
          </p:cNvPr>
          <p:cNvPicPr>
            <a:picLocks noGrp="1" noChangeAspect="1"/>
          </p:cNvPicPr>
          <p:nvPr>
            <p:ph idx="1"/>
          </p:nvPr>
        </p:nvPicPr>
        <p:blipFill>
          <a:blip r:embed="rId3"/>
          <a:stretch>
            <a:fillRect/>
          </a:stretch>
        </p:blipFill>
        <p:spPr>
          <a:xfrm>
            <a:off x="1641836" y="1843554"/>
            <a:ext cx="8101503" cy="4351338"/>
          </a:xfrm>
        </p:spPr>
      </p:pic>
      <p:sp>
        <p:nvSpPr>
          <p:cNvPr id="6" name="Title 1">
            <a:extLst>
              <a:ext uri="{FF2B5EF4-FFF2-40B4-BE49-F238E27FC236}">
                <a16:creationId xmlns:a16="http://schemas.microsoft.com/office/drawing/2014/main" id="{86267FE4-9AEC-AD12-542D-1DAEA4BB594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ea typeface="+mj-lt"/>
                <a:cs typeface="+mj-lt"/>
              </a:rPr>
              <a:t>Self supervised Learning</a:t>
            </a:r>
          </a:p>
        </p:txBody>
      </p:sp>
      <p:sp>
        <p:nvSpPr>
          <p:cNvPr id="2" name="Slide Number Placeholder 1">
            <a:extLst>
              <a:ext uri="{FF2B5EF4-FFF2-40B4-BE49-F238E27FC236}">
                <a16:creationId xmlns:a16="http://schemas.microsoft.com/office/drawing/2014/main" id="{BDAE4412-4EB3-61C0-C24E-F3193C65C865}"/>
              </a:ext>
            </a:extLst>
          </p:cNvPr>
          <p:cNvSpPr>
            <a:spLocks noGrp="1"/>
          </p:cNvSpPr>
          <p:nvPr>
            <p:ph type="sldNum" sz="quarter" idx="12"/>
          </p:nvPr>
        </p:nvSpPr>
        <p:spPr/>
        <p:txBody>
          <a:bodyPr/>
          <a:lstStyle/>
          <a:p>
            <a:fld id="{330EA680-D336-4FF7-8B7A-9848BB0A1C32}" type="slidenum">
              <a:rPr lang="en-US" smtClean="0"/>
              <a:t>114</a:t>
            </a:fld>
            <a:endParaRPr lang="en-US"/>
          </a:p>
        </p:txBody>
      </p:sp>
      <p:pic>
        <p:nvPicPr>
          <p:cNvPr id="5" name="Picture 4" descr="A picture containing text, clipart, businesscard&#10;&#10;Description automatically generated">
            <a:extLst>
              <a:ext uri="{FF2B5EF4-FFF2-40B4-BE49-F238E27FC236}">
                <a16:creationId xmlns:a16="http://schemas.microsoft.com/office/drawing/2014/main" id="{8909E4DA-2E51-C8CD-055F-C89378A62965}"/>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8" name="Rectangle 7">
            <a:extLst>
              <a:ext uri="{FF2B5EF4-FFF2-40B4-BE49-F238E27FC236}">
                <a16:creationId xmlns:a16="http://schemas.microsoft.com/office/drawing/2014/main" id="{F36BBDD0-0E30-A592-00F1-ED0C49FB40E2}"/>
              </a:ext>
            </a:extLst>
          </p:cNvPr>
          <p:cNvSpPr/>
          <p:nvPr/>
        </p:nvSpPr>
        <p:spPr>
          <a:xfrm>
            <a:off x="2886075" y="3105150"/>
            <a:ext cx="1028700" cy="1171575"/>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B06B64C6-CB4D-2CB0-4A05-C5E3560AB73E}"/>
              </a:ext>
            </a:extLst>
          </p:cNvPr>
          <p:cNvSpPr/>
          <p:nvPr/>
        </p:nvSpPr>
        <p:spPr>
          <a:xfrm>
            <a:off x="2886075" y="4614862"/>
            <a:ext cx="1028700" cy="1376364"/>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DF5291C1-8A3C-4950-4F56-D91BFA2D638E}"/>
              </a:ext>
            </a:extLst>
          </p:cNvPr>
          <p:cNvSpPr txBox="1"/>
          <p:nvPr/>
        </p:nvSpPr>
        <p:spPr>
          <a:xfrm>
            <a:off x="838200" y="6187015"/>
            <a:ext cx="9089570" cy="461665"/>
          </a:xfrm>
          <a:prstGeom prst="rect">
            <a:avLst/>
          </a:prstGeom>
          <a:noFill/>
        </p:spPr>
        <p:txBody>
          <a:bodyPr wrap="square">
            <a:spAutoFit/>
          </a:bodyPr>
          <a:lstStyle/>
          <a:p>
            <a:r>
              <a:rPr lang="en-GB" sz="1200" dirty="0">
                <a:latin typeface="Arial" panose="020B0604020202020204" pitchFamily="34" charset="0"/>
              </a:rPr>
              <a:t>J</a:t>
            </a:r>
            <a:r>
              <a:rPr lang="en-GB" sz="1200" b="0" i="0" dirty="0">
                <a:effectLst/>
                <a:latin typeface="Arial" panose="020B0604020202020204" pitchFamily="34" charset="0"/>
              </a:rPr>
              <a:t>ure </a:t>
            </a:r>
            <a:r>
              <a:rPr lang="en-GB" sz="1200" b="0" i="0" dirty="0" err="1">
                <a:effectLst/>
                <a:latin typeface="Arial" panose="020B0604020202020204" pitchFamily="34" charset="0"/>
              </a:rPr>
              <a:t>Zbontar</a:t>
            </a:r>
            <a:r>
              <a:rPr lang="en-GB" sz="1200" b="0" i="0" dirty="0">
                <a:effectLst/>
                <a:latin typeface="Arial" panose="020B0604020202020204" pitchFamily="34" charset="0"/>
              </a:rPr>
              <a:t>, Li Jing, Ishan Misra, Yann LeCun and Stéphane Deny. Barlow twins: Self-supervised learning via redundancy reduction. In International Conference on Machine Learning, pages 12310–12320. PMLR, 2021</a:t>
            </a:r>
            <a:endParaRPr lang="en-GB" sz="1200" dirty="0"/>
          </a:p>
        </p:txBody>
      </p:sp>
    </p:spTree>
    <p:extLst>
      <p:ext uri="{BB962C8B-B14F-4D97-AF65-F5344CB8AC3E}">
        <p14:creationId xmlns:p14="http://schemas.microsoft.com/office/powerpoint/2010/main" val="7509920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67BDD-6BCF-9395-88DC-C5D624C847EE}"/>
            </a:ext>
          </a:extLst>
        </p:cNvPr>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A77F0F23-E99E-DCDD-B7F3-034C00D57FF6}"/>
              </a:ext>
            </a:extLst>
          </p:cNvPr>
          <p:cNvPicPr>
            <a:picLocks noGrp="1" noChangeAspect="1"/>
          </p:cNvPicPr>
          <p:nvPr>
            <p:ph idx="1"/>
          </p:nvPr>
        </p:nvPicPr>
        <p:blipFill>
          <a:blip r:embed="rId3"/>
          <a:stretch>
            <a:fillRect/>
          </a:stretch>
        </p:blipFill>
        <p:spPr>
          <a:xfrm>
            <a:off x="1641836" y="1843554"/>
            <a:ext cx="8101503" cy="4351338"/>
          </a:xfrm>
        </p:spPr>
      </p:pic>
      <p:sp>
        <p:nvSpPr>
          <p:cNvPr id="6" name="Title 1">
            <a:extLst>
              <a:ext uri="{FF2B5EF4-FFF2-40B4-BE49-F238E27FC236}">
                <a16:creationId xmlns:a16="http://schemas.microsoft.com/office/drawing/2014/main" id="{1054D4E2-2708-8502-E172-19BF671109CF}"/>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ea typeface="+mj-lt"/>
                <a:cs typeface="+mj-lt"/>
              </a:rPr>
              <a:t>Self supervised Learning</a:t>
            </a:r>
          </a:p>
        </p:txBody>
      </p:sp>
      <p:sp>
        <p:nvSpPr>
          <p:cNvPr id="2" name="Slide Number Placeholder 1">
            <a:extLst>
              <a:ext uri="{FF2B5EF4-FFF2-40B4-BE49-F238E27FC236}">
                <a16:creationId xmlns:a16="http://schemas.microsoft.com/office/drawing/2014/main" id="{29612C0F-E9DC-961C-D923-AC0C170FF444}"/>
              </a:ext>
            </a:extLst>
          </p:cNvPr>
          <p:cNvSpPr>
            <a:spLocks noGrp="1"/>
          </p:cNvSpPr>
          <p:nvPr>
            <p:ph type="sldNum" sz="quarter" idx="12"/>
          </p:nvPr>
        </p:nvSpPr>
        <p:spPr/>
        <p:txBody>
          <a:bodyPr/>
          <a:lstStyle/>
          <a:p>
            <a:fld id="{330EA680-D336-4FF7-8B7A-9848BB0A1C32}" type="slidenum">
              <a:rPr lang="en-US" smtClean="0"/>
              <a:t>115</a:t>
            </a:fld>
            <a:endParaRPr lang="en-US"/>
          </a:p>
        </p:txBody>
      </p:sp>
      <p:pic>
        <p:nvPicPr>
          <p:cNvPr id="5" name="Picture 4" descr="A picture containing text, clipart, businesscard&#10;&#10;Description automatically generated">
            <a:extLst>
              <a:ext uri="{FF2B5EF4-FFF2-40B4-BE49-F238E27FC236}">
                <a16:creationId xmlns:a16="http://schemas.microsoft.com/office/drawing/2014/main" id="{D8A83398-20D4-91CE-DEDA-499718349F63}"/>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8" name="Rectangle 7">
            <a:extLst>
              <a:ext uri="{FF2B5EF4-FFF2-40B4-BE49-F238E27FC236}">
                <a16:creationId xmlns:a16="http://schemas.microsoft.com/office/drawing/2014/main" id="{9BE68C35-1E77-E1DD-C8B9-A34349AB00A8}"/>
              </a:ext>
            </a:extLst>
          </p:cNvPr>
          <p:cNvSpPr/>
          <p:nvPr/>
        </p:nvSpPr>
        <p:spPr>
          <a:xfrm>
            <a:off x="3019425" y="3076575"/>
            <a:ext cx="3429000" cy="1171575"/>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4B8AA1A5-426A-2D39-CA6D-8DA92FE02A36}"/>
              </a:ext>
            </a:extLst>
          </p:cNvPr>
          <p:cNvSpPr/>
          <p:nvPr/>
        </p:nvSpPr>
        <p:spPr>
          <a:xfrm>
            <a:off x="2886075" y="4614862"/>
            <a:ext cx="3562350" cy="1376364"/>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C1DBEF00-DFB3-28CD-6D03-50B161D4B167}"/>
              </a:ext>
            </a:extLst>
          </p:cNvPr>
          <p:cNvSpPr txBox="1"/>
          <p:nvPr/>
        </p:nvSpPr>
        <p:spPr>
          <a:xfrm>
            <a:off x="838200" y="6187015"/>
            <a:ext cx="9089570" cy="461665"/>
          </a:xfrm>
          <a:prstGeom prst="rect">
            <a:avLst/>
          </a:prstGeom>
          <a:noFill/>
        </p:spPr>
        <p:txBody>
          <a:bodyPr wrap="square">
            <a:spAutoFit/>
          </a:bodyPr>
          <a:lstStyle/>
          <a:p>
            <a:r>
              <a:rPr lang="en-GB" sz="1200" dirty="0">
                <a:latin typeface="Arial" panose="020B0604020202020204" pitchFamily="34" charset="0"/>
              </a:rPr>
              <a:t>J</a:t>
            </a:r>
            <a:r>
              <a:rPr lang="en-GB" sz="1200" b="0" i="0" dirty="0">
                <a:effectLst/>
                <a:latin typeface="Arial" panose="020B0604020202020204" pitchFamily="34" charset="0"/>
              </a:rPr>
              <a:t>ure </a:t>
            </a:r>
            <a:r>
              <a:rPr lang="en-GB" sz="1200" b="0" i="0" dirty="0" err="1">
                <a:effectLst/>
                <a:latin typeface="Arial" panose="020B0604020202020204" pitchFamily="34" charset="0"/>
              </a:rPr>
              <a:t>Zbontar</a:t>
            </a:r>
            <a:r>
              <a:rPr lang="en-GB" sz="1200" b="0" i="0" dirty="0">
                <a:effectLst/>
                <a:latin typeface="Arial" panose="020B0604020202020204" pitchFamily="34" charset="0"/>
              </a:rPr>
              <a:t>, Li Jing, Ishan Misra, Yann LeCun and Stéphane Deny. Barlow twins: Self-supervised learning via redundancy reduction. In International Conference on Machine Learning, pages 12310–12320. PMLR, 2021</a:t>
            </a:r>
            <a:endParaRPr lang="en-GB" sz="1200" dirty="0"/>
          </a:p>
        </p:txBody>
      </p:sp>
    </p:spTree>
    <p:extLst>
      <p:ext uri="{BB962C8B-B14F-4D97-AF65-F5344CB8AC3E}">
        <p14:creationId xmlns:p14="http://schemas.microsoft.com/office/powerpoint/2010/main" val="12783572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82632-1866-3BC4-A88D-CA0196803B7F}"/>
            </a:ext>
          </a:extLst>
        </p:cNvPr>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FA266753-9749-E793-6557-52D88682C492}"/>
              </a:ext>
            </a:extLst>
          </p:cNvPr>
          <p:cNvPicPr>
            <a:picLocks noGrp="1" noChangeAspect="1"/>
          </p:cNvPicPr>
          <p:nvPr>
            <p:ph idx="1"/>
          </p:nvPr>
        </p:nvPicPr>
        <p:blipFill>
          <a:blip r:embed="rId3"/>
          <a:stretch>
            <a:fillRect/>
          </a:stretch>
        </p:blipFill>
        <p:spPr>
          <a:xfrm>
            <a:off x="1641836" y="1843554"/>
            <a:ext cx="8101503" cy="4351338"/>
          </a:xfrm>
        </p:spPr>
      </p:pic>
      <p:sp>
        <p:nvSpPr>
          <p:cNvPr id="6" name="Title 1">
            <a:extLst>
              <a:ext uri="{FF2B5EF4-FFF2-40B4-BE49-F238E27FC236}">
                <a16:creationId xmlns:a16="http://schemas.microsoft.com/office/drawing/2014/main" id="{2C77B6E6-E009-A0D3-EE96-84C578003AD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ea typeface="+mj-lt"/>
                <a:cs typeface="+mj-lt"/>
              </a:rPr>
              <a:t>Self supervised Learning</a:t>
            </a:r>
          </a:p>
        </p:txBody>
      </p:sp>
      <p:sp>
        <p:nvSpPr>
          <p:cNvPr id="2" name="Slide Number Placeholder 1">
            <a:extLst>
              <a:ext uri="{FF2B5EF4-FFF2-40B4-BE49-F238E27FC236}">
                <a16:creationId xmlns:a16="http://schemas.microsoft.com/office/drawing/2014/main" id="{03D4A8E3-1B12-056F-2C74-C55E2C906DAC}"/>
              </a:ext>
            </a:extLst>
          </p:cNvPr>
          <p:cNvSpPr>
            <a:spLocks noGrp="1"/>
          </p:cNvSpPr>
          <p:nvPr>
            <p:ph type="sldNum" sz="quarter" idx="12"/>
          </p:nvPr>
        </p:nvSpPr>
        <p:spPr/>
        <p:txBody>
          <a:bodyPr/>
          <a:lstStyle/>
          <a:p>
            <a:fld id="{330EA680-D336-4FF7-8B7A-9848BB0A1C32}" type="slidenum">
              <a:rPr lang="en-US" smtClean="0"/>
              <a:t>116</a:t>
            </a:fld>
            <a:endParaRPr lang="en-US"/>
          </a:p>
        </p:txBody>
      </p:sp>
      <p:pic>
        <p:nvPicPr>
          <p:cNvPr id="5" name="Picture 4" descr="A picture containing text, clipart, businesscard&#10;&#10;Description automatically generated">
            <a:extLst>
              <a:ext uri="{FF2B5EF4-FFF2-40B4-BE49-F238E27FC236}">
                <a16:creationId xmlns:a16="http://schemas.microsoft.com/office/drawing/2014/main" id="{CB451E4F-76A9-E0B9-681C-3F2F7BC7B571}"/>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3" name="Rectangle 2">
            <a:extLst>
              <a:ext uri="{FF2B5EF4-FFF2-40B4-BE49-F238E27FC236}">
                <a16:creationId xmlns:a16="http://schemas.microsoft.com/office/drawing/2014/main" id="{1945836B-C29F-39F7-0977-0C56FC915FF8}"/>
              </a:ext>
            </a:extLst>
          </p:cNvPr>
          <p:cNvSpPr/>
          <p:nvPr/>
        </p:nvSpPr>
        <p:spPr>
          <a:xfrm>
            <a:off x="6524625" y="3590924"/>
            <a:ext cx="1571625" cy="1905001"/>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7D9F855E-5C52-B376-CE71-5733DE256250}"/>
              </a:ext>
            </a:extLst>
          </p:cNvPr>
          <p:cNvSpPr txBox="1"/>
          <p:nvPr/>
        </p:nvSpPr>
        <p:spPr>
          <a:xfrm>
            <a:off x="838200" y="6187015"/>
            <a:ext cx="9089570" cy="461665"/>
          </a:xfrm>
          <a:prstGeom prst="rect">
            <a:avLst/>
          </a:prstGeom>
          <a:noFill/>
        </p:spPr>
        <p:txBody>
          <a:bodyPr wrap="square">
            <a:spAutoFit/>
          </a:bodyPr>
          <a:lstStyle/>
          <a:p>
            <a:r>
              <a:rPr lang="en-GB" sz="1200" dirty="0">
                <a:latin typeface="Arial" panose="020B0604020202020204" pitchFamily="34" charset="0"/>
              </a:rPr>
              <a:t>J</a:t>
            </a:r>
            <a:r>
              <a:rPr lang="en-GB" sz="1200" b="0" i="0" dirty="0">
                <a:effectLst/>
                <a:latin typeface="Arial" panose="020B0604020202020204" pitchFamily="34" charset="0"/>
              </a:rPr>
              <a:t>ure </a:t>
            </a:r>
            <a:r>
              <a:rPr lang="en-GB" sz="1200" b="0" i="0" dirty="0" err="1">
                <a:effectLst/>
                <a:latin typeface="Arial" panose="020B0604020202020204" pitchFamily="34" charset="0"/>
              </a:rPr>
              <a:t>Zbontar</a:t>
            </a:r>
            <a:r>
              <a:rPr lang="en-GB" sz="1200" b="0" i="0" dirty="0">
                <a:effectLst/>
                <a:latin typeface="Arial" panose="020B0604020202020204" pitchFamily="34" charset="0"/>
              </a:rPr>
              <a:t>, Li Jing, Ishan Misra, Yann LeCun and Stéphane Deny. Barlow twins: Self-supervised learning via redundancy reduction. In International Conference on Machine Learning, pages 12310–12320. PMLR, 2021</a:t>
            </a:r>
            <a:endParaRPr lang="en-GB" sz="1200" dirty="0"/>
          </a:p>
        </p:txBody>
      </p:sp>
    </p:spTree>
    <p:extLst>
      <p:ext uri="{BB962C8B-B14F-4D97-AF65-F5344CB8AC3E}">
        <p14:creationId xmlns:p14="http://schemas.microsoft.com/office/powerpoint/2010/main" val="27601525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AC421-9FE4-2B91-F619-C07695C71730}"/>
            </a:ext>
          </a:extLst>
        </p:cNvPr>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F106E5CE-82E8-A938-AEDD-11BAE1DB981A}"/>
              </a:ext>
            </a:extLst>
          </p:cNvPr>
          <p:cNvPicPr>
            <a:picLocks noGrp="1" noChangeAspect="1"/>
          </p:cNvPicPr>
          <p:nvPr>
            <p:ph idx="1"/>
          </p:nvPr>
        </p:nvPicPr>
        <p:blipFill>
          <a:blip r:embed="rId3"/>
          <a:stretch>
            <a:fillRect/>
          </a:stretch>
        </p:blipFill>
        <p:spPr>
          <a:xfrm>
            <a:off x="368202" y="1843554"/>
            <a:ext cx="8101503" cy="4351338"/>
          </a:xfrm>
        </p:spPr>
      </p:pic>
      <p:sp>
        <p:nvSpPr>
          <p:cNvPr id="6" name="Title 1">
            <a:extLst>
              <a:ext uri="{FF2B5EF4-FFF2-40B4-BE49-F238E27FC236}">
                <a16:creationId xmlns:a16="http://schemas.microsoft.com/office/drawing/2014/main" id="{8E307DC0-D8EB-E18C-FD97-28B675C3433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ea typeface="+mj-lt"/>
                <a:cs typeface="+mj-lt"/>
              </a:rPr>
              <a:t>Self supervised Learning</a:t>
            </a:r>
          </a:p>
        </p:txBody>
      </p:sp>
      <p:sp>
        <p:nvSpPr>
          <p:cNvPr id="2" name="Slide Number Placeholder 1">
            <a:extLst>
              <a:ext uri="{FF2B5EF4-FFF2-40B4-BE49-F238E27FC236}">
                <a16:creationId xmlns:a16="http://schemas.microsoft.com/office/drawing/2014/main" id="{7E27C32D-6B53-EF2E-6417-1FEB139896E3}"/>
              </a:ext>
            </a:extLst>
          </p:cNvPr>
          <p:cNvSpPr>
            <a:spLocks noGrp="1"/>
          </p:cNvSpPr>
          <p:nvPr>
            <p:ph type="sldNum" sz="quarter" idx="12"/>
          </p:nvPr>
        </p:nvSpPr>
        <p:spPr/>
        <p:txBody>
          <a:bodyPr/>
          <a:lstStyle/>
          <a:p>
            <a:fld id="{330EA680-D336-4FF7-8B7A-9848BB0A1C32}" type="slidenum">
              <a:rPr lang="en-US" smtClean="0"/>
              <a:t>117</a:t>
            </a:fld>
            <a:endParaRPr lang="en-US"/>
          </a:p>
        </p:txBody>
      </p:sp>
      <p:pic>
        <p:nvPicPr>
          <p:cNvPr id="5" name="Picture 4" descr="A picture containing text, clipart, businesscard&#10;&#10;Description automatically generated">
            <a:extLst>
              <a:ext uri="{FF2B5EF4-FFF2-40B4-BE49-F238E27FC236}">
                <a16:creationId xmlns:a16="http://schemas.microsoft.com/office/drawing/2014/main" id="{77141E86-6085-D18E-8885-26DA0F3158AF}"/>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3" name="Rectangle 2">
            <a:extLst>
              <a:ext uri="{FF2B5EF4-FFF2-40B4-BE49-F238E27FC236}">
                <a16:creationId xmlns:a16="http://schemas.microsoft.com/office/drawing/2014/main" id="{12FD2018-371E-FC36-569F-8146C20ABB8D}"/>
              </a:ext>
            </a:extLst>
          </p:cNvPr>
          <p:cNvSpPr/>
          <p:nvPr/>
        </p:nvSpPr>
        <p:spPr>
          <a:xfrm>
            <a:off x="5279566" y="3066722"/>
            <a:ext cx="3086100" cy="1905001"/>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ED2FA838-691C-C4A7-42E8-A70FC7CE1EA7}"/>
              </a:ext>
            </a:extLst>
          </p:cNvPr>
          <p:cNvPicPr>
            <a:picLocks noChangeAspect="1"/>
          </p:cNvPicPr>
          <p:nvPr/>
        </p:nvPicPr>
        <p:blipFill rotWithShape="1">
          <a:blip r:embed="rId5"/>
          <a:srcRect l="61813"/>
          <a:stretch/>
        </p:blipFill>
        <p:spPr>
          <a:xfrm>
            <a:off x="8866672" y="3095852"/>
            <a:ext cx="3058886" cy="1325562"/>
          </a:xfrm>
          <a:prstGeom prst="rect">
            <a:avLst/>
          </a:prstGeom>
        </p:spPr>
      </p:pic>
      <p:pic>
        <p:nvPicPr>
          <p:cNvPr id="8" name="Picture 7">
            <a:extLst>
              <a:ext uri="{FF2B5EF4-FFF2-40B4-BE49-F238E27FC236}">
                <a16:creationId xmlns:a16="http://schemas.microsoft.com/office/drawing/2014/main" id="{180AF59F-EE29-00A5-E561-CCD3D4035FC6}"/>
              </a:ext>
            </a:extLst>
          </p:cNvPr>
          <p:cNvPicPr>
            <a:picLocks noChangeAspect="1"/>
          </p:cNvPicPr>
          <p:nvPr/>
        </p:nvPicPr>
        <p:blipFill rotWithShape="1">
          <a:blip r:embed="rId5"/>
          <a:srcRect l="600" r="38519"/>
          <a:stretch/>
        </p:blipFill>
        <p:spPr>
          <a:xfrm>
            <a:off x="7251798" y="1690684"/>
            <a:ext cx="4876800" cy="1325562"/>
          </a:xfrm>
          <a:prstGeom prst="rect">
            <a:avLst/>
          </a:prstGeom>
        </p:spPr>
      </p:pic>
      <p:sp>
        <p:nvSpPr>
          <p:cNvPr id="10" name="TextBox 9">
            <a:extLst>
              <a:ext uri="{FF2B5EF4-FFF2-40B4-BE49-F238E27FC236}">
                <a16:creationId xmlns:a16="http://schemas.microsoft.com/office/drawing/2014/main" id="{21512472-6BE0-AC68-3F7D-48A6457C9BAD}"/>
              </a:ext>
            </a:extLst>
          </p:cNvPr>
          <p:cNvSpPr txBox="1"/>
          <p:nvPr/>
        </p:nvSpPr>
        <p:spPr>
          <a:xfrm>
            <a:off x="838200" y="6187015"/>
            <a:ext cx="9089570" cy="461665"/>
          </a:xfrm>
          <a:prstGeom prst="rect">
            <a:avLst/>
          </a:prstGeom>
          <a:noFill/>
        </p:spPr>
        <p:txBody>
          <a:bodyPr wrap="square">
            <a:spAutoFit/>
          </a:bodyPr>
          <a:lstStyle/>
          <a:p>
            <a:r>
              <a:rPr lang="en-GB" sz="1200" dirty="0">
                <a:latin typeface="Arial" panose="020B0604020202020204" pitchFamily="34" charset="0"/>
              </a:rPr>
              <a:t>J</a:t>
            </a:r>
            <a:r>
              <a:rPr lang="en-GB" sz="1200" b="0" i="0" dirty="0">
                <a:effectLst/>
                <a:latin typeface="Arial" panose="020B0604020202020204" pitchFamily="34" charset="0"/>
              </a:rPr>
              <a:t>ure </a:t>
            </a:r>
            <a:r>
              <a:rPr lang="en-GB" sz="1200" b="0" i="0" dirty="0" err="1">
                <a:effectLst/>
                <a:latin typeface="Arial" panose="020B0604020202020204" pitchFamily="34" charset="0"/>
              </a:rPr>
              <a:t>Zbontar</a:t>
            </a:r>
            <a:r>
              <a:rPr lang="en-GB" sz="1200" b="0" i="0" dirty="0">
                <a:effectLst/>
                <a:latin typeface="Arial" panose="020B0604020202020204" pitchFamily="34" charset="0"/>
              </a:rPr>
              <a:t>, Li Jing, Ishan Misra, Yann LeCun and Stéphane Deny. Barlow twins: Self-supervised learning via redundancy reduction. In International Conference on Machine Learning, pages 12310–12320. PMLR, 2021</a:t>
            </a:r>
            <a:endParaRPr lang="en-GB" sz="1200" dirty="0"/>
          </a:p>
        </p:txBody>
      </p:sp>
    </p:spTree>
    <p:extLst>
      <p:ext uri="{BB962C8B-B14F-4D97-AF65-F5344CB8AC3E}">
        <p14:creationId xmlns:p14="http://schemas.microsoft.com/office/powerpoint/2010/main" val="39278566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91D69-E1F5-CC65-4CC2-7CFDD6E081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83C44-6510-36F9-A91C-AB47BDEFCE07}"/>
              </a:ext>
            </a:extLst>
          </p:cNvPr>
          <p:cNvSpPr>
            <a:spLocks noGrp="1"/>
          </p:cNvSpPr>
          <p:nvPr>
            <p:ph type="title"/>
          </p:nvPr>
        </p:nvSpPr>
        <p:spPr/>
        <p:txBody>
          <a:bodyPr/>
          <a:lstStyle/>
          <a:p>
            <a:pPr>
              <a:spcBef>
                <a:spcPts val="1000"/>
              </a:spcBef>
            </a:pPr>
            <a:r>
              <a:rPr lang="en-US" dirty="0">
                <a:solidFill>
                  <a:schemeClr val="accent2"/>
                </a:solidFill>
                <a:ea typeface="+mj-lt"/>
                <a:cs typeface="+mj-lt"/>
              </a:rPr>
              <a:t>Neural Style Transfer (NST)</a:t>
            </a:r>
          </a:p>
        </p:txBody>
      </p:sp>
      <p:sp>
        <p:nvSpPr>
          <p:cNvPr id="30" name="Content Placeholder 2">
            <a:extLst>
              <a:ext uri="{FF2B5EF4-FFF2-40B4-BE49-F238E27FC236}">
                <a16:creationId xmlns:a16="http://schemas.microsoft.com/office/drawing/2014/main" id="{0A3E09CF-82C6-D989-D042-E08AC774A2F6}"/>
              </a:ext>
            </a:extLst>
          </p:cNvPr>
          <p:cNvSpPr>
            <a:spLocks noGrp="1"/>
          </p:cNvSpPr>
          <p:nvPr>
            <p:ph idx="1"/>
          </p:nvPr>
        </p:nvSpPr>
        <p:spPr>
          <a:xfrm>
            <a:off x="342900" y="1539875"/>
            <a:ext cx="8175812" cy="4351338"/>
          </a:xfrm>
        </p:spPr>
        <p:txBody>
          <a:bodyPr vert="horz" lIns="91440" tIns="45720" rIns="91440" bIns="45720" rtlCol="0" anchor="t">
            <a:normAutofit/>
          </a:bodyPr>
          <a:lstStyle/>
          <a:p>
            <a:r>
              <a:rPr lang="en-US" dirty="0">
                <a:solidFill>
                  <a:schemeClr val="accent1">
                    <a:lumMod val="50000"/>
                  </a:schemeClr>
                </a:solidFill>
                <a:ea typeface="Calibri"/>
                <a:cs typeface="Calibri"/>
              </a:rPr>
              <a:t>50,000 Painting Images. </a:t>
            </a:r>
          </a:p>
          <a:p>
            <a:endParaRPr lang="en-US" dirty="0">
              <a:solidFill>
                <a:schemeClr val="accent1">
                  <a:lumMod val="50000"/>
                </a:schemeClr>
              </a:solidFill>
              <a:ea typeface="Calibri"/>
              <a:cs typeface="Calibri"/>
            </a:endParaRPr>
          </a:p>
          <a:p>
            <a:r>
              <a:rPr lang="en-US" dirty="0">
                <a:solidFill>
                  <a:schemeClr val="accent1">
                    <a:lumMod val="50000"/>
                  </a:schemeClr>
                </a:solidFill>
                <a:ea typeface="Calibri"/>
                <a:cs typeface="Calibri"/>
              </a:rPr>
              <a:t>Introduce Neural style Transfer as an </a:t>
            </a:r>
          </a:p>
          <a:p>
            <a:pPr marL="0" indent="0">
              <a:buNone/>
            </a:pPr>
            <a:r>
              <a:rPr lang="en-US" dirty="0">
                <a:solidFill>
                  <a:schemeClr val="accent1">
                    <a:lumMod val="50000"/>
                  </a:schemeClr>
                </a:solidFill>
                <a:ea typeface="Calibri"/>
                <a:cs typeface="Calibri"/>
              </a:rPr>
              <a:t>   image augmentation method.</a:t>
            </a:r>
          </a:p>
          <a:p>
            <a:endParaRPr lang="en-US" dirty="0">
              <a:solidFill>
                <a:schemeClr val="accent1">
                  <a:lumMod val="50000"/>
                </a:schemeClr>
              </a:solidFill>
              <a:ea typeface="Calibri"/>
              <a:cs typeface="Calibri"/>
            </a:endParaRPr>
          </a:p>
          <a:p>
            <a:r>
              <a:rPr lang="en-US" dirty="0">
                <a:solidFill>
                  <a:schemeClr val="accent1">
                    <a:lumMod val="50000"/>
                  </a:schemeClr>
                </a:solidFill>
                <a:ea typeface="Calibri"/>
                <a:cs typeface="Calibri"/>
              </a:rPr>
              <a:t> 5 paintings Styles were chosen. </a:t>
            </a:r>
          </a:p>
          <a:p>
            <a:endParaRPr lang="en-US" dirty="0">
              <a:solidFill>
                <a:schemeClr val="accent1">
                  <a:lumMod val="50000"/>
                </a:schemeClr>
              </a:solidFill>
              <a:ea typeface="Calibri"/>
              <a:cs typeface="Calibri"/>
            </a:endParaRPr>
          </a:p>
          <a:p>
            <a:endParaRPr lang="en-US" dirty="0">
              <a:solidFill>
                <a:schemeClr val="accent1">
                  <a:lumMod val="50000"/>
                </a:schemeClr>
              </a:solidFill>
              <a:ea typeface="Calibri"/>
              <a:cs typeface="Calibri"/>
            </a:endParaRPr>
          </a:p>
          <a:p>
            <a:pPr marL="0" indent="0">
              <a:buNone/>
            </a:pPr>
            <a:endParaRPr lang="en-US" dirty="0">
              <a:solidFill>
                <a:srgbClr val="000000"/>
              </a:solidFill>
              <a:ea typeface="Calibri"/>
              <a:cs typeface="Calibri"/>
            </a:endParaRPr>
          </a:p>
          <a:p>
            <a:endParaRPr lang="en-US" dirty="0">
              <a:cs typeface="Calibri"/>
            </a:endParaRPr>
          </a:p>
          <a:p>
            <a:endParaRPr lang="en-US" dirty="0">
              <a:solidFill>
                <a:schemeClr val="accent1">
                  <a:lumMod val="50000"/>
                </a:schemeClr>
              </a:solidFill>
              <a:ea typeface="Calibri"/>
              <a:cs typeface="Calibri"/>
            </a:endParaRPr>
          </a:p>
          <a:p>
            <a:endParaRPr lang="en-US" dirty="0">
              <a:solidFill>
                <a:srgbClr val="203864"/>
              </a:solidFill>
              <a:cs typeface="Calibri"/>
            </a:endParaRPr>
          </a:p>
          <a:p>
            <a:endParaRPr lang="en-US" dirty="0">
              <a:solidFill>
                <a:srgbClr val="203864"/>
              </a:solidFill>
              <a:cs typeface="Calibri"/>
            </a:endParaRPr>
          </a:p>
          <a:p>
            <a:endParaRPr lang="en-US" dirty="0">
              <a:solidFill>
                <a:srgbClr val="203864"/>
              </a:solidFill>
              <a:cs typeface="Calibri"/>
            </a:endParaRPr>
          </a:p>
          <a:p>
            <a:endParaRPr lang="en-US" dirty="0">
              <a:solidFill>
                <a:srgbClr val="203864"/>
              </a:solidFill>
              <a:cs typeface="Calibri"/>
            </a:endParaRPr>
          </a:p>
          <a:p>
            <a:endParaRPr lang="en-US" dirty="0">
              <a:solidFill>
                <a:srgbClr val="203864"/>
              </a:solidFill>
              <a:cs typeface="Calibri"/>
            </a:endParaRPr>
          </a:p>
          <a:p>
            <a:endParaRPr lang="en-US" dirty="0">
              <a:solidFill>
                <a:srgbClr val="203864"/>
              </a:solidFill>
              <a:cs typeface="Calibri"/>
            </a:endParaRPr>
          </a:p>
          <a:p>
            <a:pPr marL="0" indent="0">
              <a:buNone/>
            </a:pPr>
            <a:endParaRPr lang="en-US" dirty="0">
              <a:cs typeface="Calibri"/>
            </a:endParaRPr>
          </a:p>
        </p:txBody>
      </p:sp>
      <p:sp>
        <p:nvSpPr>
          <p:cNvPr id="7" name="Slide Number Placeholder 6">
            <a:extLst>
              <a:ext uri="{FF2B5EF4-FFF2-40B4-BE49-F238E27FC236}">
                <a16:creationId xmlns:a16="http://schemas.microsoft.com/office/drawing/2014/main" id="{4B716B66-0171-9E22-080E-1BC5AB3EF554}"/>
              </a:ext>
            </a:extLst>
          </p:cNvPr>
          <p:cNvSpPr>
            <a:spLocks noGrp="1"/>
          </p:cNvSpPr>
          <p:nvPr>
            <p:ph type="sldNum" sz="quarter" idx="12"/>
          </p:nvPr>
        </p:nvSpPr>
        <p:spPr/>
        <p:txBody>
          <a:bodyPr/>
          <a:lstStyle/>
          <a:p>
            <a:fld id="{330EA680-D336-4FF7-8B7A-9848BB0A1C32}" type="slidenum">
              <a:rPr lang="en-US" smtClean="0"/>
              <a:t>118</a:t>
            </a:fld>
            <a:endParaRPr lang="en-US"/>
          </a:p>
        </p:txBody>
      </p:sp>
      <p:pic>
        <p:nvPicPr>
          <p:cNvPr id="10" name="Picture 9" descr="A picture containing text, clipart, businesscard&#10;&#10;Description automatically generated">
            <a:extLst>
              <a:ext uri="{FF2B5EF4-FFF2-40B4-BE49-F238E27FC236}">
                <a16:creationId xmlns:a16="http://schemas.microsoft.com/office/drawing/2014/main" id="{BAF1B33A-E126-87F4-23E6-F5D7EBE923A6}"/>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13314" name="Picture 2" descr="Neural Style Transfer">
            <a:extLst>
              <a:ext uri="{FF2B5EF4-FFF2-40B4-BE49-F238E27FC236}">
                <a16:creationId xmlns:a16="http://schemas.microsoft.com/office/drawing/2014/main" id="{BF37CAB9-F001-CF1B-F082-D279B51015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9697"/>
          <a:stretch/>
        </p:blipFill>
        <p:spPr bwMode="auto">
          <a:xfrm>
            <a:off x="6655058" y="1385657"/>
            <a:ext cx="5270500" cy="2519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A picture containing text, outdoor, dog, brown&#10;&#10;Description automatically generated">
            <a:extLst>
              <a:ext uri="{FF2B5EF4-FFF2-40B4-BE49-F238E27FC236}">
                <a16:creationId xmlns:a16="http://schemas.microsoft.com/office/drawing/2014/main" id="{2DD2F901-6B52-07EC-11C0-BC20218734FE}"/>
              </a:ext>
            </a:extLst>
          </p:cNvPr>
          <p:cNvPicPr>
            <a:picLocks noChangeAspect="1"/>
          </p:cNvPicPr>
          <p:nvPr/>
        </p:nvPicPr>
        <p:blipFill>
          <a:blip r:embed="rId5"/>
          <a:stretch>
            <a:fillRect/>
          </a:stretch>
        </p:blipFill>
        <p:spPr>
          <a:xfrm>
            <a:off x="5951687" y="4596998"/>
            <a:ext cx="1759352" cy="1759352"/>
          </a:xfrm>
          <a:prstGeom prst="rect">
            <a:avLst/>
          </a:prstGeom>
        </p:spPr>
      </p:pic>
      <p:pic>
        <p:nvPicPr>
          <p:cNvPr id="11" name="Picture 4" descr="Background pattern&#10;&#10;Description automatically generated">
            <a:extLst>
              <a:ext uri="{FF2B5EF4-FFF2-40B4-BE49-F238E27FC236}">
                <a16:creationId xmlns:a16="http://schemas.microsoft.com/office/drawing/2014/main" id="{D1277DC6-54B2-F878-7042-FBC69701C2C0}"/>
              </a:ext>
            </a:extLst>
          </p:cNvPr>
          <p:cNvPicPr>
            <a:picLocks noChangeAspect="1"/>
          </p:cNvPicPr>
          <p:nvPr/>
        </p:nvPicPr>
        <p:blipFill>
          <a:blip r:embed="rId6"/>
          <a:stretch>
            <a:fillRect/>
          </a:stretch>
        </p:blipFill>
        <p:spPr>
          <a:xfrm>
            <a:off x="10246971" y="3932862"/>
            <a:ext cx="1759352" cy="1759352"/>
          </a:xfrm>
          <a:prstGeom prst="rect">
            <a:avLst/>
          </a:prstGeom>
        </p:spPr>
      </p:pic>
      <p:pic>
        <p:nvPicPr>
          <p:cNvPr id="12" name="Picture 7">
            <a:extLst>
              <a:ext uri="{FF2B5EF4-FFF2-40B4-BE49-F238E27FC236}">
                <a16:creationId xmlns:a16="http://schemas.microsoft.com/office/drawing/2014/main" id="{9895DECD-D4EC-101B-EA09-1E062C9FFD6C}"/>
              </a:ext>
            </a:extLst>
          </p:cNvPr>
          <p:cNvPicPr>
            <a:picLocks noChangeAspect="1"/>
          </p:cNvPicPr>
          <p:nvPr/>
        </p:nvPicPr>
        <p:blipFill>
          <a:blip r:embed="rId7"/>
          <a:stretch>
            <a:fillRect/>
          </a:stretch>
        </p:blipFill>
        <p:spPr>
          <a:xfrm>
            <a:off x="1252747" y="4991059"/>
            <a:ext cx="1759352" cy="1730416"/>
          </a:xfrm>
          <a:prstGeom prst="rect">
            <a:avLst/>
          </a:prstGeom>
        </p:spPr>
      </p:pic>
      <p:pic>
        <p:nvPicPr>
          <p:cNvPr id="13" name="Picture 8" descr="A picture containing orange, drawing, close, wood&#10;&#10;Description automatically generated">
            <a:extLst>
              <a:ext uri="{FF2B5EF4-FFF2-40B4-BE49-F238E27FC236}">
                <a16:creationId xmlns:a16="http://schemas.microsoft.com/office/drawing/2014/main" id="{EAA07549-637F-402F-8A5A-DA858417C48C}"/>
              </a:ext>
            </a:extLst>
          </p:cNvPr>
          <p:cNvPicPr>
            <a:picLocks noChangeAspect="1"/>
          </p:cNvPicPr>
          <p:nvPr/>
        </p:nvPicPr>
        <p:blipFill>
          <a:blip r:embed="rId8"/>
          <a:stretch>
            <a:fillRect/>
          </a:stretch>
        </p:blipFill>
        <p:spPr>
          <a:xfrm>
            <a:off x="8300225" y="4175900"/>
            <a:ext cx="1759352" cy="1730414"/>
          </a:xfrm>
          <a:prstGeom prst="rect">
            <a:avLst/>
          </a:prstGeom>
        </p:spPr>
      </p:pic>
      <p:pic>
        <p:nvPicPr>
          <p:cNvPr id="14" name="Picture 9" descr="A picture containing text&#10;&#10;Description automatically generated">
            <a:extLst>
              <a:ext uri="{FF2B5EF4-FFF2-40B4-BE49-F238E27FC236}">
                <a16:creationId xmlns:a16="http://schemas.microsoft.com/office/drawing/2014/main" id="{776433EE-F9D1-72B9-C85B-D727A8B2075D}"/>
              </a:ext>
            </a:extLst>
          </p:cNvPr>
          <p:cNvPicPr>
            <a:picLocks noChangeAspect="1"/>
          </p:cNvPicPr>
          <p:nvPr/>
        </p:nvPicPr>
        <p:blipFill>
          <a:blip r:embed="rId9"/>
          <a:stretch>
            <a:fillRect/>
          </a:stretch>
        </p:blipFill>
        <p:spPr>
          <a:xfrm>
            <a:off x="3742555" y="4808497"/>
            <a:ext cx="1759352" cy="1730415"/>
          </a:xfrm>
          <a:prstGeom prst="rect">
            <a:avLst/>
          </a:prstGeom>
        </p:spPr>
      </p:pic>
    </p:spTree>
    <p:extLst>
      <p:ext uri="{BB962C8B-B14F-4D97-AF65-F5344CB8AC3E}">
        <p14:creationId xmlns:p14="http://schemas.microsoft.com/office/powerpoint/2010/main" val="3351597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93FF1-57DC-4407-9909-885469FDD4C9}"/>
              </a:ext>
            </a:extLst>
          </p:cNvPr>
          <p:cNvSpPr>
            <a:spLocks noGrp="1"/>
          </p:cNvSpPr>
          <p:nvPr>
            <p:ph type="title"/>
          </p:nvPr>
        </p:nvSpPr>
        <p:spPr/>
        <p:txBody>
          <a:bodyPr/>
          <a:lstStyle/>
          <a:p>
            <a:pPr>
              <a:spcBef>
                <a:spcPts val="1000"/>
              </a:spcBef>
            </a:pPr>
            <a:r>
              <a:rPr lang="en-US">
                <a:solidFill>
                  <a:schemeClr val="accent2"/>
                </a:solidFill>
                <a:cs typeface="Calibri Light"/>
              </a:rPr>
              <a:t>Method 3 ( </a:t>
            </a:r>
            <a:r>
              <a:rPr lang="en-US">
                <a:solidFill>
                  <a:schemeClr val="accent2"/>
                </a:solidFill>
                <a:ea typeface="+mj-lt"/>
                <a:cs typeface="+mj-lt"/>
              </a:rPr>
              <a:t>Self supervised Learning )</a:t>
            </a:r>
            <a:endParaRPr lang="en-US">
              <a:solidFill>
                <a:schemeClr val="accent2"/>
              </a:solidFill>
              <a:cs typeface="Calibri Light"/>
            </a:endParaRPr>
          </a:p>
        </p:txBody>
      </p:sp>
      <p:pic>
        <p:nvPicPr>
          <p:cNvPr id="4" name="Picture 4" descr="Diagram&#10;&#10;Description automatically generated">
            <a:extLst>
              <a:ext uri="{FF2B5EF4-FFF2-40B4-BE49-F238E27FC236}">
                <a16:creationId xmlns:a16="http://schemas.microsoft.com/office/drawing/2014/main" id="{9EC346AF-FC19-7177-08FA-C6C22F68544C}"/>
              </a:ext>
            </a:extLst>
          </p:cNvPr>
          <p:cNvPicPr>
            <a:picLocks noChangeAspect="1"/>
          </p:cNvPicPr>
          <p:nvPr/>
        </p:nvPicPr>
        <p:blipFill>
          <a:blip r:embed="rId3"/>
          <a:stretch>
            <a:fillRect/>
          </a:stretch>
        </p:blipFill>
        <p:spPr>
          <a:xfrm>
            <a:off x="529345" y="1763551"/>
            <a:ext cx="10951579" cy="4009596"/>
          </a:xfrm>
          <a:prstGeom prst="rect">
            <a:avLst/>
          </a:prstGeom>
        </p:spPr>
      </p:pic>
      <p:sp>
        <p:nvSpPr>
          <p:cNvPr id="3" name="Slide Number Placeholder 2">
            <a:extLst>
              <a:ext uri="{FF2B5EF4-FFF2-40B4-BE49-F238E27FC236}">
                <a16:creationId xmlns:a16="http://schemas.microsoft.com/office/drawing/2014/main" id="{B677F60F-FEE3-59E8-1421-4915464C86CB}"/>
              </a:ext>
            </a:extLst>
          </p:cNvPr>
          <p:cNvSpPr>
            <a:spLocks noGrp="1"/>
          </p:cNvSpPr>
          <p:nvPr>
            <p:ph type="sldNum" sz="quarter" idx="12"/>
          </p:nvPr>
        </p:nvSpPr>
        <p:spPr/>
        <p:txBody>
          <a:bodyPr/>
          <a:lstStyle/>
          <a:p>
            <a:fld id="{330EA680-D336-4FF7-8B7A-9848BB0A1C32}" type="slidenum">
              <a:rPr lang="en-US" smtClean="0"/>
              <a:t>119</a:t>
            </a:fld>
            <a:endParaRPr lang="en-US"/>
          </a:p>
        </p:txBody>
      </p:sp>
      <p:pic>
        <p:nvPicPr>
          <p:cNvPr id="6" name="Picture 5" descr="A picture containing text, clipart, businesscard&#10;&#10;Description automatically generated">
            <a:extLst>
              <a:ext uri="{FF2B5EF4-FFF2-40B4-BE49-F238E27FC236}">
                <a16:creationId xmlns:a16="http://schemas.microsoft.com/office/drawing/2014/main" id="{EC3ECF19-0C58-D07C-0A78-885F9309C255}"/>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5" name="TextBox 4">
            <a:extLst>
              <a:ext uri="{FF2B5EF4-FFF2-40B4-BE49-F238E27FC236}">
                <a16:creationId xmlns:a16="http://schemas.microsoft.com/office/drawing/2014/main" id="{49A38515-57E3-57ED-9FD3-1D4809F2D498}"/>
              </a:ext>
            </a:extLst>
          </p:cNvPr>
          <p:cNvSpPr txBox="1"/>
          <p:nvPr/>
        </p:nvSpPr>
        <p:spPr>
          <a:xfrm>
            <a:off x="533400" y="6043913"/>
            <a:ext cx="10286999" cy="430887"/>
          </a:xfrm>
          <a:prstGeom prst="rect">
            <a:avLst/>
          </a:prstGeom>
          <a:noFill/>
        </p:spPr>
        <p:txBody>
          <a:bodyPr wrap="square">
            <a:spAutoFit/>
          </a:bodyPr>
          <a:lstStyle/>
          <a:p>
            <a:r>
              <a:rPr lang="en-GB" sz="1100" i="1" dirty="0">
                <a:solidFill>
                  <a:srgbClr val="000000"/>
                </a:solidFill>
                <a:effectLst/>
                <a:latin typeface="Arial" panose="020B0604020202020204" pitchFamily="34" charset="0"/>
                <a:cs typeface="Arial" panose="020B0604020202020204" pitchFamily="34" charset="0"/>
              </a:rPr>
              <a:t>Marouane </a:t>
            </a:r>
            <a:r>
              <a:rPr lang="en-GB" sz="1100" i="1" dirty="0" err="1">
                <a:solidFill>
                  <a:srgbClr val="000000"/>
                </a:solidFill>
                <a:effectLst/>
                <a:latin typeface="Arial" panose="020B0604020202020204" pitchFamily="34" charset="0"/>
                <a:cs typeface="Arial" panose="020B0604020202020204" pitchFamily="34" charset="0"/>
              </a:rPr>
              <a:t>Tliba</a:t>
            </a:r>
            <a:r>
              <a:rPr lang="en-GB" sz="1100" i="1" dirty="0">
                <a:solidFill>
                  <a:srgbClr val="000000"/>
                </a:solidFill>
                <a:effectLst/>
                <a:latin typeface="Arial" panose="020B0604020202020204" pitchFamily="34" charset="0"/>
                <a:cs typeface="Arial" panose="020B0604020202020204" pitchFamily="34" charset="0"/>
              </a:rPr>
              <a:t>, Mohamed Amine </a:t>
            </a:r>
            <a:r>
              <a:rPr lang="en-GB" sz="1100" i="1" dirty="0" err="1">
                <a:solidFill>
                  <a:srgbClr val="000000"/>
                </a:solidFill>
                <a:effectLst/>
                <a:latin typeface="Arial" panose="020B0604020202020204" pitchFamily="34" charset="0"/>
                <a:cs typeface="Arial" panose="020B0604020202020204" pitchFamily="34" charset="0"/>
              </a:rPr>
              <a:t>Kerkouri</a:t>
            </a:r>
            <a:r>
              <a:rPr lang="en-GB" sz="1100" i="1" dirty="0">
                <a:solidFill>
                  <a:srgbClr val="000000"/>
                </a:solidFill>
                <a:effectLst/>
                <a:latin typeface="Arial" panose="020B0604020202020204" pitchFamily="34" charset="0"/>
                <a:cs typeface="Arial" panose="020B0604020202020204" pitchFamily="34" charset="0"/>
              </a:rPr>
              <a:t>, </a:t>
            </a:r>
            <a:r>
              <a:rPr lang="en-GB" sz="1100" i="1" dirty="0" err="1">
                <a:solidFill>
                  <a:srgbClr val="000000"/>
                </a:solidFill>
                <a:effectLst/>
                <a:latin typeface="Arial" panose="020B0604020202020204" pitchFamily="34" charset="0"/>
                <a:cs typeface="Arial" panose="020B0604020202020204" pitchFamily="34" charset="0"/>
              </a:rPr>
              <a:t>Aladine</a:t>
            </a:r>
            <a:r>
              <a:rPr lang="en-GB" sz="1100" i="1" dirty="0">
                <a:solidFill>
                  <a:srgbClr val="000000"/>
                </a:solidFill>
                <a:effectLst/>
                <a:latin typeface="Arial" panose="020B0604020202020204" pitchFamily="34" charset="0"/>
                <a:cs typeface="Arial" panose="020B0604020202020204" pitchFamily="34" charset="0"/>
              </a:rPr>
              <a:t> </a:t>
            </a:r>
            <a:r>
              <a:rPr lang="en-GB" sz="1100" i="1" dirty="0" err="1">
                <a:solidFill>
                  <a:srgbClr val="000000"/>
                </a:solidFill>
                <a:effectLst/>
                <a:latin typeface="Arial" panose="020B0604020202020204" pitchFamily="34" charset="0"/>
                <a:cs typeface="Arial" panose="020B0604020202020204" pitchFamily="34" charset="0"/>
              </a:rPr>
              <a:t>Chetouani</a:t>
            </a:r>
            <a:r>
              <a:rPr lang="en-GB" sz="1100" i="1" dirty="0">
                <a:solidFill>
                  <a:srgbClr val="000000"/>
                </a:solidFill>
                <a:effectLst/>
                <a:latin typeface="Arial" panose="020B0604020202020204" pitchFamily="34" charset="0"/>
                <a:cs typeface="Arial" panose="020B0604020202020204" pitchFamily="34" charset="0"/>
              </a:rPr>
              <a:t>, Alessandro Bruno</a:t>
            </a:r>
            <a:r>
              <a:rPr lang="en-GB" sz="1100" i="0" dirty="0">
                <a:solidFill>
                  <a:srgbClr val="000000"/>
                </a:solidFill>
                <a:effectLst/>
                <a:latin typeface="Arial" panose="020B0604020202020204" pitchFamily="34" charset="0"/>
                <a:cs typeface="Arial" panose="020B0604020202020204" pitchFamily="34" charset="0"/>
              </a:rPr>
              <a:t>; Proceedings of the IEEE/CVF Conference on Computer Vision and Pattern Recognition (CVPR) Workshops, 2022, pp. 1539-1548</a:t>
            </a:r>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407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93FB9-BE33-BC16-4355-B2896F64742F}"/>
            </a:ext>
          </a:extLst>
        </p:cNvPr>
        <p:cNvGrpSpPr/>
        <p:nvPr/>
      </p:nvGrpSpPr>
      <p:grpSpPr>
        <a:xfrm>
          <a:off x="0" y="0"/>
          <a:ext cx="0" cy="0"/>
          <a:chOff x="0" y="0"/>
          <a:chExt cx="0" cy="0"/>
        </a:xfrm>
      </p:grpSpPr>
      <p:pic>
        <p:nvPicPr>
          <p:cNvPr id="10" name="Picture 9" descr="A picture containing text, clipart, businesscard&#10;&#10;Description automatically generated">
            <a:extLst>
              <a:ext uri="{FF2B5EF4-FFF2-40B4-BE49-F238E27FC236}">
                <a16:creationId xmlns:a16="http://schemas.microsoft.com/office/drawing/2014/main" id="{FD7C28CE-3C9F-0ED7-4F53-B73EF4225BAC}"/>
              </a:ext>
            </a:extLst>
          </p:cNvPr>
          <p:cNvPicPr>
            <a:picLocks noChangeAspect="1"/>
          </p:cNvPicPr>
          <p:nvPr/>
        </p:nvPicPr>
        <p:blipFill>
          <a:blip r:embed="rId3"/>
          <a:stretch>
            <a:fillRect/>
          </a:stretch>
        </p:blipFill>
        <p:spPr>
          <a:xfrm>
            <a:off x="9925308" y="72178"/>
            <a:ext cx="2000250" cy="1266825"/>
          </a:xfrm>
          <a:prstGeom prst="rect">
            <a:avLst/>
          </a:prstGeom>
        </p:spPr>
      </p:pic>
      <p:pic>
        <p:nvPicPr>
          <p:cNvPr id="15" name="Picture 14" descr="A painting of a city with boats on the water&#10;&#10;Description automatically generated">
            <a:extLst>
              <a:ext uri="{FF2B5EF4-FFF2-40B4-BE49-F238E27FC236}">
                <a16:creationId xmlns:a16="http://schemas.microsoft.com/office/drawing/2014/main" id="{0B475A9E-0A02-AB93-5FDB-57936A6AA4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4192"/>
            <a:ext cx="12192000" cy="5543808"/>
          </a:xfrm>
          <a:prstGeom prst="rect">
            <a:avLst/>
          </a:prstGeom>
        </p:spPr>
      </p:pic>
      <p:sp>
        <p:nvSpPr>
          <p:cNvPr id="3" name="Slide Number Placeholder 2">
            <a:extLst>
              <a:ext uri="{FF2B5EF4-FFF2-40B4-BE49-F238E27FC236}">
                <a16:creationId xmlns:a16="http://schemas.microsoft.com/office/drawing/2014/main" id="{5EA72949-7600-BDFF-CB4D-FA4642161B58}"/>
              </a:ext>
            </a:extLst>
          </p:cNvPr>
          <p:cNvSpPr>
            <a:spLocks noGrp="1"/>
          </p:cNvSpPr>
          <p:nvPr>
            <p:ph type="sldNum" sz="quarter" idx="12"/>
          </p:nvPr>
        </p:nvSpPr>
        <p:spPr/>
        <p:txBody>
          <a:bodyPr/>
          <a:lstStyle/>
          <a:p>
            <a:fld id="{330EA680-D336-4FF7-8B7A-9848BB0A1C32}" type="slidenum">
              <a:rPr lang="en-US" smtClean="0"/>
              <a:t>12</a:t>
            </a:fld>
            <a:endParaRPr lang="en-US"/>
          </a:p>
        </p:txBody>
      </p:sp>
      <p:sp>
        <p:nvSpPr>
          <p:cNvPr id="7" name="Title 1">
            <a:extLst>
              <a:ext uri="{FF2B5EF4-FFF2-40B4-BE49-F238E27FC236}">
                <a16:creationId xmlns:a16="http://schemas.microsoft.com/office/drawing/2014/main" id="{D08F73F5-A13C-C262-FB1D-69A07BE03ABB}"/>
              </a:ext>
            </a:extLst>
          </p:cNvPr>
          <p:cNvSpPr txBox="1">
            <a:spLocks/>
          </p:cNvSpPr>
          <p:nvPr/>
        </p:nvSpPr>
        <p:spPr>
          <a:xfrm>
            <a:off x="409833" y="261897"/>
            <a:ext cx="10515600" cy="8625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accent2"/>
                </a:solidFill>
                <a:cs typeface="Calibri Light"/>
              </a:rPr>
              <a:t>Contributions</a:t>
            </a:r>
          </a:p>
        </p:txBody>
      </p:sp>
      <p:sp>
        <p:nvSpPr>
          <p:cNvPr id="4" name="Rectangle 3">
            <a:extLst>
              <a:ext uri="{FF2B5EF4-FFF2-40B4-BE49-F238E27FC236}">
                <a16:creationId xmlns:a16="http://schemas.microsoft.com/office/drawing/2014/main" id="{95FE3C8D-3EEF-7823-E38A-4F12BF526A51}"/>
              </a:ext>
            </a:extLst>
          </p:cNvPr>
          <p:cNvSpPr/>
          <p:nvPr/>
        </p:nvSpPr>
        <p:spPr>
          <a:xfrm>
            <a:off x="643812" y="1474237"/>
            <a:ext cx="2416629" cy="4646645"/>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a:p>
            <a:pPr algn="ctr"/>
            <a:endParaRPr lang="en-GB" sz="2400" b="1" dirty="0"/>
          </a:p>
          <a:p>
            <a:pPr algn="ctr"/>
            <a:endParaRPr lang="en-GB" sz="2400" b="1" dirty="0"/>
          </a:p>
          <a:p>
            <a:pPr algn="ctr"/>
            <a:endParaRPr lang="en-GB" sz="2400" b="1" dirty="0"/>
          </a:p>
          <a:p>
            <a:pPr algn="ctr"/>
            <a:endParaRPr lang="en-GB" sz="2400" b="1" dirty="0"/>
          </a:p>
          <a:p>
            <a:pPr algn="ctr"/>
            <a:endParaRPr lang="en-GB" sz="2400" b="1" dirty="0"/>
          </a:p>
          <a:p>
            <a:pPr algn="ctr"/>
            <a:endParaRPr lang="en-GB" sz="2400" b="1" dirty="0"/>
          </a:p>
          <a:p>
            <a:pPr algn="ctr"/>
            <a:endParaRPr lang="en-GB" sz="2400" b="1" dirty="0"/>
          </a:p>
          <a:p>
            <a:pPr algn="ctr"/>
            <a:r>
              <a:rPr lang="en-GB" sz="2400" b="1" dirty="0"/>
              <a:t>Dataset</a:t>
            </a:r>
          </a:p>
        </p:txBody>
      </p:sp>
      <p:sp>
        <p:nvSpPr>
          <p:cNvPr id="5" name="Rectangle 4">
            <a:extLst>
              <a:ext uri="{FF2B5EF4-FFF2-40B4-BE49-F238E27FC236}">
                <a16:creationId xmlns:a16="http://schemas.microsoft.com/office/drawing/2014/main" id="{E4CCE5A5-7758-2B9A-535E-D7F168FD94F4}"/>
              </a:ext>
            </a:extLst>
          </p:cNvPr>
          <p:cNvSpPr/>
          <p:nvPr/>
        </p:nvSpPr>
        <p:spPr>
          <a:xfrm>
            <a:off x="3365241" y="1474237"/>
            <a:ext cx="2416629" cy="4646645"/>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a:p>
            <a:pPr algn="ctr"/>
            <a:endParaRPr lang="en-GB" sz="2400" b="1" dirty="0"/>
          </a:p>
          <a:p>
            <a:pPr algn="ctr"/>
            <a:endParaRPr lang="en-GB" sz="2400" b="1" dirty="0"/>
          </a:p>
          <a:p>
            <a:pPr algn="ctr"/>
            <a:endParaRPr lang="en-GB" sz="2400" b="1" dirty="0"/>
          </a:p>
          <a:p>
            <a:pPr algn="ctr"/>
            <a:endParaRPr lang="en-GB" sz="2400" b="1" dirty="0"/>
          </a:p>
          <a:p>
            <a:pPr algn="ctr"/>
            <a:endParaRPr lang="en-GB" sz="2400" b="1" dirty="0"/>
          </a:p>
          <a:p>
            <a:pPr algn="ctr"/>
            <a:endParaRPr lang="en-GB" sz="2400" b="1" dirty="0"/>
          </a:p>
          <a:p>
            <a:pPr algn="ctr"/>
            <a:endParaRPr lang="en-GB" sz="2400" b="1" dirty="0"/>
          </a:p>
          <a:p>
            <a:pPr algn="ctr"/>
            <a:r>
              <a:rPr lang="en-GB" sz="2400" b="1" dirty="0"/>
              <a:t>Models</a:t>
            </a:r>
          </a:p>
        </p:txBody>
      </p:sp>
      <p:sp>
        <p:nvSpPr>
          <p:cNvPr id="6" name="Rectangle 5">
            <a:extLst>
              <a:ext uri="{FF2B5EF4-FFF2-40B4-BE49-F238E27FC236}">
                <a16:creationId xmlns:a16="http://schemas.microsoft.com/office/drawing/2014/main" id="{A6CDF38F-63C9-DA23-8E63-0326957A9822}"/>
              </a:ext>
            </a:extLst>
          </p:cNvPr>
          <p:cNvSpPr/>
          <p:nvPr/>
        </p:nvSpPr>
        <p:spPr>
          <a:xfrm>
            <a:off x="9013176" y="1417089"/>
            <a:ext cx="2416629" cy="4646645"/>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a:p>
            <a:pPr algn="ctr"/>
            <a:endParaRPr lang="en-GB" sz="2400" b="1" dirty="0"/>
          </a:p>
          <a:p>
            <a:pPr algn="ctr"/>
            <a:endParaRPr lang="en-GB" sz="2400" b="1" dirty="0"/>
          </a:p>
          <a:p>
            <a:pPr algn="ctr"/>
            <a:endParaRPr lang="en-GB" sz="2400" b="1" dirty="0"/>
          </a:p>
          <a:p>
            <a:pPr algn="ctr"/>
            <a:endParaRPr lang="en-GB" sz="2400" b="1" dirty="0"/>
          </a:p>
          <a:p>
            <a:pPr algn="ctr"/>
            <a:endParaRPr lang="en-GB" sz="2400" b="1" dirty="0"/>
          </a:p>
          <a:p>
            <a:pPr algn="ctr"/>
            <a:endParaRPr lang="en-GB" sz="2400" b="1" dirty="0"/>
          </a:p>
          <a:p>
            <a:pPr algn="ctr"/>
            <a:endParaRPr lang="en-GB" sz="2400" b="1" dirty="0"/>
          </a:p>
          <a:p>
            <a:pPr algn="ctr"/>
            <a:r>
              <a:rPr lang="en-GB" sz="2400" b="1" dirty="0"/>
              <a:t>Inter-Observer Disparity</a:t>
            </a:r>
          </a:p>
        </p:txBody>
      </p:sp>
      <p:sp>
        <p:nvSpPr>
          <p:cNvPr id="8" name="Rectangle 7">
            <a:extLst>
              <a:ext uri="{FF2B5EF4-FFF2-40B4-BE49-F238E27FC236}">
                <a16:creationId xmlns:a16="http://schemas.microsoft.com/office/drawing/2014/main" id="{62F49BFA-2EBC-1751-BD5B-AF8C308D7FA6}"/>
              </a:ext>
            </a:extLst>
          </p:cNvPr>
          <p:cNvSpPr/>
          <p:nvPr/>
        </p:nvSpPr>
        <p:spPr>
          <a:xfrm>
            <a:off x="6193971" y="1417089"/>
            <a:ext cx="2416629" cy="4646645"/>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a:p>
            <a:pPr algn="ctr"/>
            <a:endParaRPr lang="en-GB" sz="2400" b="1" dirty="0"/>
          </a:p>
          <a:p>
            <a:pPr algn="ctr"/>
            <a:endParaRPr lang="en-GB" sz="2400" b="1" dirty="0"/>
          </a:p>
          <a:p>
            <a:pPr algn="ctr"/>
            <a:endParaRPr lang="en-GB" sz="2400" b="1" dirty="0"/>
          </a:p>
          <a:p>
            <a:pPr algn="ctr"/>
            <a:endParaRPr lang="en-GB" sz="2400" b="1" dirty="0"/>
          </a:p>
          <a:p>
            <a:pPr algn="ctr"/>
            <a:endParaRPr lang="en-GB" sz="2400" b="1" dirty="0"/>
          </a:p>
          <a:p>
            <a:pPr algn="ctr"/>
            <a:endParaRPr lang="en-GB" sz="2400" b="1" dirty="0"/>
          </a:p>
          <a:p>
            <a:pPr algn="ctr"/>
            <a:endParaRPr lang="en-GB" sz="2400" b="1" dirty="0"/>
          </a:p>
          <a:p>
            <a:pPr algn="ctr"/>
            <a:r>
              <a:rPr lang="en-GB" sz="2400" b="1" dirty="0"/>
              <a:t>Art Representations</a:t>
            </a:r>
          </a:p>
        </p:txBody>
      </p:sp>
      <p:pic>
        <p:nvPicPr>
          <p:cNvPr id="14" name="Picture 13">
            <a:extLst>
              <a:ext uri="{FF2B5EF4-FFF2-40B4-BE49-F238E27FC236}">
                <a16:creationId xmlns:a16="http://schemas.microsoft.com/office/drawing/2014/main" id="{9A492598-550B-6481-38C7-6F76E4098930}"/>
              </a:ext>
            </a:extLst>
          </p:cNvPr>
          <p:cNvPicPr>
            <a:picLocks noChangeAspect="1"/>
          </p:cNvPicPr>
          <p:nvPr/>
        </p:nvPicPr>
        <p:blipFill rotWithShape="1">
          <a:blip r:embed="rId5"/>
          <a:srcRect b="13584"/>
          <a:stretch/>
        </p:blipFill>
        <p:spPr>
          <a:xfrm>
            <a:off x="660140" y="2637563"/>
            <a:ext cx="2389415" cy="2064816"/>
          </a:xfrm>
          <a:prstGeom prst="rect">
            <a:avLst/>
          </a:prstGeom>
        </p:spPr>
      </p:pic>
      <p:pic>
        <p:nvPicPr>
          <p:cNvPr id="17" name="Picture 16">
            <a:extLst>
              <a:ext uri="{FF2B5EF4-FFF2-40B4-BE49-F238E27FC236}">
                <a16:creationId xmlns:a16="http://schemas.microsoft.com/office/drawing/2014/main" id="{8519ED50-B7F4-83D4-D500-D50F7DAB977C}"/>
              </a:ext>
            </a:extLst>
          </p:cNvPr>
          <p:cNvPicPr>
            <a:picLocks noChangeAspect="1"/>
          </p:cNvPicPr>
          <p:nvPr/>
        </p:nvPicPr>
        <p:blipFill rotWithShape="1">
          <a:blip r:embed="rId6"/>
          <a:srcRect b="14259"/>
          <a:stretch/>
        </p:blipFill>
        <p:spPr>
          <a:xfrm>
            <a:off x="3373671" y="2652833"/>
            <a:ext cx="2408199" cy="2064816"/>
          </a:xfrm>
          <a:prstGeom prst="rect">
            <a:avLst/>
          </a:prstGeom>
        </p:spPr>
      </p:pic>
      <p:pic>
        <p:nvPicPr>
          <p:cNvPr id="19" name="Picture 18">
            <a:extLst>
              <a:ext uri="{FF2B5EF4-FFF2-40B4-BE49-F238E27FC236}">
                <a16:creationId xmlns:a16="http://schemas.microsoft.com/office/drawing/2014/main" id="{33635A20-5B9C-46F2-F837-00793A3BB895}"/>
              </a:ext>
            </a:extLst>
          </p:cNvPr>
          <p:cNvPicPr>
            <a:picLocks noChangeAspect="1"/>
          </p:cNvPicPr>
          <p:nvPr/>
        </p:nvPicPr>
        <p:blipFill rotWithShape="1">
          <a:blip r:embed="rId7"/>
          <a:srcRect b="14558"/>
          <a:stretch/>
        </p:blipFill>
        <p:spPr>
          <a:xfrm>
            <a:off x="6193971" y="2720068"/>
            <a:ext cx="2416629" cy="2064817"/>
          </a:xfrm>
          <a:prstGeom prst="rect">
            <a:avLst/>
          </a:prstGeom>
        </p:spPr>
      </p:pic>
      <p:pic>
        <p:nvPicPr>
          <p:cNvPr id="21" name="Picture 20">
            <a:extLst>
              <a:ext uri="{FF2B5EF4-FFF2-40B4-BE49-F238E27FC236}">
                <a16:creationId xmlns:a16="http://schemas.microsoft.com/office/drawing/2014/main" id="{E15E4F44-44CE-E17C-7969-4A0FE6A641FA}"/>
              </a:ext>
            </a:extLst>
          </p:cNvPr>
          <p:cNvPicPr>
            <a:picLocks noChangeAspect="1"/>
          </p:cNvPicPr>
          <p:nvPr/>
        </p:nvPicPr>
        <p:blipFill>
          <a:blip r:embed="rId8"/>
          <a:stretch>
            <a:fillRect/>
          </a:stretch>
        </p:blipFill>
        <p:spPr>
          <a:xfrm>
            <a:off x="9254412" y="2699181"/>
            <a:ext cx="2063932" cy="2063932"/>
          </a:xfrm>
          <a:prstGeom prst="rect">
            <a:avLst/>
          </a:prstGeom>
        </p:spPr>
      </p:pic>
    </p:spTree>
    <p:extLst>
      <p:ext uri="{BB962C8B-B14F-4D97-AF65-F5344CB8AC3E}">
        <p14:creationId xmlns:p14="http://schemas.microsoft.com/office/powerpoint/2010/main" val="371547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D978F-9EED-9130-F6D7-11A5138AF6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BDE6DF-E4DD-37AE-4A21-A7799DB7D5E7}"/>
              </a:ext>
            </a:extLst>
          </p:cNvPr>
          <p:cNvSpPr>
            <a:spLocks noGrp="1"/>
          </p:cNvSpPr>
          <p:nvPr>
            <p:ph type="title"/>
          </p:nvPr>
        </p:nvSpPr>
        <p:spPr/>
        <p:txBody>
          <a:bodyPr/>
          <a:lstStyle/>
          <a:p>
            <a:pPr>
              <a:spcBef>
                <a:spcPts val="1000"/>
              </a:spcBef>
            </a:pPr>
            <a:r>
              <a:rPr lang="en-US">
                <a:solidFill>
                  <a:schemeClr val="accent2"/>
                </a:solidFill>
                <a:cs typeface="Calibri Light"/>
              </a:rPr>
              <a:t>Method 3 ( </a:t>
            </a:r>
            <a:r>
              <a:rPr lang="en-US">
                <a:solidFill>
                  <a:schemeClr val="accent2"/>
                </a:solidFill>
                <a:ea typeface="+mj-lt"/>
                <a:cs typeface="+mj-lt"/>
              </a:rPr>
              <a:t>Self supervised Learning )</a:t>
            </a:r>
            <a:endParaRPr lang="en-US">
              <a:solidFill>
                <a:schemeClr val="accent2"/>
              </a:solidFill>
              <a:cs typeface="Calibri Light"/>
            </a:endParaRPr>
          </a:p>
        </p:txBody>
      </p:sp>
      <p:pic>
        <p:nvPicPr>
          <p:cNvPr id="4" name="Picture 4" descr="Diagram&#10;&#10;Description automatically generated">
            <a:extLst>
              <a:ext uri="{FF2B5EF4-FFF2-40B4-BE49-F238E27FC236}">
                <a16:creationId xmlns:a16="http://schemas.microsoft.com/office/drawing/2014/main" id="{5F68B40E-7604-F75E-8B90-7336B455C338}"/>
              </a:ext>
            </a:extLst>
          </p:cNvPr>
          <p:cNvPicPr>
            <a:picLocks noChangeAspect="1"/>
          </p:cNvPicPr>
          <p:nvPr/>
        </p:nvPicPr>
        <p:blipFill>
          <a:blip r:embed="rId3"/>
          <a:stretch>
            <a:fillRect/>
          </a:stretch>
        </p:blipFill>
        <p:spPr>
          <a:xfrm>
            <a:off x="529345" y="1763551"/>
            <a:ext cx="10951579" cy="4009596"/>
          </a:xfrm>
          <a:prstGeom prst="rect">
            <a:avLst/>
          </a:prstGeom>
        </p:spPr>
      </p:pic>
      <p:sp>
        <p:nvSpPr>
          <p:cNvPr id="3" name="Slide Number Placeholder 2">
            <a:extLst>
              <a:ext uri="{FF2B5EF4-FFF2-40B4-BE49-F238E27FC236}">
                <a16:creationId xmlns:a16="http://schemas.microsoft.com/office/drawing/2014/main" id="{1C016BF3-C3E4-A2CD-F91F-F565251F418E}"/>
              </a:ext>
            </a:extLst>
          </p:cNvPr>
          <p:cNvSpPr>
            <a:spLocks noGrp="1"/>
          </p:cNvSpPr>
          <p:nvPr>
            <p:ph type="sldNum" sz="quarter" idx="12"/>
          </p:nvPr>
        </p:nvSpPr>
        <p:spPr/>
        <p:txBody>
          <a:bodyPr/>
          <a:lstStyle/>
          <a:p>
            <a:fld id="{330EA680-D336-4FF7-8B7A-9848BB0A1C32}" type="slidenum">
              <a:rPr lang="en-US" smtClean="0"/>
              <a:t>120</a:t>
            </a:fld>
            <a:endParaRPr lang="en-US"/>
          </a:p>
        </p:txBody>
      </p:sp>
      <p:pic>
        <p:nvPicPr>
          <p:cNvPr id="6" name="Picture 5" descr="A picture containing text, clipart, businesscard&#10;&#10;Description automatically generated">
            <a:extLst>
              <a:ext uri="{FF2B5EF4-FFF2-40B4-BE49-F238E27FC236}">
                <a16:creationId xmlns:a16="http://schemas.microsoft.com/office/drawing/2014/main" id="{758545FD-0244-03F5-A43D-FA456FA25104}"/>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5" name="Rectangle 4">
            <a:extLst>
              <a:ext uri="{FF2B5EF4-FFF2-40B4-BE49-F238E27FC236}">
                <a16:creationId xmlns:a16="http://schemas.microsoft.com/office/drawing/2014/main" id="{E7CE77A6-835E-1112-BEA8-3FEA25C9F992}"/>
              </a:ext>
            </a:extLst>
          </p:cNvPr>
          <p:cNvSpPr/>
          <p:nvPr/>
        </p:nvSpPr>
        <p:spPr>
          <a:xfrm>
            <a:off x="4000499" y="2952750"/>
            <a:ext cx="2847976" cy="2171700"/>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97733EE5-9BBB-9BBC-FB74-6EEE208F5AA5}"/>
              </a:ext>
            </a:extLst>
          </p:cNvPr>
          <p:cNvSpPr txBox="1"/>
          <p:nvPr/>
        </p:nvSpPr>
        <p:spPr>
          <a:xfrm>
            <a:off x="533400" y="6043913"/>
            <a:ext cx="10286999" cy="430887"/>
          </a:xfrm>
          <a:prstGeom prst="rect">
            <a:avLst/>
          </a:prstGeom>
          <a:noFill/>
        </p:spPr>
        <p:txBody>
          <a:bodyPr wrap="square">
            <a:spAutoFit/>
          </a:bodyPr>
          <a:lstStyle/>
          <a:p>
            <a:r>
              <a:rPr lang="en-GB" sz="1100" i="1" dirty="0">
                <a:solidFill>
                  <a:srgbClr val="000000"/>
                </a:solidFill>
                <a:effectLst/>
                <a:latin typeface="Arial" panose="020B0604020202020204" pitchFamily="34" charset="0"/>
                <a:cs typeface="Arial" panose="020B0604020202020204" pitchFamily="34" charset="0"/>
              </a:rPr>
              <a:t>Marouane </a:t>
            </a:r>
            <a:r>
              <a:rPr lang="en-GB" sz="1100" i="1" dirty="0" err="1">
                <a:solidFill>
                  <a:srgbClr val="000000"/>
                </a:solidFill>
                <a:effectLst/>
                <a:latin typeface="Arial" panose="020B0604020202020204" pitchFamily="34" charset="0"/>
                <a:cs typeface="Arial" panose="020B0604020202020204" pitchFamily="34" charset="0"/>
              </a:rPr>
              <a:t>Tliba</a:t>
            </a:r>
            <a:r>
              <a:rPr lang="en-GB" sz="1100" i="1" dirty="0">
                <a:solidFill>
                  <a:srgbClr val="000000"/>
                </a:solidFill>
                <a:effectLst/>
                <a:latin typeface="Arial" panose="020B0604020202020204" pitchFamily="34" charset="0"/>
                <a:cs typeface="Arial" panose="020B0604020202020204" pitchFamily="34" charset="0"/>
              </a:rPr>
              <a:t>, Mohamed Amine </a:t>
            </a:r>
            <a:r>
              <a:rPr lang="en-GB" sz="1100" i="1" dirty="0" err="1">
                <a:solidFill>
                  <a:srgbClr val="000000"/>
                </a:solidFill>
                <a:effectLst/>
                <a:latin typeface="Arial" panose="020B0604020202020204" pitchFamily="34" charset="0"/>
                <a:cs typeface="Arial" panose="020B0604020202020204" pitchFamily="34" charset="0"/>
              </a:rPr>
              <a:t>Kerkouri</a:t>
            </a:r>
            <a:r>
              <a:rPr lang="en-GB" sz="1100" i="1" dirty="0">
                <a:solidFill>
                  <a:srgbClr val="000000"/>
                </a:solidFill>
                <a:effectLst/>
                <a:latin typeface="Arial" panose="020B0604020202020204" pitchFamily="34" charset="0"/>
                <a:cs typeface="Arial" panose="020B0604020202020204" pitchFamily="34" charset="0"/>
              </a:rPr>
              <a:t>, </a:t>
            </a:r>
            <a:r>
              <a:rPr lang="en-GB" sz="1100" i="1" dirty="0" err="1">
                <a:solidFill>
                  <a:srgbClr val="000000"/>
                </a:solidFill>
                <a:effectLst/>
                <a:latin typeface="Arial" panose="020B0604020202020204" pitchFamily="34" charset="0"/>
                <a:cs typeface="Arial" panose="020B0604020202020204" pitchFamily="34" charset="0"/>
              </a:rPr>
              <a:t>Aladine</a:t>
            </a:r>
            <a:r>
              <a:rPr lang="en-GB" sz="1100" i="1" dirty="0">
                <a:solidFill>
                  <a:srgbClr val="000000"/>
                </a:solidFill>
                <a:effectLst/>
                <a:latin typeface="Arial" panose="020B0604020202020204" pitchFamily="34" charset="0"/>
                <a:cs typeface="Arial" panose="020B0604020202020204" pitchFamily="34" charset="0"/>
              </a:rPr>
              <a:t> </a:t>
            </a:r>
            <a:r>
              <a:rPr lang="en-GB" sz="1100" i="1" dirty="0" err="1">
                <a:solidFill>
                  <a:srgbClr val="000000"/>
                </a:solidFill>
                <a:effectLst/>
                <a:latin typeface="Arial" panose="020B0604020202020204" pitchFamily="34" charset="0"/>
                <a:cs typeface="Arial" panose="020B0604020202020204" pitchFamily="34" charset="0"/>
              </a:rPr>
              <a:t>Chetouani</a:t>
            </a:r>
            <a:r>
              <a:rPr lang="en-GB" sz="1100" i="1" dirty="0">
                <a:solidFill>
                  <a:srgbClr val="000000"/>
                </a:solidFill>
                <a:effectLst/>
                <a:latin typeface="Arial" panose="020B0604020202020204" pitchFamily="34" charset="0"/>
                <a:cs typeface="Arial" panose="020B0604020202020204" pitchFamily="34" charset="0"/>
              </a:rPr>
              <a:t>, Alessandro Bruno</a:t>
            </a:r>
            <a:r>
              <a:rPr lang="en-GB" sz="1100" i="0" dirty="0">
                <a:solidFill>
                  <a:srgbClr val="000000"/>
                </a:solidFill>
                <a:effectLst/>
                <a:latin typeface="Arial" panose="020B0604020202020204" pitchFamily="34" charset="0"/>
                <a:cs typeface="Arial" panose="020B0604020202020204" pitchFamily="34" charset="0"/>
              </a:rPr>
              <a:t>; Proceedings of the IEEE/CVF Conference on Computer Vision and Pattern Recognition (CVPR) Workshops, 2022, pp. 1539-1548</a:t>
            </a:r>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175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58774-C341-84D5-C50A-4DC63C148D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2F77EC-DC5A-5EE9-12A2-28CDBBD433AE}"/>
              </a:ext>
            </a:extLst>
          </p:cNvPr>
          <p:cNvSpPr>
            <a:spLocks noGrp="1"/>
          </p:cNvSpPr>
          <p:nvPr>
            <p:ph type="title"/>
          </p:nvPr>
        </p:nvSpPr>
        <p:spPr/>
        <p:txBody>
          <a:bodyPr/>
          <a:lstStyle/>
          <a:p>
            <a:pPr>
              <a:spcBef>
                <a:spcPts val="1000"/>
              </a:spcBef>
            </a:pPr>
            <a:r>
              <a:rPr lang="en-US">
                <a:solidFill>
                  <a:schemeClr val="accent2"/>
                </a:solidFill>
                <a:cs typeface="Calibri Light"/>
              </a:rPr>
              <a:t>Method 3 ( </a:t>
            </a:r>
            <a:r>
              <a:rPr lang="en-US">
                <a:solidFill>
                  <a:schemeClr val="accent2"/>
                </a:solidFill>
                <a:ea typeface="+mj-lt"/>
                <a:cs typeface="+mj-lt"/>
              </a:rPr>
              <a:t>Self supervised Learning )</a:t>
            </a:r>
            <a:endParaRPr lang="en-US">
              <a:solidFill>
                <a:schemeClr val="accent2"/>
              </a:solidFill>
              <a:cs typeface="Calibri Light"/>
            </a:endParaRPr>
          </a:p>
        </p:txBody>
      </p:sp>
      <p:pic>
        <p:nvPicPr>
          <p:cNvPr id="4" name="Picture 4" descr="Diagram&#10;&#10;Description automatically generated">
            <a:extLst>
              <a:ext uri="{FF2B5EF4-FFF2-40B4-BE49-F238E27FC236}">
                <a16:creationId xmlns:a16="http://schemas.microsoft.com/office/drawing/2014/main" id="{5ABC58E1-5BD5-3231-0AC1-4FB39BD7FF8B}"/>
              </a:ext>
            </a:extLst>
          </p:cNvPr>
          <p:cNvPicPr>
            <a:picLocks noChangeAspect="1"/>
          </p:cNvPicPr>
          <p:nvPr/>
        </p:nvPicPr>
        <p:blipFill>
          <a:blip r:embed="rId3"/>
          <a:stretch>
            <a:fillRect/>
          </a:stretch>
        </p:blipFill>
        <p:spPr>
          <a:xfrm>
            <a:off x="529345" y="1763551"/>
            <a:ext cx="10951579" cy="4009596"/>
          </a:xfrm>
          <a:prstGeom prst="rect">
            <a:avLst/>
          </a:prstGeom>
        </p:spPr>
      </p:pic>
      <p:sp>
        <p:nvSpPr>
          <p:cNvPr id="3" name="Slide Number Placeholder 2">
            <a:extLst>
              <a:ext uri="{FF2B5EF4-FFF2-40B4-BE49-F238E27FC236}">
                <a16:creationId xmlns:a16="http://schemas.microsoft.com/office/drawing/2014/main" id="{9E3BE282-DEF7-EFB7-17ED-375423125F7F}"/>
              </a:ext>
            </a:extLst>
          </p:cNvPr>
          <p:cNvSpPr>
            <a:spLocks noGrp="1"/>
          </p:cNvSpPr>
          <p:nvPr>
            <p:ph type="sldNum" sz="quarter" idx="12"/>
          </p:nvPr>
        </p:nvSpPr>
        <p:spPr/>
        <p:txBody>
          <a:bodyPr/>
          <a:lstStyle/>
          <a:p>
            <a:fld id="{330EA680-D336-4FF7-8B7A-9848BB0A1C32}" type="slidenum">
              <a:rPr lang="en-US" smtClean="0"/>
              <a:t>121</a:t>
            </a:fld>
            <a:endParaRPr lang="en-US"/>
          </a:p>
        </p:txBody>
      </p:sp>
      <p:pic>
        <p:nvPicPr>
          <p:cNvPr id="6" name="Picture 5" descr="A picture containing text, clipart, businesscard&#10;&#10;Description automatically generated">
            <a:extLst>
              <a:ext uri="{FF2B5EF4-FFF2-40B4-BE49-F238E27FC236}">
                <a16:creationId xmlns:a16="http://schemas.microsoft.com/office/drawing/2014/main" id="{A12557C6-FE2D-8BA1-F570-EBD23364261B}"/>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5" name="Rectangle 4">
            <a:extLst>
              <a:ext uri="{FF2B5EF4-FFF2-40B4-BE49-F238E27FC236}">
                <a16:creationId xmlns:a16="http://schemas.microsoft.com/office/drawing/2014/main" id="{8EA04622-7F05-8F25-788F-7879F2C20658}"/>
              </a:ext>
            </a:extLst>
          </p:cNvPr>
          <p:cNvSpPr/>
          <p:nvPr/>
        </p:nvSpPr>
        <p:spPr>
          <a:xfrm>
            <a:off x="361950" y="2352347"/>
            <a:ext cx="3810000" cy="2943553"/>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D35FBD12-8EC6-C9E9-9DD2-A21710B8F2D0}"/>
              </a:ext>
            </a:extLst>
          </p:cNvPr>
          <p:cNvSpPr txBox="1"/>
          <p:nvPr/>
        </p:nvSpPr>
        <p:spPr>
          <a:xfrm>
            <a:off x="533400" y="6043913"/>
            <a:ext cx="10286999" cy="430887"/>
          </a:xfrm>
          <a:prstGeom prst="rect">
            <a:avLst/>
          </a:prstGeom>
          <a:noFill/>
        </p:spPr>
        <p:txBody>
          <a:bodyPr wrap="square">
            <a:spAutoFit/>
          </a:bodyPr>
          <a:lstStyle/>
          <a:p>
            <a:r>
              <a:rPr lang="en-GB" sz="1100" i="1" dirty="0">
                <a:solidFill>
                  <a:srgbClr val="000000"/>
                </a:solidFill>
                <a:effectLst/>
                <a:latin typeface="Arial" panose="020B0604020202020204" pitchFamily="34" charset="0"/>
                <a:cs typeface="Arial" panose="020B0604020202020204" pitchFamily="34" charset="0"/>
              </a:rPr>
              <a:t>Marouane </a:t>
            </a:r>
            <a:r>
              <a:rPr lang="en-GB" sz="1100" i="1" dirty="0" err="1">
                <a:solidFill>
                  <a:srgbClr val="000000"/>
                </a:solidFill>
                <a:effectLst/>
                <a:latin typeface="Arial" panose="020B0604020202020204" pitchFamily="34" charset="0"/>
                <a:cs typeface="Arial" panose="020B0604020202020204" pitchFamily="34" charset="0"/>
              </a:rPr>
              <a:t>Tliba</a:t>
            </a:r>
            <a:r>
              <a:rPr lang="en-GB" sz="1100" i="1" dirty="0">
                <a:solidFill>
                  <a:srgbClr val="000000"/>
                </a:solidFill>
                <a:effectLst/>
                <a:latin typeface="Arial" panose="020B0604020202020204" pitchFamily="34" charset="0"/>
                <a:cs typeface="Arial" panose="020B0604020202020204" pitchFamily="34" charset="0"/>
              </a:rPr>
              <a:t>, Mohamed Amine </a:t>
            </a:r>
            <a:r>
              <a:rPr lang="en-GB" sz="1100" i="1" dirty="0" err="1">
                <a:solidFill>
                  <a:srgbClr val="000000"/>
                </a:solidFill>
                <a:effectLst/>
                <a:latin typeface="Arial" panose="020B0604020202020204" pitchFamily="34" charset="0"/>
                <a:cs typeface="Arial" panose="020B0604020202020204" pitchFamily="34" charset="0"/>
              </a:rPr>
              <a:t>Kerkouri</a:t>
            </a:r>
            <a:r>
              <a:rPr lang="en-GB" sz="1100" i="1" dirty="0">
                <a:solidFill>
                  <a:srgbClr val="000000"/>
                </a:solidFill>
                <a:effectLst/>
                <a:latin typeface="Arial" panose="020B0604020202020204" pitchFamily="34" charset="0"/>
                <a:cs typeface="Arial" panose="020B0604020202020204" pitchFamily="34" charset="0"/>
              </a:rPr>
              <a:t>, </a:t>
            </a:r>
            <a:r>
              <a:rPr lang="en-GB" sz="1100" i="1" dirty="0" err="1">
                <a:solidFill>
                  <a:srgbClr val="000000"/>
                </a:solidFill>
                <a:effectLst/>
                <a:latin typeface="Arial" panose="020B0604020202020204" pitchFamily="34" charset="0"/>
                <a:cs typeface="Arial" panose="020B0604020202020204" pitchFamily="34" charset="0"/>
              </a:rPr>
              <a:t>Aladine</a:t>
            </a:r>
            <a:r>
              <a:rPr lang="en-GB" sz="1100" i="1" dirty="0">
                <a:solidFill>
                  <a:srgbClr val="000000"/>
                </a:solidFill>
                <a:effectLst/>
                <a:latin typeface="Arial" panose="020B0604020202020204" pitchFamily="34" charset="0"/>
                <a:cs typeface="Arial" panose="020B0604020202020204" pitchFamily="34" charset="0"/>
              </a:rPr>
              <a:t> </a:t>
            </a:r>
            <a:r>
              <a:rPr lang="en-GB" sz="1100" i="1" dirty="0" err="1">
                <a:solidFill>
                  <a:srgbClr val="000000"/>
                </a:solidFill>
                <a:effectLst/>
                <a:latin typeface="Arial" panose="020B0604020202020204" pitchFamily="34" charset="0"/>
                <a:cs typeface="Arial" panose="020B0604020202020204" pitchFamily="34" charset="0"/>
              </a:rPr>
              <a:t>Chetouani</a:t>
            </a:r>
            <a:r>
              <a:rPr lang="en-GB" sz="1100" i="1" dirty="0">
                <a:solidFill>
                  <a:srgbClr val="000000"/>
                </a:solidFill>
                <a:effectLst/>
                <a:latin typeface="Arial" panose="020B0604020202020204" pitchFamily="34" charset="0"/>
                <a:cs typeface="Arial" panose="020B0604020202020204" pitchFamily="34" charset="0"/>
              </a:rPr>
              <a:t>, Alessandro Bruno</a:t>
            </a:r>
            <a:r>
              <a:rPr lang="en-GB" sz="1100" i="0" dirty="0">
                <a:solidFill>
                  <a:srgbClr val="000000"/>
                </a:solidFill>
                <a:effectLst/>
                <a:latin typeface="Arial" panose="020B0604020202020204" pitchFamily="34" charset="0"/>
                <a:cs typeface="Arial" panose="020B0604020202020204" pitchFamily="34" charset="0"/>
              </a:rPr>
              <a:t>; Proceedings of the IEEE/CVF Conference on Computer Vision and Pattern Recognition (CVPR) Workshops, 2022, pp. 1539-1548</a:t>
            </a:r>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76707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29D49-5EF6-32ED-0F7D-ADB90A8D33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C08FA0-9A1C-8EC9-BC26-066DA1D22210}"/>
              </a:ext>
            </a:extLst>
          </p:cNvPr>
          <p:cNvSpPr>
            <a:spLocks noGrp="1"/>
          </p:cNvSpPr>
          <p:nvPr>
            <p:ph type="title"/>
          </p:nvPr>
        </p:nvSpPr>
        <p:spPr/>
        <p:txBody>
          <a:bodyPr/>
          <a:lstStyle/>
          <a:p>
            <a:pPr>
              <a:spcBef>
                <a:spcPts val="1000"/>
              </a:spcBef>
            </a:pPr>
            <a:r>
              <a:rPr lang="en-US">
                <a:solidFill>
                  <a:schemeClr val="accent2"/>
                </a:solidFill>
                <a:cs typeface="Calibri Light"/>
              </a:rPr>
              <a:t>Method 3 ( </a:t>
            </a:r>
            <a:r>
              <a:rPr lang="en-US">
                <a:solidFill>
                  <a:schemeClr val="accent2"/>
                </a:solidFill>
                <a:ea typeface="+mj-lt"/>
                <a:cs typeface="+mj-lt"/>
              </a:rPr>
              <a:t>Self supervised Learning )</a:t>
            </a:r>
            <a:endParaRPr lang="en-US">
              <a:solidFill>
                <a:schemeClr val="accent2"/>
              </a:solidFill>
              <a:cs typeface="Calibri Light"/>
            </a:endParaRPr>
          </a:p>
        </p:txBody>
      </p:sp>
      <p:pic>
        <p:nvPicPr>
          <p:cNvPr id="4" name="Picture 4" descr="Diagram&#10;&#10;Description automatically generated">
            <a:extLst>
              <a:ext uri="{FF2B5EF4-FFF2-40B4-BE49-F238E27FC236}">
                <a16:creationId xmlns:a16="http://schemas.microsoft.com/office/drawing/2014/main" id="{EBB189E1-2DE6-16E0-DED9-EFB4EFBFC68C}"/>
              </a:ext>
            </a:extLst>
          </p:cNvPr>
          <p:cNvPicPr>
            <a:picLocks noChangeAspect="1"/>
          </p:cNvPicPr>
          <p:nvPr/>
        </p:nvPicPr>
        <p:blipFill>
          <a:blip r:embed="rId3"/>
          <a:stretch>
            <a:fillRect/>
          </a:stretch>
        </p:blipFill>
        <p:spPr>
          <a:xfrm>
            <a:off x="529345" y="1763551"/>
            <a:ext cx="10951579" cy="4009596"/>
          </a:xfrm>
          <a:prstGeom prst="rect">
            <a:avLst/>
          </a:prstGeom>
        </p:spPr>
      </p:pic>
      <p:sp>
        <p:nvSpPr>
          <p:cNvPr id="3" name="Slide Number Placeholder 2">
            <a:extLst>
              <a:ext uri="{FF2B5EF4-FFF2-40B4-BE49-F238E27FC236}">
                <a16:creationId xmlns:a16="http://schemas.microsoft.com/office/drawing/2014/main" id="{B239BDD9-0771-D1F0-8787-A03866F9AE8D}"/>
              </a:ext>
            </a:extLst>
          </p:cNvPr>
          <p:cNvSpPr>
            <a:spLocks noGrp="1"/>
          </p:cNvSpPr>
          <p:nvPr>
            <p:ph type="sldNum" sz="quarter" idx="12"/>
          </p:nvPr>
        </p:nvSpPr>
        <p:spPr/>
        <p:txBody>
          <a:bodyPr/>
          <a:lstStyle/>
          <a:p>
            <a:fld id="{330EA680-D336-4FF7-8B7A-9848BB0A1C32}" type="slidenum">
              <a:rPr lang="en-US" smtClean="0"/>
              <a:t>122</a:t>
            </a:fld>
            <a:endParaRPr lang="en-US"/>
          </a:p>
        </p:txBody>
      </p:sp>
      <p:pic>
        <p:nvPicPr>
          <p:cNvPr id="6" name="Picture 5" descr="A picture containing text, clipart, businesscard&#10;&#10;Description automatically generated">
            <a:extLst>
              <a:ext uri="{FF2B5EF4-FFF2-40B4-BE49-F238E27FC236}">
                <a16:creationId xmlns:a16="http://schemas.microsoft.com/office/drawing/2014/main" id="{74DB1BFB-028D-44B5-B904-076CA0FD455E}"/>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5" name="Rectangle 4">
            <a:extLst>
              <a:ext uri="{FF2B5EF4-FFF2-40B4-BE49-F238E27FC236}">
                <a16:creationId xmlns:a16="http://schemas.microsoft.com/office/drawing/2014/main" id="{6B72CA20-02A1-9F22-E9AB-C67A074C3963}"/>
              </a:ext>
            </a:extLst>
          </p:cNvPr>
          <p:cNvSpPr/>
          <p:nvPr/>
        </p:nvSpPr>
        <p:spPr>
          <a:xfrm>
            <a:off x="4114799" y="3009900"/>
            <a:ext cx="2676525" cy="1914525"/>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8643D45C-48C5-3163-7EDF-BFF59074A932}"/>
              </a:ext>
            </a:extLst>
          </p:cNvPr>
          <p:cNvSpPr txBox="1"/>
          <p:nvPr/>
        </p:nvSpPr>
        <p:spPr>
          <a:xfrm>
            <a:off x="533400" y="6043913"/>
            <a:ext cx="10286999" cy="430887"/>
          </a:xfrm>
          <a:prstGeom prst="rect">
            <a:avLst/>
          </a:prstGeom>
          <a:noFill/>
        </p:spPr>
        <p:txBody>
          <a:bodyPr wrap="square">
            <a:spAutoFit/>
          </a:bodyPr>
          <a:lstStyle/>
          <a:p>
            <a:r>
              <a:rPr lang="en-GB" sz="1100" i="1" dirty="0">
                <a:solidFill>
                  <a:srgbClr val="000000"/>
                </a:solidFill>
                <a:effectLst/>
                <a:latin typeface="Arial" panose="020B0604020202020204" pitchFamily="34" charset="0"/>
                <a:cs typeface="Arial" panose="020B0604020202020204" pitchFamily="34" charset="0"/>
              </a:rPr>
              <a:t>Marouane </a:t>
            </a:r>
            <a:r>
              <a:rPr lang="en-GB" sz="1100" i="1" dirty="0" err="1">
                <a:solidFill>
                  <a:srgbClr val="000000"/>
                </a:solidFill>
                <a:effectLst/>
                <a:latin typeface="Arial" panose="020B0604020202020204" pitchFamily="34" charset="0"/>
                <a:cs typeface="Arial" panose="020B0604020202020204" pitchFamily="34" charset="0"/>
              </a:rPr>
              <a:t>Tliba</a:t>
            </a:r>
            <a:r>
              <a:rPr lang="en-GB" sz="1100" i="1" dirty="0">
                <a:solidFill>
                  <a:srgbClr val="000000"/>
                </a:solidFill>
                <a:effectLst/>
                <a:latin typeface="Arial" panose="020B0604020202020204" pitchFamily="34" charset="0"/>
                <a:cs typeface="Arial" panose="020B0604020202020204" pitchFamily="34" charset="0"/>
              </a:rPr>
              <a:t>, Mohamed Amine </a:t>
            </a:r>
            <a:r>
              <a:rPr lang="en-GB" sz="1100" i="1" dirty="0" err="1">
                <a:solidFill>
                  <a:srgbClr val="000000"/>
                </a:solidFill>
                <a:effectLst/>
                <a:latin typeface="Arial" panose="020B0604020202020204" pitchFamily="34" charset="0"/>
                <a:cs typeface="Arial" panose="020B0604020202020204" pitchFamily="34" charset="0"/>
              </a:rPr>
              <a:t>Kerkouri</a:t>
            </a:r>
            <a:r>
              <a:rPr lang="en-GB" sz="1100" i="1" dirty="0">
                <a:solidFill>
                  <a:srgbClr val="000000"/>
                </a:solidFill>
                <a:effectLst/>
                <a:latin typeface="Arial" panose="020B0604020202020204" pitchFamily="34" charset="0"/>
                <a:cs typeface="Arial" panose="020B0604020202020204" pitchFamily="34" charset="0"/>
              </a:rPr>
              <a:t>, </a:t>
            </a:r>
            <a:r>
              <a:rPr lang="en-GB" sz="1100" i="1" dirty="0" err="1">
                <a:solidFill>
                  <a:srgbClr val="000000"/>
                </a:solidFill>
                <a:effectLst/>
                <a:latin typeface="Arial" panose="020B0604020202020204" pitchFamily="34" charset="0"/>
                <a:cs typeface="Arial" panose="020B0604020202020204" pitchFamily="34" charset="0"/>
              </a:rPr>
              <a:t>Aladine</a:t>
            </a:r>
            <a:r>
              <a:rPr lang="en-GB" sz="1100" i="1" dirty="0">
                <a:solidFill>
                  <a:srgbClr val="000000"/>
                </a:solidFill>
                <a:effectLst/>
                <a:latin typeface="Arial" panose="020B0604020202020204" pitchFamily="34" charset="0"/>
                <a:cs typeface="Arial" panose="020B0604020202020204" pitchFamily="34" charset="0"/>
              </a:rPr>
              <a:t> </a:t>
            </a:r>
            <a:r>
              <a:rPr lang="en-GB" sz="1100" i="1" dirty="0" err="1">
                <a:solidFill>
                  <a:srgbClr val="000000"/>
                </a:solidFill>
                <a:effectLst/>
                <a:latin typeface="Arial" panose="020B0604020202020204" pitchFamily="34" charset="0"/>
                <a:cs typeface="Arial" panose="020B0604020202020204" pitchFamily="34" charset="0"/>
              </a:rPr>
              <a:t>Chetouani</a:t>
            </a:r>
            <a:r>
              <a:rPr lang="en-GB" sz="1100" i="1" dirty="0">
                <a:solidFill>
                  <a:srgbClr val="000000"/>
                </a:solidFill>
                <a:effectLst/>
                <a:latin typeface="Arial" panose="020B0604020202020204" pitchFamily="34" charset="0"/>
                <a:cs typeface="Arial" panose="020B0604020202020204" pitchFamily="34" charset="0"/>
              </a:rPr>
              <a:t>, Alessandro Bruno</a:t>
            </a:r>
            <a:r>
              <a:rPr lang="en-GB" sz="1100" i="0" dirty="0">
                <a:solidFill>
                  <a:srgbClr val="000000"/>
                </a:solidFill>
                <a:effectLst/>
                <a:latin typeface="Arial" panose="020B0604020202020204" pitchFamily="34" charset="0"/>
                <a:cs typeface="Arial" panose="020B0604020202020204" pitchFamily="34" charset="0"/>
              </a:rPr>
              <a:t>; Proceedings of the IEEE/CVF Conference on Computer Vision and Pattern Recognition (CVPR) Workshops, 2022, pp. 1539-1548</a:t>
            </a:r>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93654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D978F-9EED-9130-F6D7-11A5138AF6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BDE6DF-E4DD-37AE-4A21-A7799DB7D5E7}"/>
              </a:ext>
            </a:extLst>
          </p:cNvPr>
          <p:cNvSpPr>
            <a:spLocks noGrp="1"/>
          </p:cNvSpPr>
          <p:nvPr>
            <p:ph type="title"/>
          </p:nvPr>
        </p:nvSpPr>
        <p:spPr/>
        <p:txBody>
          <a:bodyPr/>
          <a:lstStyle/>
          <a:p>
            <a:pPr>
              <a:spcBef>
                <a:spcPts val="1000"/>
              </a:spcBef>
            </a:pPr>
            <a:r>
              <a:rPr lang="en-US">
                <a:solidFill>
                  <a:schemeClr val="accent2"/>
                </a:solidFill>
                <a:cs typeface="Calibri Light"/>
              </a:rPr>
              <a:t>Method 3 ( </a:t>
            </a:r>
            <a:r>
              <a:rPr lang="en-US">
                <a:solidFill>
                  <a:schemeClr val="accent2"/>
                </a:solidFill>
                <a:ea typeface="+mj-lt"/>
                <a:cs typeface="+mj-lt"/>
              </a:rPr>
              <a:t>Self supervised Learning )</a:t>
            </a:r>
            <a:endParaRPr lang="en-US">
              <a:solidFill>
                <a:schemeClr val="accent2"/>
              </a:solidFill>
              <a:cs typeface="Calibri Light"/>
            </a:endParaRPr>
          </a:p>
        </p:txBody>
      </p:sp>
      <p:pic>
        <p:nvPicPr>
          <p:cNvPr id="4" name="Picture 4" descr="Diagram&#10;&#10;Description automatically generated">
            <a:extLst>
              <a:ext uri="{FF2B5EF4-FFF2-40B4-BE49-F238E27FC236}">
                <a16:creationId xmlns:a16="http://schemas.microsoft.com/office/drawing/2014/main" id="{5F68B40E-7604-F75E-8B90-7336B455C338}"/>
              </a:ext>
            </a:extLst>
          </p:cNvPr>
          <p:cNvPicPr>
            <a:picLocks noChangeAspect="1"/>
          </p:cNvPicPr>
          <p:nvPr/>
        </p:nvPicPr>
        <p:blipFill>
          <a:blip r:embed="rId3"/>
          <a:stretch>
            <a:fillRect/>
          </a:stretch>
        </p:blipFill>
        <p:spPr>
          <a:xfrm>
            <a:off x="529345" y="1763551"/>
            <a:ext cx="10951579" cy="4009596"/>
          </a:xfrm>
          <a:prstGeom prst="rect">
            <a:avLst/>
          </a:prstGeom>
        </p:spPr>
      </p:pic>
      <p:sp>
        <p:nvSpPr>
          <p:cNvPr id="3" name="Slide Number Placeholder 2">
            <a:extLst>
              <a:ext uri="{FF2B5EF4-FFF2-40B4-BE49-F238E27FC236}">
                <a16:creationId xmlns:a16="http://schemas.microsoft.com/office/drawing/2014/main" id="{1C016BF3-C3E4-A2CD-F91F-F565251F418E}"/>
              </a:ext>
            </a:extLst>
          </p:cNvPr>
          <p:cNvSpPr>
            <a:spLocks noGrp="1"/>
          </p:cNvSpPr>
          <p:nvPr>
            <p:ph type="sldNum" sz="quarter" idx="12"/>
          </p:nvPr>
        </p:nvSpPr>
        <p:spPr/>
        <p:txBody>
          <a:bodyPr/>
          <a:lstStyle/>
          <a:p>
            <a:fld id="{330EA680-D336-4FF7-8B7A-9848BB0A1C32}" type="slidenum">
              <a:rPr lang="en-US" smtClean="0"/>
              <a:t>123</a:t>
            </a:fld>
            <a:endParaRPr lang="en-US"/>
          </a:p>
        </p:txBody>
      </p:sp>
      <p:pic>
        <p:nvPicPr>
          <p:cNvPr id="6" name="Picture 5" descr="A picture containing text, clipart, businesscard&#10;&#10;Description automatically generated">
            <a:extLst>
              <a:ext uri="{FF2B5EF4-FFF2-40B4-BE49-F238E27FC236}">
                <a16:creationId xmlns:a16="http://schemas.microsoft.com/office/drawing/2014/main" id="{758545FD-0244-03F5-A43D-FA456FA25104}"/>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5" name="Rectangle 4">
            <a:extLst>
              <a:ext uri="{FF2B5EF4-FFF2-40B4-BE49-F238E27FC236}">
                <a16:creationId xmlns:a16="http://schemas.microsoft.com/office/drawing/2014/main" id="{E7CE77A6-835E-1112-BEA8-3FEA25C9F992}"/>
              </a:ext>
            </a:extLst>
          </p:cNvPr>
          <p:cNvSpPr/>
          <p:nvPr/>
        </p:nvSpPr>
        <p:spPr>
          <a:xfrm>
            <a:off x="4000499" y="2952750"/>
            <a:ext cx="2847976" cy="2171700"/>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a:extLst>
              <a:ext uri="{FF2B5EF4-FFF2-40B4-BE49-F238E27FC236}">
                <a16:creationId xmlns:a16="http://schemas.microsoft.com/office/drawing/2014/main" id="{29186F62-DE85-7663-7472-905E2E0F9F43}"/>
              </a:ext>
            </a:extLst>
          </p:cNvPr>
          <p:cNvPicPr>
            <a:picLocks noChangeAspect="1"/>
          </p:cNvPicPr>
          <p:nvPr/>
        </p:nvPicPr>
        <p:blipFill>
          <a:blip r:embed="rId5"/>
          <a:stretch>
            <a:fillRect/>
          </a:stretch>
        </p:blipFill>
        <p:spPr>
          <a:xfrm>
            <a:off x="2535453" y="5934128"/>
            <a:ext cx="4560672" cy="787347"/>
          </a:xfrm>
          <a:prstGeom prst="rect">
            <a:avLst/>
          </a:prstGeom>
          <a:ln w="28575">
            <a:solidFill>
              <a:srgbClr val="FFFF00"/>
            </a:solidFill>
          </a:ln>
        </p:spPr>
      </p:pic>
      <p:cxnSp>
        <p:nvCxnSpPr>
          <p:cNvPr id="10" name="Straight Connector 9">
            <a:extLst>
              <a:ext uri="{FF2B5EF4-FFF2-40B4-BE49-F238E27FC236}">
                <a16:creationId xmlns:a16="http://schemas.microsoft.com/office/drawing/2014/main" id="{CD433CE4-2D89-1014-7EE2-0216204E64B0}"/>
              </a:ext>
            </a:extLst>
          </p:cNvPr>
          <p:cNvCxnSpPr/>
          <p:nvPr/>
        </p:nvCxnSpPr>
        <p:spPr>
          <a:xfrm flipH="1">
            <a:off x="2535453" y="2952750"/>
            <a:ext cx="1465046" cy="2981378"/>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555A39-61D7-CAB0-6159-ABE606CCFED6}"/>
              </a:ext>
            </a:extLst>
          </p:cNvPr>
          <p:cNvCxnSpPr>
            <a:cxnSpLocks/>
          </p:cNvCxnSpPr>
          <p:nvPr/>
        </p:nvCxnSpPr>
        <p:spPr>
          <a:xfrm>
            <a:off x="6828523" y="2952750"/>
            <a:ext cx="292316" cy="2981378"/>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3822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8165-43B7-AAFB-4B15-5502200B6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256786-9132-DC12-BB32-7BF3EC5AF9D8}"/>
              </a:ext>
            </a:extLst>
          </p:cNvPr>
          <p:cNvSpPr>
            <a:spLocks noGrp="1"/>
          </p:cNvSpPr>
          <p:nvPr>
            <p:ph type="title"/>
          </p:nvPr>
        </p:nvSpPr>
        <p:spPr/>
        <p:txBody>
          <a:bodyPr/>
          <a:lstStyle/>
          <a:p>
            <a:pPr>
              <a:spcBef>
                <a:spcPts val="1000"/>
              </a:spcBef>
            </a:pPr>
            <a:r>
              <a:rPr lang="en-US">
                <a:solidFill>
                  <a:schemeClr val="accent2"/>
                </a:solidFill>
                <a:cs typeface="Calibri Light"/>
              </a:rPr>
              <a:t>Method 3 ( </a:t>
            </a:r>
            <a:r>
              <a:rPr lang="en-US">
                <a:solidFill>
                  <a:schemeClr val="accent2"/>
                </a:solidFill>
                <a:ea typeface="+mj-lt"/>
                <a:cs typeface="+mj-lt"/>
              </a:rPr>
              <a:t>Self supervised Learning )</a:t>
            </a:r>
            <a:endParaRPr lang="en-US">
              <a:solidFill>
                <a:schemeClr val="accent2"/>
              </a:solidFill>
              <a:cs typeface="Calibri Light"/>
            </a:endParaRPr>
          </a:p>
        </p:txBody>
      </p:sp>
      <p:pic>
        <p:nvPicPr>
          <p:cNvPr id="4" name="Picture 4" descr="Diagram&#10;&#10;Description automatically generated">
            <a:extLst>
              <a:ext uri="{FF2B5EF4-FFF2-40B4-BE49-F238E27FC236}">
                <a16:creationId xmlns:a16="http://schemas.microsoft.com/office/drawing/2014/main" id="{156CA790-B789-52EE-1600-74C0AC0AF2FD}"/>
              </a:ext>
            </a:extLst>
          </p:cNvPr>
          <p:cNvPicPr>
            <a:picLocks noChangeAspect="1"/>
          </p:cNvPicPr>
          <p:nvPr/>
        </p:nvPicPr>
        <p:blipFill>
          <a:blip r:embed="rId3"/>
          <a:stretch>
            <a:fillRect/>
          </a:stretch>
        </p:blipFill>
        <p:spPr>
          <a:xfrm>
            <a:off x="529345" y="1763551"/>
            <a:ext cx="10951579" cy="4009596"/>
          </a:xfrm>
          <a:prstGeom prst="rect">
            <a:avLst/>
          </a:prstGeom>
        </p:spPr>
      </p:pic>
      <p:sp>
        <p:nvSpPr>
          <p:cNvPr id="3" name="Slide Number Placeholder 2">
            <a:extLst>
              <a:ext uri="{FF2B5EF4-FFF2-40B4-BE49-F238E27FC236}">
                <a16:creationId xmlns:a16="http://schemas.microsoft.com/office/drawing/2014/main" id="{C6DA8B27-67AC-B8E2-ED15-0B5B46E5FA83}"/>
              </a:ext>
            </a:extLst>
          </p:cNvPr>
          <p:cNvSpPr>
            <a:spLocks noGrp="1"/>
          </p:cNvSpPr>
          <p:nvPr>
            <p:ph type="sldNum" sz="quarter" idx="12"/>
          </p:nvPr>
        </p:nvSpPr>
        <p:spPr/>
        <p:txBody>
          <a:bodyPr/>
          <a:lstStyle/>
          <a:p>
            <a:fld id="{330EA680-D336-4FF7-8B7A-9848BB0A1C32}" type="slidenum">
              <a:rPr lang="en-US" smtClean="0"/>
              <a:t>124</a:t>
            </a:fld>
            <a:endParaRPr lang="en-US"/>
          </a:p>
        </p:txBody>
      </p:sp>
      <p:pic>
        <p:nvPicPr>
          <p:cNvPr id="6" name="Picture 5" descr="A picture containing text, clipart, businesscard&#10;&#10;Description automatically generated">
            <a:extLst>
              <a:ext uri="{FF2B5EF4-FFF2-40B4-BE49-F238E27FC236}">
                <a16:creationId xmlns:a16="http://schemas.microsoft.com/office/drawing/2014/main" id="{A6BCDAED-46B6-D7BC-8BAB-1117598040F3}"/>
              </a:ext>
            </a:extLst>
          </p:cNvPr>
          <p:cNvPicPr>
            <a:picLocks noChangeAspect="1"/>
          </p:cNvPicPr>
          <p:nvPr/>
        </p:nvPicPr>
        <p:blipFill>
          <a:blip r:embed="rId4"/>
          <a:stretch>
            <a:fillRect/>
          </a:stretch>
        </p:blipFill>
        <p:spPr>
          <a:xfrm>
            <a:off x="9925308" y="118831"/>
            <a:ext cx="2000250" cy="1266825"/>
          </a:xfrm>
          <a:prstGeom prst="rect">
            <a:avLst/>
          </a:prstGeom>
        </p:spPr>
      </p:pic>
      <p:grpSp>
        <p:nvGrpSpPr>
          <p:cNvPr id="9" name="Group 8">
            <a:extLst>
              <a:ext uri="{FF2B5EF4-FFF2-40B4-BE49-F238E27FC236}">
                <a16:creationId xmlns:a16="http://schemas.microsoft.com/office/drawing/2014/main" id="{3B30E795-1B81-263C-C30C-3362382BBBFF}"/>
              </a:ext>
            </a:extLst>
          </p:cNvPr>
          <p:cNvGrpSpPr/>
          <p:nvPr/>
        </p:nvGrpSpPr>
        <p:grpSpPr>
          <a:xfrm>
            <a:off x="4152900" y="1857375"/>
            <a:ext cx="3876675" cy="3638549"/>
            <a:chOff x="4152900" y="1857375"/>
            <a:chExt cx="3876675" cy="3638549"/>
          </a:xfrm>
        </p:grpSpPr>
        <p:sp>
          <p:nvSpPr>
            <p:cNvPr id="5" name="Rectangle 4">
              <a:extLst>
                <a:ext uri="{FF2B5EF4-FFF2-40B4-BE49-F238E27FC236}">
                  <a16:creationId xmlns:a16="http://schemas.microsoft.com/office/drawing/2014/main" id="{70319545-DFA8-1F87-3E88-3DC10DBB815E}"/>
                </a:ext>
              </a:extLst>
            </p:cNvPr>
            <p:cNvSpPr/>
            <p:nvPr/>
          </p:nvSpPr>
          <p:spPr>
            <a:xfrm>
              <a:off x="4467225" y="1857376"/>
              <a:ext cx="2428875" cy="1133474"/>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451BFCB6-8594-A73E-7B07-A84A3691AA0E}"/>
                </a:ext>
              </a:extLst>
            </p:cNvPr>
            <p:cNvSpPr/>
            <p:nvPr/>
          </p:nvSpPr>
          <p:spPr>
            <a:xfrm>
              <a:off x="6896100" y="1857375"/>
              <a:ext cx="1133475" cy="3638549"/>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D63B3A36-DE01-B919-C905-97EFC36185C9}"/>
                </a:ext>
              </a:extLst>
            </p:cNvPr>
            <p:cNvSpPr/>
            <p:nvPr/>
          </p:nvSpPr>
          <p:spPr>
            <a:xfrm>
              <a:off x="4152900" y="5017568"/>
              <a:ext cx="2743199" cy="478356"/>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 name="TextBox 9">
            <a:extLst>
              <a:ext uri="{FF2B5EF4-FFF2-40B4-BE49-F238E27FC236}">
                <a16:creationId xmlns:a16="http://schemas.microsoft.com/office/drawing/2014/main" id="{76B1090C-32FD-6A31-2D86-8DE318BB6326}"/>
              </a:ext>
            </a:extLst>
          </p:cNvPr>
          <p:cNvSpPr txBox="1"/>
          <p:nvPr/>
        </p:nvSpPr>
        <p:spPr>
          <a:xfrm>
            <a:off x="533400" y="6043913"/>
            <a:ext cx="10286999" cy="430887"/>
          </a:xfrm>
          <a:prstGeom prst="rect">
            <a:avLst/>
          </a:prstGeom>
          <a:noFill/>
        </p:spPr>
        <p:txBody>
          <a:bodyPr wrap="square">
            <a:spAutoFit/>
          </a:bodyPr>
          <a:lstStyle/>
          <a:p>
            <a:r>
              <a:rPr lang="en-GB" sz="1100" i="1" dirty="0">
                <a:solidFill>
                  <a:srgbClr val="000000"/>
                </a:solidFill>
                <a:effectLst/>
                <a:latin typeface="Arial" panose="020B0604020202020204" pitchFamily="34" charset="0"/>
                <a:cs typeface="Arial" panose="020B0604020202020204" pitchFamily="34" charset="0"/>
              </a:rPr>
              <a:t>Marouane </a:t>
            </a:r>
            <a:r>
              <a:rPr lang="en-GB" sz="1100" i="1" dirty="0" err="1">
                <a:solidFill>
                  <a:srgbClr val="000000"/>
                </a:solidFill>
                <a:effectLst/>
                <a:latin typeface="Arial" panose="020B0604020202020204" pitchFamily="34" charset="0"/>
                <a:cs typeface="Arial" panose="020B0604020202020204" pitchFamily="34" charset="0"/>
              </a:rPr>
              <a:t>Tliba</a:t>
            </a:r>
            <a:r>
              <a:rPr lang="en-GB" sz="1100" i="1" dirty="0">
                <a:solidFill>
                  <a:srgbClr val="000000"/>
                </a:solidFill>
                <a:effectLst/>
                <a:latin typeface="Arial" panose="020B0604020202020204" pitchFamily="34" charset="0"/>
                <a:cs typeface="Arial" panose="020B0604020202020204" pitchFamily="34" charset="0"/>
              </a:rPr>
              <a:t>, Mohamed Amine </a:t>
            </a:r>
            <a:r>
              <a:rPr lang="en-GB" sz="1100" i="1" dirty="0" err="1">
                <a:solidFill>
                  <a:srgbClr val="000000"/>
                </a:solidFill>
                <a:effectLst/>
                <a:latin typeface="Arial" panose="020B0604020202020204" pitchFamily="34" charset="0"/>
                <a:cs typeface="Arial" panose="020B0604020202020204" pitchFamily="34" charset="0"/>
              </a:rPr>
              <a:t>Kerkouri</a:t>
            </a:r>
            <a:r>
              <a:rPr lang="en-GB" sz="1100" i="1" dirty="0">
                <a:solidFill>
                  <a:srgbClr val="000000"/>
                </a:solidFill>
                <a:effectLst/>
                <a:latin typeface="Arial" panose="020B0604020202020204" pitchFamily="34" charset="0"/>
                <a:cs typeface="Arial" panose="020B0604020202020204" pitchFamily="34" charset="0"/>
              </a:rPr>
              <a:t>, </a:t>
            </a:r>
            <a:r>
              <a:rPr lang="en-GB" sz="1100" i="1" dirty="0" err="1">
                <a:solidFill>
                  <a:srgbClr val="000000"/>
                </a:solidFill>
                <a:effectLst/>
                <a:latin typeface="Arial" panose="020B0604020202020204" pitchFamily="34" charset="0"/>
                <a:cs typeface="Arial" panose="020B0604020202020204" pitchFamily="34" charset="0"/>
              </a:rPr>
              <a:t>Aladine</a:t>
            </a:r>
            <a:r>
              <a:rPr lang="en-GB" sz="1100" i="1" dirty="0">
                <a:solidFill>
                  <a:srgbClr val="000000"/>
                </a:solidFill>
                <a:effectLst/>
                <a:latin typeface="Arial" panose="020B0604020202020204" pitchFamily="34" charset="0"/>
                <a:cs typeface="Arial" panose="020B0604020202020204" pitchFamily="34" charset="0"/>
              </a:rPr>
              <a:t> </a:t>
            </a:r>
            <a:r>
              <a:rPr lang="en-GB" sz="1100" i="1" dirty="0" err="1">
                <a:solidFill>
                  <a:srgbClr val="000000"/>
                </a:solidFill>
                <a:effectLst/>
                <a:latin typeface="Arial" panose="020B0604020202020204" pitchFamily="34" charset="0"/>
                <a:cs typeface="Arial" panose="020B0604020202020204" pitchFamily="34" charset="0"/>
              </a:rPr>
              <a:t>Chetouani</a:t>
            </a:r>
            <a:r>
              <a:rPr lang="en-GB" sz="1100" i="1" dirty="0">
                <a:solidFill>
                  <a:srgbClr val="000000"/>
                </a:solidFill>
                <a:effectLst/>
                <a:latin typeface="Arial" panose="020B0604020202020204" pitchFamily="34" charset="0"/>
                <a:cs typeface="Arial" panose="020B0604020202020204" pitchFamily="34" charset="0"/>
              </a:rPr>
              <a:t>, Alessandro Bruno</a:t>
            </a:r>
            <a:r>
              <a:rPr lang="en-GB" sz="1100" i="0" dirty="0">
                <a:solidFill>
                  <a:srgbClr val="000000"/>
                </a:solidFill>
                <a:effectLst/>
                <a:latin typeface="Arial" panose="020B0604020202020204" pitchFamily="34" charset="0"/>
                <a:cs typeface="Arial" panose="020B0604020202020204" pitchFamily="34" charset="0"/>
              </a:rPr>
              <a:t>; Proceedings of the IEEE/CVF Conference on Computer Vision and Pattern Recognition (CVPR) Workshops, 2022, pp. 1539-1548</a:t>
            </a:r>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31742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93FF1-57DC-4407-9909-885469FDD4C9}"/>
              </a:ext>
            </a:extLst>
          </p:cNvPr>
          <p:cNvSpPr>
            <a:spLocks noGrp="1"/>
          </p:cNvSpPr>
          <p:nvPr>
            <p:ph type="title"/>
          </p:nvPr>
        </p:nvSpPr>
        <p:spPr/>
        <p:txBody>
          <a:bodyPr/>
          <a:lstStyle/>
          <a:p>
            <a:r>
              <a:rPr lang="en-US">
                <a:solidFill>
                  <a:schemeClr val="accent2"/>
                </a:solidFill>
                <a:cs typeface="Calibri Light"/>
              </a:rPr>
              <a:t>Results 3</a:t>
            </a:r>
          </a:p>
        </p:txBody>
      </p:sp>
      <p:pic>
        <p:nvPicPr>
          <p:cNvPr id="7" name="Picture 7" descr="Table&#10;&#10;Description automatically generated">
            <a:extLst>
              <a:ext uri="{FF2B5EF4-FFF2-40B4-BE49-F238E27FC236}">
                <a16:creationId xmlns:a16="http://schemas.microsoft.com/office/drawing/2014/main" id="{739093F2-3145-D5B8-B096-D4128C24C57F}"/>
              </a:ext>
            </a:extLst>
          </p:cNvPr>
          <p:cNvPicPr>
            <a:picLocks noChangeAspect="1"/>
          </p:cNvPicPr>
          <p:nvPr/>
        </p:nvPicPr>
        <p:blipFill>
          <a:blip r:embed="rId3"/>
          <a:stretch>
            <a:fillRect/>
          </a:stretch>
        </p:blipFill>
        <p:spPr>
          <a:xfrm>
            <a:off x="2756704" y="1839180"/>
            <a:ext cx="5878010" cy="1848552"/>
          </a:xfrm>
          <a:prstGeom prst="rect">
            <a:avLst/>
          </a:prstGeom>
        </p:spPr>
      </p:pic>
      <p:pic>
        <p:nvPicPr>
          <p:cNvPr id="8" name="Picture 8" descr="Table&#10;&#10;Description automatically generated">
            <a:extLst>
              <a:ext uri="{FF2B5EF4-FFF2-40B4-BE49-F238E27FC236}">
                <a16:creationId xmlns:a16="http://schemas.microsoft.com/office/drawing/2014/main" id="{1C28141D-58B7-C4A1-5423-43287D34A9CB}"/>
              </a:ext>
            </a:extLst>
          </p:cNvPr>
          <p:cNvPicPr>
            <a:picLocks noChangeAspect="1"/>
          </p:cNvPicPr>
          <p:nvPr/>
        </p:nvPicPr>
        <p:blipFill>
          <a:blip r:embed="rId4"/>
          <a:stretch>
            <a:fillRect/>
          </a:stretch>
        </p:blipFill>
        <p:spPr>
          <a:xfrm>
            <a:off x="1473843" y="4536423"/>
            <a:ext cx="9253959" cy="1199684"/>
          </a:xfrm>
          <a:prstGeom prst="rect">
            <a:avLst/>
          </a:prstGeom>
        </p:spPr>
      </p:pic>
      <p:pic>
        <p:nvPicPr>
          <p:cNvPr id="4" name="Picture 7" descr="A picture containing text&#10;&#10;Description automatically generated">
            <a:extLst>
              <a:ext uri="{FF2B5EF4-FFF2-40B4-BE49-F238E27FC236}">
                <a16:creationId xmlns:a16="http://schemas.microsoft.com/office/drawing/2014/main" id="{4BF228E8-883E-4BDC-51B5-F8053B250388}"/>
              </a:ext>
            </a:extLst>
          </p:cNvPr>
          <p:cNvPicPr>
            <a:picLocks noChangeAspect="1"/>
          </p:cNvPicPr>
          <p:nvPr/>
        </p:nvPicPr>
        <p:blipFill>
          <a:blip r:embed="rId5"/>
          <a:stretch>
            <a:fillRect/>
          </a:stretch>
        </p:blipFill>
        <p:spPr>
          <a:xfrm>
            <a:off x="4193894" y="1132074"/>
            <a:ext cx="2743198" cy="986410"/>
          </a:xfrm>
          <a:prstGeom prst="rect">
            <a:avLst/>
          </a:prstGeom>
        </p:spPr>
      </p:pic>
      <p:pic>
        <p:nvPicPr>
          <p:cNvPr id="9" name="Picture 9" descr="Logo&#10;&#10;Description automatically generated">
            <a:extLst>
              <a:ext uri="{FF2B5EF4-FFF2-40B4-BE49-F238E27FC236}">
                <a16:creationId xmlns:a16="http://schemas.microsoft.com/office/drawing/2014/main" id="{0A5029B3-C30A-020F-E628-D262EE3B96AD}"/>
              </a:ext>
            </a:extLst>
          </p:cNvPr>
          <p:cNvPicPr>
            <a:picLocks noChangeAspect="1"/>
          </p:cNvPicPr>
          <p:nvPr/>
        </p:nvPicPr>
        <p:blipFill>
          <a:blip r:embed="rId6"/>
          <a:stretch>
            <a:fillRect/>
          </a:stretch>
        </p:blipFill>
        <p:spPr>
          <a:xfrm>
            <a:off x="5100576" y="3556133"/>
            <a:ext cx="1527858" cy="1115404"/>
          </a:xfrm>
          <a:prstGeom prst="rect">
            <a:avLst/>
          </a:prstGeom>
        </p:spPr>
      </p:pic>
      <p:sp>
        <p:nvSpPr>
          <p:cNvPr id="10" name="Slide Number Placeholder 9">
            <a:extLst>
              <a:ext uri="{FF2B5EF4-FFF2-40B4-BE49-F238E27FC236}">
                <a16:creationId xmlns:a16="http://schemas.microsoft.com/office/drawing/2014/main" id="{9A433288-150D-1D7A-2DA7-474426251473}"/>
              </a:ext>
            </a:extLst>
          </p:cNvPr>
          <p:cNvSpPr>
            <a:spLocks noGrp="1"/>
          </p:cNvSpPr>
          <p:nvPr>
            <p:ph type="sldNum" sz="quarter" idx="12"/>
          </p:nvPr>
        </p:nvSpPr>
        <p:spPr/>
        <p:txBody>
          <a:bodyPr/>
          <a:lstStyle/>
          <a:p>
            <a:fld id="{330EA680-D336-4FF7-8B7A-9848BB0A1C32}" type="slidenum">
              <a:rPr lang="en-US" smtClean="0"/>
              <a:t>125</a:t>
            </a:fld>
            <a:endParaRPr lang="en-US"/>
          </a:p>
        </p:txBody>
      </p:sp>
      <p:pic>
        <p:nvPicPr>
          <p:cNvPr id="5" name="Picture 4" descr="A picture containing text, clipart, businesscard&#10;&#10;Description automatically generated">
            <a:extLst>
              <a:ext uri="{FF2B5EF4-FFF2-40B4-BE49-F238E27FC236}">
                <a16:creationId xmlns:a16="http://schemas.microsoft.com/office/drawing/2014/main" id="{12F5069A-1393-905A-360C-1A2F12E3D120}"/>
              </a:ext>
            </a:extLst>
          </p:cNvPr>
          <p:cNvPicPr>
            <a:picLocks noChangeAspect="1"/>
          </p:cNvPicPr>
          <p:nvPr/>
        </p:nvPicPr>
        <p:blipFill>
          <a:blip r:embed="rId7"/>
          <a:stretch>
            <a:fillRect/>
          </a:stretch>
        </p:blipFill>
        <p:spPr>
          <a:xfrm>
            <a:off x="9925308" y="118831"/>
            <a:ext cx="2000250" cy="1266825"/>
          </a:xfrm>
          <a:prstGeom prst="rect">
            <a:avLst/>
          </a:prstGeom>
        </p:spPr>
      </p:pic>
    </p:spTree>
    <p:extLst>
      <p:ext uri="{BB962C8B-B14F-4D97-AF65-F5344CB8AC3E}">
        <p14:creationId xmlns:p14="http://schemas.microsoft.com/office/powerpoint/2010/main" val="25908738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text, different, doing, various&#10;&#10;Description automatically generated">
            <a:extLst>
              <a:ext uri="{FF2B5EF4-FFF2-40B4-BE49-F238E27FC236}">
                <a16:creationId xmlns:a16="http://schemas.microsoft.com/office/drawing/2014/main" id="{31AD27C6-51AA-2C49-CDEB-A2314A5A296E}"/>
              </a:ext>
            </a:extLst>
          </p:cNvPr>
          <p:cNvPicPr>
            <a:picLocks noChangeAspect="1"/>
          </p:cNvPicPr>
          <p:nvPr/>
        </p:nvPicPr>
        <p:blipFill>
          <a:blip r:embed="rId3"/>
          <a:stretch>
            <a:fillRect/>
          </a:stretch>
        </p:blipFill>
        <p:spPr>
          <a:xfrm>
            <a:off x="630027" y="1031842"/>
            <a:ext cx="10802922" cy="5262524"/>
          </a:xfrm>
          <a:prstGeom prst="rect">
            <a:avLst/>
          </a:prstGeom>
        </p:spPr>
      </p:pic>
      <p:sp>
        <p:nvSpPr>
          <p:cNvPr id="2" name="Title 1">
            <a:extLst>
              <a:ext uri="{FF2B5EF4-FFF2-40B4-BE49-F238E27FC236}">
                <a16:creationId xmlns:a16="http://schemas.microsoft.com/office/drawing/2014/main" id="{C4B93FF1-57DC-4407-9909-885469FDD4C9}"/>
              </a:ext>
            </a:extLst>
          </p:cNvPr>
          <p:cNvSpPr>
            <a:spLocks noGrp="1"/>
          </p:cNvSpPr>
          <p:nvPr>
            <p:ph type="title"/>
          </p:nvPr>
        </p:nvSpPr>
        <p:spPr/>
        <p:txBody>
          <a:bodyPr/>
          <a:lstStyle/>
          <a:p>
            <a:r>
              <a:rPr lang="en-US">
                <a:solidFill>
                  <a:schemeClr val="accent2"/>
                </a:solidFill>
                <a:cs typeface="Calibri Light"/>
              </a:rPr>
              <a:t>Results 3</a:t>
            </a:r>
          </a:p>
        </p:txBody>
      </p:sp>
      <p:sp>
        <p:nvSpPr>
          <p:cNvPr id="4" name="Slide Number Placeholder 3">
            <a:extLst>
              <a:ext uri="{FF2B5EF4-FFF2-40B4-BE49-F238E27FC236}">
                <a16:creationId xmlns:a16="http://schemas.microsoft.com/office/drawing/2014/main" id="{2AD43573-404C-F1BC-5C21-599FD3379870}"/>
              </a:ext>
            </a:extLst>
          </p:cNvPr>
          <p:cNvSpPr>
            <a:spLocks noGrp="1"/>
          </p:cNvSpPr>
          <p:nvPr>
            <p:ph type="sldNum" sz="quarter" idx="12"/>
          </p:nvPr>
        </p:nvSpPr>
        <p:spPr/>
        <p:txBody>
          <a:bodyPr/>
          <a:lstStyle/>
          <a:p>
            <a:fld id="{330EA680-D336-4FF7-8B7A-9848BB0A1C32}" type="slidenum">
              <a:rPr lang="en-US" smtClean="0"/>
              <a:t>126</a:t>
            </a:fld>
            <a:endParaRPr lang="en-US"/>
          </a:p>
        </p:txBody>
      </p:sp>
      <p:pic>
        <p:nvPicPr>
          <p:cNvPr id="6" name="Picture 5" descr="A picture containing text, clipart, businesscard&#10;&#10;Description automatically generated">
            <a:extLst>
              <a:ext uri="{FF2B5EF4-FFF2-40B4-BE49-F238E27FC236}">
                <a16:creationId xmlns:a16="http://schemas.microsoft.com/office/drawing/2014/main" id="{8B245BE7-E2EB-6F37-317F-1C21E603A50A}"/>
              </a:ext>
            </a:extLst>
          </p:cNvPr>
          <p:cNvPicPr>
            <a:picLocks noChangeAspect="1"/>
          </p:cNvPicPr>
          <p:nvPr/>
        </p:nvPicPr>
        <p:blipFill>
          <a:blip r:embed="rId4"/>
          <a:stretch>
            <a:fillRect/>
          </a:stretch>
        </p:blipFill>
        <p:spPr>
          <a:xfrm>
            <a:off x="9925308" y="118831"/>
            <a:ext cx="2000250" cy="1266825"/>
          </a:xfrm>
          <a:prstGeom prst="rect">
            <a:avLst/>
          </a:prstGeom>
        </p:spPr>
      </p:pic>
    </p:spTree>
    <p:extLst>
      <p:ext uri="{BB962C8B-B14F-4D97-AF65-F5344CB8AC3E}">
        <p14:creationId xmlns:p14="http://schemas.microsoft.com/office/powerpoint/2010/main" val="40154493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30196-1A5A-E304-0E78-C26514480F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4C33D6-C944-DEB5-4080-860F0C16F871}"/>
              </a:ext>
            </a:extLst>
          </p:cNvPr>
          <p:cNvSpPr>
            <a:spLocks noGrp="1"/>
          </p:cNvSpPr>
          <p:nvPr>
            <p:ph type="title"/>
          </p:nvPr>
        </p:nvSpPr>
        <p:spPr/>
        <p:txBody>
          <a:bodyPr/>
          <a:lstStyle/>
          <a:p>
            <a:pPr>
              <a:spcBef>
                <a:spcPts val="1000"/>
              </a:spcBef>
            </a:pPr>
            <a:r>
              <a:rPr lang="en-US">
                <a:solidFill>
                  <a:schemeClr val="accent2"/>
                </a:solidFill>
                <a:cs typeface="Calibri Light"/>
              </a:rPr>
              <a:t>Dataset </a:t>
            </a:r>
            <a:endParaRPr lang="en-US">
              <a:solidFill>
                <a:schemeClr val="accent2"/>
              </a:solidFill>
              <a:ea typeface="Calibri Light"/>
              <a:cs typeface="Calibri Light"/>
            </a:endParaRPr>
          </a:p>
        </p:txBody>
      </p:sp>
      <p:sp>
        <p:nvSpPr>
          <p:cNvPr id="5" name="Slide Number Placeholder 4">
            <a:extLst>
              <a:ext uri="{FF2B5EF4-FFF2-40B4-BE49-F238E27FC236}">
                <a16:creationId xmlns:a16="http://schemas.microsoft.com/office/drawing/2014/main" id="{BAFE4FF6-3670-A251-E316-C6CD661BB2ED}"/>
              </a:ext>
            </a:extLst>
          </p:cNvPr>
          <p:cNvSpPr>
            <a:spLocks noGrp="1"/>
          </p:cNvSpPr>
          <p:nvPr>
            <p:ph type="sldNum" sz="quarter" idx="12"/>
          </p:nvPr>
        </p:nvSpPr>
        <p:spPr/>
        <p:txBody>
          <a:bodyPr/>
          <a:lstStyle/>
          <a:p>
            <a:fld id="{330EA680-D336-4FF7-8B7A-9848BB0A1C32}" type="slidenum">
              <a:rPr lang="en-US" smtClean="0"/>
              <a:t>127</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DB2F13DB-ABFA-AAEA-D09B-0F3DBA45593C}"/>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16386" name="Picture 2" descr="Road To Heaven Paintings for Sale - Pixels Merch">
            <a:extLst>
              <a:ext uri="{FF2B5EF4-FFF2-40B4-BE49-F238E27FC236}">
                <a16:creationId xmlns:a16="http://schemas.microsoft.com/office/drawing/2014/main" id="{1E641D79-839D-1894-2A87-DEB9DAB64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5054ECB-F8AD-8D15-97E9-8FCD950C3F2C}"/>
              </a:ext>
            </a:extLst>
          </p:cNvPr>
          <p:cNvSpPr/>
          <p:nvPr/>
        </p:nvSpPr>
        <p:spPr>
          <a:xfrm>
            <a:off x="1412616" y="1474237"/>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4" name="TextBox 3">
            <a:extLst>
              <a:ext uri="{FF2B5EF4-FFF2-40B4-BE49-F238E27FC236}">
                <a16:creationId xmlns:a16="http://schemas.microsoft.com/office/drawing/2014/main" id="{B94313FA-30D6-3EFD-C574-A70025A10C68}"/>
              </a:ext>
            </a:extLst>
          </p:cNvPr>
          <p:cNvSpPr txBox="1"/>
          <p:nvPr/>
        </p:nvSpPr>
        <p:spPr>
          <a:xfrm>
            <a:off x="1412617" y="2637563"/>
            <a:ext cx="2416628" cy="1938992"/>
          </a:xfrm>
          <a:prstGeom prst="rect">
            <a:avLst/>
          </a:prstGeom>
          <a:noFill/>
        </p:spPr>
        <p:txBody>
          <a:bodyPr wrap="square" rtlCol="0">
            <a:spAutoFit/>
          </a:bodyPr>
          <a:lstStyle/>
          <a:p>
            <a:pPr algn="ctr"/>
            <a:r>
              <a:rPr lang="en-GB" sz="2400" b="1" dirty="0">
                <a:solidFill>
                  <a:schemeClr val="bg1"/>
                </a:solidFill>
              </a:rPr>
              <a:t>We Presented a new model architecture that uses lightweight 1D Convolutions</a:t>
            </a:r>
          </a:p>
        </p:txBody>
      </p:sp>
      <p:sp>
        <p:nvSpPr>
          <p:cNvPr id="9" name="Rectangle 8">
            <a:extLst>
              <a:ext uri="{FF2B5EF4-FFF2-40B4-BE49-F238E27FC236}">
                <a16:creationId xmlns:a16="http://schemas.microsoft.com/office/drawing/2014/main" id="{2753007C-CE6D-A9AC-134B-BE6A47A66E64}"/>
              </a:ext>
            </a:extLst>
          </p:cNvPr>
          <p:cNvSpPr/>
          <p:nvPr/>
        </p:nvSpPr>
        <p:spPr>
          <a:xfrm>
            <a:off x="4974966" y="1483762"/>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10" name="TextBox 9">
            <a:extLst>
              <a:ext uri="{FF2B5EF4-FFF2-40B4-BE49-F238E27FC236}">
                <a16:creationId xmlns:a16="http://schemas.microsoft.com/office/drawing/2014/main" id="{AD961B1D-6073-7726-89B3-6DDAF548E037}"/>
              </a:ext>
            </a:extLst>
          </p:cNvPr>
          <p:cNvSpPr txBox="1"/>
          <p:nvPr/>
        </p:nvSpPr>
        <p:spPr>
          <a:xfrm>
            <a:off x="4974967" y="2647088"/>
            <a:ext cx="2416628" cy="1938992"/>
          </a:xfrm>
          <a:prstGeom prst="rect">
            <a:avLst/>
          </a:prstGeom>
          <a:noFill/>
        </p:spPr>
        <p:txBody>
          <a:bodyPr wrap="square" rtlCol="0">
            <a:spAutoFit/>
          </a:bodyPr>
          <a:lstStyle/>
          <a:p>
            <a:pPr algn="ctr"/>
            <a:r>
              <a:rPr lang="en-GB" sz="2400" b="1" dirty="0">
                <a:solidFill>
                  <a:schemeClr val="bg1"/>
                </a:solidFill>
              </a:rPr>
              <a:t>A new training approach that employs art specific image transformations</a:t>
            </a:r>
          </a:p>
        </p:txBody>
      </p:sp>
      <p:sp>
        <p:nvSpPr>
          <p:cNvPr id="6" name="Rectangle 5">
            <a:extLst>
              <a:ext uri="{FF2B5EF4-FFF2-40B4-BE49-F238E27FC236}">
                <a16:creationId xmlns:a16="http://schemas.microsoft.com/office/drawing/2014/main" id="{6FCBD3E7-C8BB-BA3D-89FE-B4CAEFD3903D}"/>
              </a:ext>
            </a:extLst>
          </p:cNvPr>
          <p:cNvSpPr/>
          <p:nvPr/>
        </p:nvSpPr>
        <p:spPr>
          <a:xfrm>
            <a:off x="8613516" y="1512337"/>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8" name="TextBox 7">
            <a:extLst>
              <a:ext uri="{FF2B5EF4-FFF2-40B4-BE49-F238E27FC236}">
                <a16:creationId xmlns:a16="http://schemas.microsoft.com/office/drawing/2014/main" id="{41C7BC8C-8B32-C0A3-81CD-EE0214078906}"/>
              </a:ext>
            </a:extLst>
          </p:cNvPr>
          <p:cNvSpPr txBox="1"/>
          <p:nvPr/>
        </p:nvSpPr>
        <p:spPr>
          <a:xfrm>
            <a:off x="8613517" y="2675663"/>
            <a:ext cx="2416628" cy="2677656"/>
          </a:xfrm>
          <a:prstGeom prst="rect">
            <a:avLst/>
          </a:prstGeom>
          <a:noFill/>
        </p:spPr>
        <p:txBody>
          <a:bodyPr wrap="square" rtlCol="0">
            <a:spAutoFit/>
          </a:bodyPr>
          <a:lstStyle/>
          <a:p>
            <a:pPr algn="ctr"/>
            <a:r>
              <a:rPr lang="en-GB" sz="2400" b="1" dirty="0">
                <a:solidFill>
                  <a:schemeClr val="bg1"/>
                </a:solidFill>
              </a:rPr>
              <a:t>An art native training approach that improves the representative ability of the model</a:t>
            </a:r>
          </a:p>
        </p:txBody>
      </p:sp>
    </p:spTree>
    <p:extLst>
      <p:ext uri="{BB962C8B-B14F-4D97-AF65-F5344CB8AC3E}">
        <p14:creationId xmlns:p14="http://schemas.microsoft.com/office/powerpoint/2010/main" val="220153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 grpId="0" animBg="1"/>
      <p:bldP spid="10" grpId="0"/>
      <p:bldP spid="6" grpId="0" animBg="1"/>
      <p:bldP spid="8"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8372F-5A3D-3AA4-2D6E-CED0AD172A82}"/>
            </a:ext>
          </a:extLst>
        </p:cNvPr>
        <p:cNvGrpSpPr/>
        <p:nvPr/>
      </p:nvGrpSpPr>
      <p:grpSpPr>
        <a:xfrm>
          <a:off x="0" y="0"/>
          <a:ext cx="0" cy="0"/>
          <a:chOff x="0" y="0"/>
          <a:chExt cx="0" cy="0"/>
        </a:xfrm>
      </p:grpSpPr>
      <p:pic>
        <p:nvPicPr>
          <p:cNvPr id="18434" name="Picture 2" descr="How Hell Has Been Depicted in Art History | Artsy">
            <a:extLst>
              <a:ext uri="{FF2B5EF4-FFF2-40B4-BE49-F238E27FC236}">
                <a16:creationId xmlns:a16="http://schemas.microsoft.com/office/drawing/2014/main" id="{24C40258-DD7E-383D-087A-1BF441546E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487"/>
            <a:ext cx="12192000" cy="694848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D3F1CE3-5B95-BC56-43FC-DCF926131AB4}"/>
              </a:ext>
            </a:extLst>
          </p:cNvPr>
          <p:cNvSpPr>
            <a:spLocks noGrp="1"/>
          </p:cNvSpPr>
          <p:nvPr>
            <p:ph type="sldNum" sz="quarter" idx="12"/>
          </p:nvPr>
        </p:nvSpPr>
        <p:spPr/>
        <p:txBody>
          <a:bodyPr/>
          <a:lstStyle/>
          <a:p>
            <a:fld id="{330EA680-D336-4FF7-8B7A-9848BB0A1C32}" type="slidenum">
              <a:rPr lang="en-US" smtClean="0"/>
              <a:t>128</a:t>
            </a:fld>
            <a:endParaRPr lang="en-US"/>
          </a:p>
        </p:txBody>
      </p:sp>
      <p:sp>
        <p:nvSpPr>
          <p:cNvPr id="2" name="Rectangle 1">
            <a:extLst>
              <a:ext uri="{FF2B5EF4-FFF2-40B4-BE49-F238E27FC236}">
                <a16:creationId xmlns:a16="http://schemas.microsoft.com/office/drawing/2014/main" id="{97FB1FB1-2892-BA0B-57C9-09BA794C94CB}"/>
              </a:ext>
            </a:extLst>
          </p:cNvPr>
          <p:cNvSpPr/>
          <p:nvPr/>
        </p:nvSpPr>
        <p:spPr>
          <a:xfrm>
            <a:off x="6518016" y="1512337"/>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6" name="TextBox 5">
            <a:extLst>
              <a:ext uri="{FF2B5EF4-FFF2-40B4-BE49-F238E27FC236}">
                <a16:creationId xmlns:a16="http://schemas.microsoft.com/office/drawing/2014/main" id="{B17FCF66-C40E-9584-22F2-D9611EE0D2B6}"/>
              </a:ext>
            </a:extLst>
          </p:cNvPr>
          <p:cNvSpPr txBox="1"/>
          <p:nvPr/>
        </p:nvSpPr>
        <p:spPr>
          <a:xfrm>
            <a:off x="6518017" y="2675663"/>
            <a:ext cx="2416628" cy="1569660"/>
          </a:xfrm>
          <a:prstGeom prst="rect">
            <a:avLst/>
          </a:prstGeom>
          <a:noFill/>
        </p:spPr>
        <p:txBody>
          <a:bodyPr wrap="square" rtlCol="0">
            <a:spAutoFit/>
          </a:bodyPr>
          <a:lstStyle/>
          <a:p>
            <a:pPr algn="ctr"/>
            <a:r>
              <a:rPr lang="en-GB" sz="2400" b="1" dirty="0">
                <a:solidFill>
                  <a:schemeClr val="bg1"/>
                </a:solidFill>
              </a:rPr>
              <a:t>The Model doesn’t Take the Time Dimension into Account </a:t>
            </a:r>
          </a:p>
        </p:txBody>
      </p:sp>
      <p:sp>
        <p:nvSpPr>
          <p:cNvPr id="7" name="Rectangle 6">
            <a:extLst>
              <a:ext uri="{FF2B5EF4-FFF2-40B4-BE49-F238E27FC236}">
                <a16:creationId xmlns:a16="http://schemas.microsoft.com/office/drawing/2014/main" id="{8EDAAF96-7A5F-48E9-1ECF-6D81717D2DF1}"/>
              </a:ext>
            </a:extLst>
          </p:cNvPr>
          <p:cNvSpPr/>
          <p:nvPr/>
        </p:nvSpPr>
        <p:spPr>
          <a:xfrm>
            <a:off x="3222366" y="1474237"/>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8" name="TextBox 7">
            <a:extLst>
              <a:ext uri="{FF2B5EF4-FFF2-40B4-BE49-F238E27FC236}">
                <a16:creationId xmlns:a16="http://schemas.microsoft.com/office/drawing/2014/main" id="{310A4812-D787-C5FD-9D89-49528B0DA734}"/>
              </a:ext>
            </a:extLst>
          </p:cNvPr>
          <p:cNvSpPr txBox="1"/>
          <p:nvPr/>
        </p:nvSpPr>
        <p:spPr>
          <a:xfrm>
            <a:off x="3222367" y="2094638"/>
            <a:ext cx="2416628" cy="3416320"/>
          </a:xfrm>
          <a:prstGeom prst="rect">
            <a:avLst/>
          </a:prstGeom>
          <a:noFill/>
        </p:spPr>
        <p:txBody>
          <a:bodyPr wrap="square" rtlCol="0">
            <a:spAutoFit/>
          </a:bodyPr>
          <a:lstStyle/>
          <a:p>
            <a:pPr algn="ctr"/>
            <a:r>
              <a:rPr lang="en-GB" sz="2400" b="1" dirty="0">
                <a:solidFill>
                  <a:schemeClr val="bg1"/>
                </a:solidFill>
              </a:rPr>
              <a:t>The Model is only able to Predict a Single Scanpath per Image, which doesn’t Completely Correspond to Reality</a:t>
            </a:r>
          </a:p>
        </p:txBody>
      </p:sp>
    </p:spTree>
    <p:extLst>
      <p:ext uri="{BB962C8B-B14F-4D97-AF65-F5344CB8AC3E}">
        <p14:creationId xmlns:p14="http://schemas.microsoft.com/office/powerpoint/2010/main" val="9632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animBg="1"/>
      <p:bldP spid="8"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C5962-5AF9-3504-7225-D79F27D00442}"/>
            </a:ext>
          </a:extLst>
        </p:cNvPr>
        <p:cNvGrpSpPr/>
        <p:nvPr/>
      </p:nvGrpSpPr>
      <p:grpSpPr>
        <a:xfrm>
          <a:off x="0" y="0"/>
          <a:ext cx="0" cy="0"/>
          <a:chOff x="0" y="0"/>
          <a:chExt cx="0" cy="0"/>
        </a:xfrm>
      </p:grpSpPr>
      <p:pic>
        <p:nvPicPr>
          <p:cNvPr id="10" name="Picture 9" descr="A picture containing text, clipart, businesscard&#10;&#10;Description automatically generated">
            <a:extLst>
              <a:ext uri="{FF2B5EF4-FFF2-40B4-BE49-F238E27FC236}">
                <a16:creationId xmlns:a16="http://schemas.microsoft.com/office/drawing/2014/main" id="{63BB157A-D5EC-827A-7451-3B1FDD7A5E94}"/>
              </a:ext>
            </a:extLst>
          </p:cNvPr>
          <p:cNvPicPr>
            <a:picLocks noChangeAspect="1"/>
          </p:cNvPicPr>
          <p:nvPr/>
        </p:nvPicPr>
        <p:blipFill>
          <a:blip r:embed="rId3"/>
          <a:stretch>
            <a:fillRect/>
          </a:stretch>
        </p:blipFill>
        <p:spPr>
          <a:xfrm>
            <a:off x="9925308" y="72178"/>
            <a:ext cx="2000250" cy="1266825"/>
          </a:xfrm>
          <a:prstGeom prst="rect">
            <a:avLst/>
          </a:prstGeom>
        </p:spPr>
      </p:pic>
      <p:pic>
        <p:nvPicPr>
          <p:cNvPr id="15" name="Picture 14">
            <a:extLst>
              <a:ext uri="{FF2B5EF4-FFF2-40B4-BE49-F238E27FC236}">
                <a16:creationId xmlns:a16="http://schemas.microsoft.com/office/drawing/2014/main" id="{7AE0A4E1-D634-C6FE-4939-84FAEB1399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74F59FE8-4172-27FF-F92D-B65D48F870C9}"/>
              </a:ext>
            </a:extLst>
          </p:cNvPr>
          <p:cNvSpPr>
            <a:spLocks noGrp="1"/>
          </p:cNvSpPr>
          <p:nvPr>
            <p:ph type="sldNum" sz="quarter" idx="12"/>
          </p:nvPr>
        </p:nvSpPr>
        <p:spPr/>
        <p:txBody>
          <a:bodyPr/>
          <a:lstStyle/>
          <a:p>
            <a:fld id="{330EA680-D336-4FF7-8B7A-9848BB0A1C32}" type="slidenum">
              <a:rPr lang="en-US" smtClean="0"/>
              <a:t>129</a:t>
            </a:fld>
            <a:endParaRPr lang="en-US"/>
          </a:p>
        </p:txBody>
      </p:sp>
      <p:sp>
        <p:nvSpPr>
          <p:cNvPr id="11" name="TextBox 10">
            <a:extLst>
              <a:ext uri="{FF2B5EF4-FFF2-40B4-BE49-F238E27FC236}">
                <a16:creationId xmlns:a16="http://schemas.microsoft.com/office/drawing/2014/main" id="{A90ABBAE-589D-2F85-A0B3-9FD342587211}"/>
              </a:ext>
            </a:extLst>
          </p:cNvPr>
          <p:cNvSpPr txBox="1"/>
          <p:nvPr/>
        </p:nvSpPr>
        <p:spPr>
          <a:xfrm>
            <a:off x="2812792" y="1548795"/>
            <a:ext cx="6997958" cy="4154984"/>
          </a:xfrm>
          <a:prstGeom prst="rect">
            <a:avLst/>
          </a:prstGeom>
          <a:noFill/>
        </p:spPr>
        <p:txBody>
          <a:bodyPr wrap="square" rtlCol="0">
            <a:spAutoFit/>
          </a:bodyPr>
          <a:lstStyle/>
          <a:p>
            <a:pPr algn="ctr"/>
            <a:r>
              <a:rPr lang="en-GB" sz="8800" b="1" dirty="0">
                <a:solidFill>
                  <a:schemeClr val="bg1"/>
                </a:solidFill>
              </a:rPr>
              <a:t>Inter-Observer Consistent Training</a:t>
            </a:r>
          </a:p>
        </p:txBody>
      </p:sp>
    </p:spTree>
    <p:extLst>
      <p:ext uri="{BB962C8B-B14F-4D97-AF65-F5344CB8AC3E}">
        <p14:creationId xmlns:p14="http://schemas.microsoft.com/office/powerpoint/2010/main" val="15227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9B0D4-C4D0-7985-72D9-2A68BC8241C0}"/>
            </a:ext>
          </a:extLst>
        </p:cNvPr>
        <p:cNvGrpSpPr/>
        <p:nvPr/>
      </p:nvGrpSpPr>
      <p:grpSpPr>
        <a:xfrm>
          <a:off x="0" y="0"/>
          <a:ext cx="0" cy="0"/>
          <a:chOff x="0" y="0"/>
          <a:chExt cx="0" cy="0"/>
        </a:xfrm>
      </p:grpSpPr>
      <p:pic>
        <p:nvPicPr>
          <p:cNvPr id="10" name="Picture 9" descr="A picture containing text, clipart, businesscard&#10;&#10;Description automatically generated">
            <a:extLst>
              <a:ext uri="{FF2B5EF4-FFF2-40B4-BE49-F238E27FC236}">
                <a16:creationId xmlns:a16="http://schemas.microsoft.com/office/drawing/2014/main" id="{38AC0B06-8D9C-AD28-3237-7B9BC46C825E}"/>
              </a:ext>
            </a:extLst>
          </p:cNvPr>
          <p:cNvPicPr>
            <a:picLocks noChangeAspect="1"/>
          </p:cNvPicPr>
          <p:nvPr/>
        </p:nvPicPr>
        <p:blipFill>
          <a:blip r:embed="rId3"/>
          <a:stretch>
            <a:fillRect/>
          </a:stretch>
        </p:blipFill>
        <p:spPr>
          <a:xfrm>
            <a:off x="9925308" y="72178"/>
            <a:ext cx="2000250" cy="1266825"/>
          </a:xfrm>
          <a:prstGeom prst="rect">
            <a:avLst/>
          </a:prstGeom>
        </p:spPr>
      </p:pic>
      <p:pic>
        <p:nvPicPr>
          <p:cNvPr id="15" name="Picture 14">
            <a:extLst>
              <a:ext uri="{FF2B5EF4-FFF2-40B4-BE49-F238E27FC236}">
                <a16:creationId xmlns:a16="http://schemas.microsoft.com/office/drawing/2014/main" id="{AE5EC8D8-127B-3E35-9FF6-44984DD956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71B399F2-2977-CA78-B3CF-7F73F4ECCE39}"/>
              </a:ext>
            </a:extLst>
          </p:cNvPr>
          <p:cNvSpPr>
            <a:spLocks noGrp="1"/>
          </p:cNvSpPr>
          <p:nvPr>
            <p:ph type="sldNum" sz="quarter" idx="12"/>
          </p:nvPr>
        </p:nvSpPr>
        <p:spPr/>
        <p:txBody>
          <a:bodyPr/>
          <a:lstStyle/>
          <a:p>
            <a:fld id="{330EA680-D336-4FF7-8B7A-9848BB0A1C32}" type="slidenum">
              <a:rPr lang="en-US" smtClean="0"/>
              <a:t>13</a:t>
            </a:fld>
            <a:endParaRPr lang="en-US"/>
          </a:p>
        </p:txBody>
      </p:sp>
      <p:sp>
        <p:nvSpPr>
          <p:cNvPr id="11" name="TextBox 10">
            <a:extLst>
              <a:ext uri="{FF2B5EF4-FFF2-40B4-BE49-F238E27FC236}">
                <a16:creationId xmlns:a16="http://schemas.microsoft.com/office/drawing/2014/main" id="{82A515CD-F3F6-779A-A16A-ADD064B900C3}"/>
              </a:ext>
            </a:extLst>
          </p:cNvPr>
          <p:cNvSpPr txBox="1"/>
          <p:nvPr/>
        </p:nvSpPr>
        <p:spPr>
          <a:xfrm>
            <a:off x="2812792" y="1548795"/>
            <a:ext cx="6997958" cy="3046988"/>
          </a:xfrm>
          <a:prstGeom prst="rect">
            <a:avLst/>
          </a:prstGeom>
          <a:noFill/>
        </p:spPr>
        <p:txBody>
          <a:bodyPr wrap="square" rtlCol="0">
            <a:spAutoFit/>
          </a:bodyPr>
          <a:lstStyle/>
          <a:p>
            <a:pPr algn="ctr"/>
            <a:r>
              <a:rPr lang="en-GB" sz="9600" b="1" dirty="0">
                <a:solidFill>
                  <a:schemeClr val="bg1"/>
                </a:solidFill>
              </a:rPr>
              <a:t>Data Collection</a:t>
            </a:r>
          </a:p>
        </p:txBody>
      </p:sp>
    </p:spTree>
    <p:extLst>
      <p:ext uri="{BB962C8B-B14F-4D97-AF65-F5344CB8AC3E}">
        <p14:creationId xmlns:p14="http://schemas.microsoft.com/office/powerpoint/2010/main" val="195939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 fill="hold"/>
                                        <p:tgtEl>
                                          <p:spTgt spid="11"/>
                                        </p:tgtEl>
                                        <p:attrNameLst>
                                          <p:attrName>ppt_x</p:attrName>
                                        </p:attrNameLst>
                                      </p:cBhvr>
                                      <p:tavLst>
                                        <p:tav tm="0">
                                          <p:val>
                                            <p:strVal val="#ppt_x"/>
                                          </p:val>
                                        </p:tav>
                                        <p:tav tm="100000">
                                          <p:val>
                                            <p:strVal val="#ppt_x"/>
                                          </p:val>
                                        </p:tav>
                                      </p:tavLst>
                                    </p:anim>
                                    <p:anim calcmode="lin" valueType="num">
                                      <p:cBhvr additive="base">
                                        <p:cTn id="8" dur="1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7FD6E-1F0E-23C7-2B0D-5CD9CA2D7EA5}"/>
            </a:ext>
          </a:extLst>
        </p:cNvPr>
        <p:cNvGrpSpPr/>
        <p:nvPr/>
      </p:nvGrpSpPr>
      <p:grpSpPr>
        <a:xfrm>
          <a:off x="0" y="0"/>
          <a:ext cx="0" cy="0"/>
          <a:chOff x="0" y="0"/>
          <a:chExt cx="0" cy="0"/>
        </a:xfrm>
      </p:grpSpPr>
      <p:pic>
        <p:nvPicPr>
          <p:cNvPr id="10" name="Picture 9" descr="A picture containing text, clipart, businesscard&#10;&#10;Description automatically generated">
            <a:extLst>
              <a:ext uri="{FF2B5EF4-FFF2-40B4-BE49-F238E27FC236}">
                <a16:creationId xmlns:a16="http://schemas.microsoft.com/office/drawing/2014/main" id="{81625653-226D-CFE4-46E0-E45EF4F60B16}"/>
              </a:ext>
            </a:extLst>
          </p:cNvPr>
          <p:cNvPicPr>
            <a:picLocks noChangeAspect="1"/>
          </p:cNvPicPr>
          <p:nvPr/>
        </p:nvPicPr>
        <p:blipFill>
          <a:blip r:embed="rId3"/>
          <a:stretch>
            <a:fillRect/>
          </a:stretch>
        </p:blipFill>
        <p:spPr>
          <a:xfrm>
            <a:off x="9925308" y="72178"/>
            <a:ext cx="2000250" cy="1266825"/>
          </a:xfrm>
          <a:prstGeom prst="rect">
            <a:avLst/>
          </a:prstGeom>
        </p:spPr>
      </p:pic>
      <p:pic>
        <p:nvPicPr>
          <p:cNvPr id="15" name="Picture 14" descr="A painting of a city with boats on the water&#10;&#10;Description automatically generated">
            <a:extLst>
              <a:ext uri="{FF2B5EF4-FFF2-40B4-BE49-F238E27FC236}">
                <a16:creationId xmlns:a16="http://schemas.microsoft.com/office/drawing/2014/main" id="{77160E7D-63AE-4BC9-46CD-A88F79B598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4192"/>
            <a:ext cx="12192000" cy="5543808"/>
          </a:xfrm>
          <a:prstGeom prst="rect">
            <a:avLst/>
          </a:prstGeom>
        </p:spPr>
      </p:pic>
      <p:sp>
        <p:nvSpPr>
          <p:cNvPr id="3" name="Slide Number Placeholder 2">
            <a:extLst>
              <a:ext uri="{FF2B5EF4-FFF2-40B4-BE49-F238E27FC236}">
                <a16:creationId xmlns:a16="http://schemas.microsoft.com/office/drawing/2014/main" id="{B3580D9B-3ABF-5931-CE12-531F2EAE2A53}"/>
              </a:ext>
            </a:extLst>
          </p:cNvPr>
          <p:cNvSpPr>
            <a:spLocks noGrp="1"/>
          </p:cNvSpPr>
          <p:nvPr>
            <p:ph type="sldNum" sz="quarter" idx="12"/>
          </p:nvPr>
        </p:nvSpPr>
        <p:spPr/>
        <p:txBody>
          <a:bodyPr/>
          <a:lstStyle/>
          <a:p>
            <a:fld id="{330EA680-D336-4FF7-8B7A-9848BB0A1C32}" type="slidenum">
              <a:rPr lang="en-US" smtClean="0"/>
              <a:t>130</a:t>
            </a:fld>
            <a:endParaRPr lang="en-US"/>
          </a:p>
        </p:txBody>
      </p:sp>
      <p:sp>
        <p:nvSpPr>
          <p:cNvPr id="7" name="Title 1">
            <a:extLst>
              <a:ext uri="{FF2B5EF4-FFF2-40B4-BE49-F238E27FC236}">
                <a16:creationId xmlns:a16="http://schemas.microsoft.com/office/drawing/2014/main" id="{FCB90A74-57D0-4B10-5842-A2735E0A89B0}"/>
              </a:ext>
            </a:extLst>
          </p:cNvPr>
          <p:cNvSpPr txBox="1">
            <a:spLocks/>
          </p:cNvSpPr>
          <p:nvPr/>
        </p:nvSpPr>
        <p:spPr>
          <a:xfrm>
            <a:off x="409833" y="261897"/>
            <a:ext cx="10515600" cy="8625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accent2"/>
                </a:solidFill>
                <a:cs typeface="Calibri Light"/>
              </a:rPr>
              <a:t>Contributions</a:t>
            </a:r>
          </a:p>
        </p:txBody>
      </p:sp>
      <p:sp>
        <p:nvSpPr>
          <p:cNvPr id="5" name="Rectangle 4">
            <a:extLst>
              <a:ext uri="{FF2B5EF4-FFF2-40B4-BE49-F238E27FC236}">
                <a16:creationId xmlns:a16="http://schemas.microsoft.com/office/drawing/2014/main" id="{1ECE0721-6498-E614-3C3A-4C562775913A}"/>
              </a:ext>
            </a:extLst>
          </p:cNvPr>
          <p:cNvSpPr/>
          <p:nvPr/>
        </p:nvSpPr>
        <p:spPr>
          <a:xfrm>
            <a:off x="2850891" y="1474237"/>
            <a:ext cx="2416629" cy="4646645"/>
          </a:xfrm>
          <a:prstGeom prst="rect">
            <a:avLst/>
          </a:prstGeom>
          <a:solidFill>
            <a:schemeClr val="tx2">
              <a:lumMod val="75000"/>
              <a:alpha val="75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11" name="TextBox 10">
            <a:extLst>
              <a:ext uri="{FF2B5EF4-FFF2-40B4-BE49-F238E27FC236}">
                <a16:creationId xmlns:a16="http://schemas.microsoft.com/office/drawing/2014/main" id="{BE89F894-84F6-BD68-5100-68F74B5B3F00}"/>
              </a:ext>
            </a:extLst>
          </p:cNvPr>
          <p:cNvSpPr txBox="1"/>
          <p:nvPr/>
        </p:nvSpPr>
        <p:spPr>
          <a:xfrm>
            <a:off x="2850892" y="2637563"/>
            <a:ext cx="2416628" cy="1569660"/>
          </a:xfrm>
          <a:prstGeom prst="rect">
            <a:avLst/>
          </a:prstGeom>
          <a:noFill/>
        </p:spPr>
        <p:txBody>
          <a:bodyPr wrap="square" rtlCol="0">
            <a:spAutoFit/>
          </a:bodyPr>
          <a:lstStyle/>
          <a:p>
            <a:pPr algn="ctr"/>
            <a:r>
              <a:rPr lang="en-GB" sz="2400" b="1" dirty="0">
                <a:solidFill>
                  <a:schemeClr val="bg1"/>
                </a:solidFill>
              </a:rPr>
              <a:t>Computational Modelling for Visual Saliency and Scanpath </a:t>
            </a:r>
          </a:p>
        </p:txBody>
      </p:sp>
      <p:sp>
        <p:nvSpPr>
          <p:cNvPr id="2" name="Rectangle 1">
            <a:extLst>
              <a:ext uri="{FF2B5EF4-FFF2-40B4-BE49-F238E27FC236}">
                <a16:creationId xmlns:a16="http://schemas.microsoft.com/office/drawing/2014/main" id="{4D722453-F5FF-FA03-ABD3-D89D15DEDC53}"/>
              </a:ext>
            </a:extLst>
          </p:cNvPr>
          <p:cNvSpPr/>
          <p:nvPr/>
        </p:nvSpPr>
        <p:spPr>
          <a:xfrm>
            <a:off x="7003401" y="1493289"/>
            <a:ext cx="2416629" cy="4646645"/>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4" name="TextBox 3">
            <a:extLst>
              <a:ext uri="{FF2B5EF4-FFF2-40B4-BE49-F238E27FC236}">
                <a16:creationId xmlns:a16="http://schemas.microsoft.com/office/drawing/2014/main" id="{BACFA539-5F3F-6253-B6FA-532D3B8BB36B}"/>
              </a:ext>
            </a:extLst>
          </p:cNvPr>
          <p:cNvSpPr txBox="1"/>
          <p:nvPr/>
        </p:nvSpPr>
        <p:spPr>
          <a:xfrm>
            <a:off x="7013122" y="2792017"/>
            <a:ext cx="2416628" cy="2308324"/>
          </a:xfrm>
          <a:prstGeom prst="rect">
            <a:avLst/>
          </a:prstGeom>
          <a:noFill/>
        </p:spPr>
        <p:txBody>
          <a:bodyPr wrap="square" rtlCol="0">
            <a:spAutoFit/>
          </a:bodyPr>
          <a:lstStyle/>
          <a:p>
            <a:pPr algn="ctr"/>
            <a:r>
              <a:rPr lang="en-GB" sz="2400" b="1" dirty="0">
                <a:solidFill>
                  <a:schemeClr val="bg1"/>
                </a:solidFill>
              </a:rPr>
              <a:t>Improving the model's representation ability for Inter-Observer disparity</a:t>
            </a:r>
          </a:p>
        </p:txBody>
      </p:sp>
    </p:spTree>
    <p:extLst>
      <p:ext uri="{BB962C8B-B14F-4D97-AF65-F5344CB8AC3E}">
        <p14:creationId xmlns:p14="http://schemas.microsoft.com/office/powerpoint/2010/main" val="125105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2" grpId="0" animBg="1"/>
      <p:bldP spid="4"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2C13E76-162A-3044-7C82-7E4A2D058CF9}"/>
              </a:ext>
            </a:extLst>
          </p:cNvPr>
          <p:cNvSpPr txBox="1">
            <a:spLocks/>
          </p:cNvSpPr>
          <p:nvPr/>
        </p:nvSpPr>
        <p:spPr>
          <a:xfrm>
            <a:off x="326985" y="85404"/>
            <a:ext cx="10515600" cy="8625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accent2"/>
                </a:solidFill>
                <a:cs typeface="Calibri Light"/>
              </a:rPr>
              <a:t>Inter Observer Consistency</a:t>
            </a:r>
          </a:p>
        </p:txBody>
      </p:sp>
      <p:sp>
        <p:nvSpPr>
          <p:cNvPr id="4" name="Slide Number Placeholder 3">
            <a:extLst>
              <a:ext uri="{FF2B5EF4-FFF2-40B4-BE49-F238E27FC236}">
                <a16:creationId xmlns:a16="http://schemas.microsoft.com/office/drawing/2014/main" id="{A819D139-8F9E-1991-DBC3-3C5D364AD99A}"/>
              </a:ext>
            </a:extLst>
          </p:cNvPr>
          <p:cNvSpPr>
            <a:spLocks noGrp="1"/>
          </p:cNvSpPr>
          <p:nvPr>
            <p:ph type="sldNum" sz="quarter" idx="12"/>
          </p:nvPr>
        </p:nvSpPr>
        <p:spPr/>
        <p:txBody>
          <a:bodyPr/>
          <a:lstStyle/>
          <a:p>
            <a:fld id="{330EA680-D336-4FF7-8B7A-9848BB0A1C32}" type="slidenum">
              <a:rPr lang="en-US" dirty="0" smtClean="0"/>
              <a:t>131</a:t>
            </a:fld>
            <a:endParaRPr lang="en-US"/>
          </a:p>
        </p:txBody>
      </p:sp>
      <p:pic>
        <p:nvPicPr>
          <p:cNvPr id="8" name="Picture 7" descr="A picture containing text, clipart, businesscard&#10;&#10;Description automatically generated">
            <a:extLst>
              <a:ext uri="{FF2B5EF4-FFF2-40B4-BE49-F238E27FC236}">
                <a16:creationId xmlns:a16="http://schemas.microsoft.com/office/drawing/2014/main" id="{83D27532-3DF4-2BED-E27A-3840796A0DB7}"/>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3074" name="Picture 2" descr="people icon design. avatar icon. person icons. People icons ...">
            <a:extLst>
              <a:ext uri="{FF2B5EF4-FFF2-40B4-BE49-F238E27FC236}">
                <a16:creationId xmlns:a16="http://schemas.microsoft.com/office/drawing/2014/main" id="{E03DE33A-0853-572F-A73D-F8EBA6FC75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2643" y="1071197"/>
            <a:ext cx="1195172" cy="11946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eople icon design. avatar icon. person icons. People icons ...">
            <a:extLst>
              <a:ext uri="{FF2B5EF4-FFF2-40B4-BE49-F238E27FC236}">
                <a16:creationId xmlns:a16="http://schemas.microsoft.com/office/drawing/2014/main" id="{3726294D-712F-D4DC-3497-8F91B461072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8654" y="2723330"/>
            <a:ext cx="1195172" cy="11946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eople icon design. avatar icon. person icons. People icons ...">
            <a:extLst>
              <a:ext uri="{FF2B5EF4-FFF2-40B4-BE49-F238E27FC236}">
                <a16:creationId xmlns:a16="http://schemas.microsoft.com/office/drawing/2014/main" id="{F71497D9-CB91-5004-3EA7-FE56756012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2622" y="2546349"/>
            <a:ext cx="1195172" cy="11946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ople icon design. avatar icon. person icons. People icons ...">
            <a:extLst>
              <a:ext uri="{FF2B5EF4-FFF2-40B4-BE49-F238E27FC236}">
                <a16:creationId xmlns:a16="http://schemas.microsoft.com/office/drawing/2014/main" id="{5C925794-EABB-88AF-D5D0-3AD156E666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3170" y="5063407"/>
            <a:ext cx="1195172" cy="11946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eople icon design. avatar icon. person icons. People icons ...">
            <a:extLst>
              <a:ext uri="{FF2B5EF4-FFF2-40B4-BE49-F238E27FC236}">
                <a16:creationId xmlns:a16="http://schemas.microsoft.com/office/drawing/2014/main" id="{F9DDC9F7-560E-3DE5-B8B6-46FAB9350C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0152" y="5063407"/>
            <a:ext cx="1195172" cy="11946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FB25D11C-B8B5-F560-2849-036F26455745}"/>
              </a:ext>
            </a:extLst>
          </p:cNvPr>
          <p:cNvPicPr>
            <a:picLocks noChangeAspect="1"/>
          </p:cNvPicPr>
          <p:nvPr/>
        </p:nvPicPr>
        <p:blipFill>
          <a:blip r:embed="rId5"/>
          <a:stretch>
            <a:fillRect/>
          </a:stretch>
        </p:blipFill>
        <p:spPr>
          <a:xfrm>
            <a:off x="5712541" y="3079343"/>
            <a:ext cx="1500793" cy="1145643"/>
          </a:xfrm>
          <a:prstGeom prst="rect">
            <a:avLst/>
          </a:prstGeom>
        </p:spPr>
      </p:pic>
      <p:cxnSp>
        <p:nvCxnSpPr>
          <p:cNvPr id="18" name="Straight Connector 17">
            <a:extLst>
              <a:ext uri="{FF2B5EF4-FFF2-40B4-BE49-F238E27FC236}">
                <a16:creationId xmlns:a16="http://schemas.microsoft.com/office/drawing/2014/main" id="{02F4DF38-4AE4-9A2A-4164-5D42C951E724}"/>
              </a:ext>
            </a:extLst>
          </p:cNvPr>
          <p:cNvCxnSpPr>
            <a:cxnSpLocks/>
            <a:stCxn id="19" idx="7"/>
            <a:endCxn id="3" idx="1"/>
          </p:cNvCxnSpPr>
          <p:nvPr/>
        </p:nvCxnSpPr>
        <p:spPr>
          <a:xfrm flipV="1">
            <a:off x="6642427" y="3143659"/>
            <a:ext cx="850195" cy="303301"/>
          </a:xfrm>
          <a:prstGeom prst="line">
            <a:avLst/>
          </a:prstGeom>
          <a:ln w="57150">
            <a:solidFill>
              <a:srgbClr val="00B050"/>
            </a:solidFill>
            <a:prstDash val="dashDot"/>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20859C6-D0E9-FA57-4F38-6455A04E7191}"/>
              </a:ext>
            </a:extLst>
          </p:cNvPr>
          <p:cNvSpPr/>
          <p:nvPr/>
        </p:nvSpPr>
        <p:spPr>
          <a:xfrm>
            <a:off x="5938684" y="3320639"/>
            <a:ext cx="824486" cy="862576"/>
          </a:xfrm>
          <a:prstGeom prst="ellipse">
            <a:avLst/>
          </a:prstGeom>
          <a:noFill/>
          <a:ln w="381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43EC25DB-A29C-310F-CDBB-A6F19131BBB6}"/>
              </a:ext>
            </a:extLst>
          </p:cNvPr>
          <p:cNvCxnSpPr>
            <a:cxnSpLocks/>
          </p:cNvCxnSpPr>
          <p:nvPr/>
        </p:nvCxnSpPr>
        <p:spPr>
          <a:xfrm>
            <a:off x="5520101" y="2265816"/>
            <a:ext cx="713551" cy="1054823"/>
          </a:xfrm>
          <a:prstGeom prst="line">
            <a:avLst/>
          </a:prstGeom>
          <a:ln w="28575">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043F919-0EF5-3AC4-C3DB-044BC1C361F7}"/>
              </a:ext>
            </a:extLst>
          </p:cNvPr>
          <p:cNvCxnSpPr>
            <a:cxnSpLocks/>
          </p:cNvCxnSpPr>
          <p:nvPr/>
        </p:nvCxnSpPr>
        <p:spPr>
          <a:xfrm>
            <a:off x="3533826" y="3322726"/>
            <a:ext cx="2460326" cy="297234"/>
          </a:xfrm>
          <a:prstGeom prst="line">
            <a:avLst/>
          </a:prstGeom>
          <a:ln w="28575">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D71842-DCD0-0161-80F5-B72513BFF931}"/>
              </a:ext>
            </a:extLst>
          </p:cNvPr>
          <p:cNvCxnSpPr>
            <a:cxnSpLocks/>
            <a:endCxn id="19" idx="3"/>
          </p:cNvCxnSpPr>
          <p:nvPr/>
        </p:nvCxnSpPr>
        <p:spPr>
          <a:xfrm flipV="1">
            <a:off x="4198668" y="4056894"/>
            <a:ext cx="1860759" cy="1274223"/>
          </a:xfrm>
          <a:prstGeom prst="line">
            <a:avLst/>
          </a:prstGeom>
          <a:ln w="28575">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BB4EFB1-96B1-FF7A-7EFE-5827B1CA2806}"/>
              </a:ext>
            </a:extLst>
          </p:cNvPr>
          <p:cNvCxnSpPr>
            <a:cxnSpLocks/>
            <a:endCxn id="19" idx="5"/>
          </p:cNvCxnSpPr>
          <p:nvPr/>
        </p:nvCxnSpPr>
        <p:spPr>
          <a:xfrm flipH="1" flipV="1">
            <a:off x="6642427" y="4056894"/>
            <a:ext cx="665335" cy="993054"/>
          </a:xfrm>
          <a:prstGeom prst="line">
            <a:avLst/>
          </a:prstGeom>
          <a:ln w="28575">
            <a:solidFill>
              <a:srgbClr val="FF0000"/>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8180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2C13E76-162A-3044-7C82-7E4A2D058CF9}"/>
              </a:ext>
            </a:extLst>
          </p:cNvPr>
          <p:cNvSpPr txBox="1">
            <a:spLocks/>
          </p:cNvSpPr>
          <p:nvPr/>
        </p:nvSpPr>
        <p:spPr>
          <a:xfrm>
            <a:off x="326985" y="85404"/>
            <a:ext cx="10515600" cy="8625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accent2"/>
                </a:solidFill>
                <a:cs typeface="Calibri Light"/>
              </a:rPr>
              <a:t>Inter Observer Consistency</a:t>
            </a:r>
          </a:p>
        </p:txBody>
      </p:sp>
      <p:sp>
        <p:nvSpPr>
          <p:cNvPr id="4" name="Slide Number Placeholder 3">
            <a:extLst>
              <a:ext uri="{FF2B5EF4-FFF2-40B4-BE49-F238E27FC236}">
                <a16:creationId xmlns:a16="http://schemas.microsoft.com/office/drawing/2014/main" id="{A819D139-8F9E-1991-DBC3-3C5D364AD99A}"/>
              </a:ext>
            </a:extLst>
          </p:cNvPr>
          <p:cNvSpPr>
            <a:spLocks noGrp="1"/>
          </p:cNvSpPr>
          <p:nvPr>
            <p:ph type="sldNum" sz="quarter" idx="12"/>
          </p:nvPr>
        </p:nvSpPr>
        <p:spPr/>
        <p:txBody>
          <a:bodyPr/>
          <a:lstStyle/>
          <a:p>
            <a:fld id="{330EA680-D336-4FF7-8B7A-9848BB0A1C32}" type="slidenum">
              <a:rPr lang="en-US" dirty="0" smtClean="0"/>
              <a:t>132</a:t>
            </a:fld>
            <a:endParaRPr lang="en-US"/>
          </a:p>
        </p:txBody>
      </p:sp>
      <p:pic>
        <p:nvPicPr>
          <p:cNvPr id="8" name="Picture 7" descr="A picture containing text, clipart, businesscard&#10;&#10;Description automatically generated">
            <a:extLst>
              <a:ext uri="{FF2B5EF4-FFF2-40B4-BE49-F238E27FC236}">
                <a16:creationId xmlns:a16="http://schemas.microsoft.com/office/drawing/2014/main" id="{83D27532-3DF4-2BED-E27A-3840796A0DB7}"/>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3074" name="Picture 2" descr="people icon design. avatar icon. person icons. People icons ...">
            <a:extLst>
              <a:ext uri="{FF2B5EF4-FFF2-40B4-BE49-F238E27FC236}">
                <a16:creationId xmlns:a16="http://schemas.microsoft.com/office/drawing/2014/main" id="{E03DE33A-0853-572F-A73D-F8EBA6FC75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2643" y="1071197"/>
            <a:ext cx="1195172" cy="11946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eople icon design. avatar icon. person icons. People icons ...">
            <a:extLst>
              <a:ext uri="{FF2B5EF4-FFF2-40B4-BE49-F238E27FC236}">
                <a16:creationId xmlns:a16="http://schemas.microsoft.com/office/drawing/2014/main" id="{3726294D-712F-D4DC-3497-8F91B461072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8654" y="2723330"/>
            <a:ext cx="1195172" cy="11946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eople icon design. avatar icon. person icons. People icons ...">
            <a:extLst>
              <a:ext uri="{FF2B5EF4-FFF2-40B4-BE49-F238E27FC236}">
                <a16:creationId xmlns:a16="http://schemas.microsoft.com/office/drawing/2014/main" id="{F71497D9-CB91-5004-3EA7-FE56756012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2622" y="2546349"/>
            <a:ext cx="1195172" cy="11946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eople icon design. avatar icon. person icons. People icons ...">
            <a:extLst>
              <a:ext uri="{FF2B5EF4-FFF2-40B4-BE49-F238E27FC236}">
                <a16:creationId xmlns:a16="http://schemas.microsoft.com/office/drawing/2014/main" id="{5C925794-EABB-88AF-D5D0-3AD156E666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3170" y="5063407"/>
            <a:ext cx="1195172" cy="11946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eople icon design. avatar icon. person icons. People icons ...">
            <a:extLst>
              <a:ext uri="{FF2B5EF4-FFF2-40B4-BE49-F238E27FC236}">
                <a16:creationId xmlns:a16="http://schemas.microsoft.com/office/drawing/2014/main" id="{F9DDC9F7-560E-3DE5-B8B6-46FAB9350C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0152" y="5063407"/>
            <a:ext cx="1195172" cy="11946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FB25D11C-B8B5-F560-2849-036F26455745}"/>
              </a:ext>
            </a:extLst>
          </p:cNvPr>
          <p:cNvPicPr>
            <a:picLocks noChangeAspect="1"/>
          </p:cNvPicPr>
          <p:nvPr/>
        </p:nvPicPr>
        <p:blipFill>
          <a:blip r:embed="rId5"/>
          <a:stretch>
            <a:fillRect/>
          </a:stretch>
        </p:blipFill>
        <p:spPr>
          <a:xfrm>
            <a:off x="4894411" y="3139636"/>
            <a:ext cx="1500793" cy="1145643"/>
          </a:xfrm>
          <a:prstGeom prst="rect">
            <a:avLst/>
          </a:prstGeom>
        </p:spPr>
      </p:pic>
      <p:cxnSp>
        <p:nvCxnSpPr>
          <p:cNvPr id="18" name="Straight Connector 17">
            <a:extLst>
              <a:ext uri="{FF2B5EF4-FFF2-40B4-BE49-F238E27FC236}">
                <a16:creationId xmlns:a16="http://schemas.microsoft.com/office/drawing/2014/main" id="{02F4DF38-4AE4-9A2A-4164-5D42C951E724}"/>
              </a:ext>
            </a:extLst>
          </p:cNvPr>
          <p:cNvCxnSpPr>
            <a:cxnSpLocks/>
            <a:stCxn id="19" idx="6"/>
            <a:endCxn id="3" idx="1"/>
          </p:cNvCxnSpPr>
          <p:nvPr/>
        </p:nvCxnSpPr>
        <p:spPr>
          <a:xfrm flipV="1">
            <a:off x="5971672" y="3143659"/>
            <a:ext cx="1520950" cy="748064"/>
          </a:xfrm>
          <a:prstGeom prst="line">
            <a:avLst/>
          </a:prstGeom>
          <a:ln w="38100">
            <a:solidFill>
              <a:srgbClr val="0070C0"/>
            </a:solidFill>
            <a:prstDash val="dashDot"/>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20859C6-D0E9-FA57-4F38-6455A04E7191}"/>
              </a:ext>
            </a:extLst>
          </p:cNvPr>
          <p:cNvSpPr/>
          <p:nvPr/>
        </p:nvSpPr>
        <p:spPr>
          <a:xfrm>
            <a:off x="5147186" y="3460435"/>
            <a:ext cx="824486" cy="862576"/>
          </a:xfrm>
          <a:prstGeom prst="ellipse">
            <a:avLst/>
          </a:prstGeom>
          <a:noFill/>
          <a:ln w="381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43EC25DB-A29C-310F-CDBB-A6F19131BBB6}"/>
              </a:ext>
            </a:extLst>
          </p:cNvPr>
          <p:cNvCxnSpPr>
            <a:cxnSpLocks/>
            <a:endCxn id="19" idx="0"/>
          </p:cNvCxnSpPr>
          <p:nvPr/>
        </p:nvCxnSpPr>
        <p:spPr>
          <a:xfrm>
            <a:off x="5511637" y="2265816"/>
            <a:ext cx="47792" cy="1194619"/>
          </a:xfrm>
          <a:prstGeom prst="line">
            <a:avLst/>
          </a:prstGeom>
          <a:ln w="38100">
            <a:solidFill>
              <a:srgbClr val="0070C0"/>
            </a:solidFill>
            <a:prstDash val="dash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043F919-0EF5-3AC4-C3DB-044BC1C361F7}"/>
              </a:ext>
            </a:extLst>
          </p:cNvPr>
          <p:cNvCxnSpPr>
            <a:cxnSpLocks/>
            <a:endCxn id="19" idx="2"/>
          </p:cNvCxnSpPr>
          <p:nvPr/>
        </p:nvCxnSpPr>
        <p:spPr>
          <a:xfrm>
            <a:off x="3533826" y="3322726"/>
            <a:ext cx="1613360" cy="568997"/>
          </a:xfrm>
          <a:prstGeom prst="line">
            <a:avLst/>
          </a:prstGeom>
          <a:ln w="38100">
            <a:solidFill>
              <a:srgbClr val="0070C0"/>
            </a:solidFill>
            <a:prstDash val="dash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D71842-DCD0-0161-80F5-B72513BFF931}"/>
              </a:ext>
            </a:extLst>
          </p:cNvPr>
          <p:cNvCxnSpPr>
            <a:cxnSpLocks/>
            <a:stCxn id="14" idx="0"/>
            <a:endCxn id="19" idx="3"/>
          </p:cNvCxnSpPr>
          <p:nvPr/>
        </p:nvCxnSpPr>
        <p:spPr>
          <a:xfrm flipV="1">
            <a:off x="3727738" y="4196690"/>
            <a:ext cx="1540191" cy="866717"/>
          </a:xfrm>
          <a:prstGeom prst="line">
            <a:avLst/>
          </a:prstGeom>
          <a:ln w="38100">
            <a:solidFill>
              <a:srgbClr val="0070C0"/>
            </a:solidFill>
            <a:prstDash val="dash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BB4EFB1-96B1-FF7A-7EFE-5827B1CA2806}"/>
              </a:ext>
            </a:extLst>
          </p:cNvPr>
          <p:cNvCxnSpPr>
            <a:cxnSpLocks/>
            <a:stCxn id="5" idx="0"/>
            <a:endCxn id="19" idx="5"/>
          </p:cNvCxnSpPr>
          <p:nvPr/>
        </p:nvCxnSpPr>
        <p:spPr>
          <a:xfrm flipH="1" flipV="1">
            <a:off x="5850929" y="4196690"/>
            <a:ext cx="1509827" cy="866717"/>
          </a:xfrm>
          <a:prstGeom prst="line">
            <a:avLst/>
          </a:prstGeom>
          <a:ln w="38100">
            <a:solidFill>
              <a:srgbClr val="0070C0"/>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7793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15B0-BA55-3D70-7CF7-5E2C4EFA7B7C}"/>
              </a:ext>
            </a:extLst>
          </p:cNvPr>
          <p:cNvSpPr>
            <a:spLocks noGrp="1"/>
          </p:cNvSpPr>
          <p:nvPr>
            <p:ph type="title"/>
          </p:nvPr>
        </p:nvSpPr>
        <p:spPr/>
        <p:txBody>
          <a:bodyPr/>
          <a:lstStyle/>
          <a:p>
            <a:pPr>
              <a:spcBef>
                <a:spcPts val="1000"/>
              </a:spcBef>
            </a:pPr>
            <a:r>
              <a:rPr lang="en-US" dirty="0">
                <a:solidFill>
                  <a:schemeClr val="accent2"/>
                </a:solidFill>
                <a:cs typeface="Calibri Light"/>
              </a:rPr>
              <a:t>Network Architecture</a:t>
            </a:r>
            <a:endParaRPr lang="en-US" dirty="0">
              <a:solidFill>
                <a:schemeClr val="accent2"/>
              </a:solidFill>
              <a:ea typeface="Calibri Light"/>
              <a:cs typeface="Calibri Light"/>
            </a:endParaRPr>
          </a:p>
        </p:txBody>
      </p:sp>
      <p:pic>
        <p:nvPicPr>
          <p:cNvPr id="4" name="Picture 4" descr="Diagram, schematic&#10;&#10;Description automatically generated">
            <a:extLst>
              <a:ext uri="{FF2B5EF4-FFF2-40B4-BE49-F238E27FC236}">
                <a16:creationId xmlns:a16="http://schemas.microsoft.com/office/drawing/2014/main" id="{0398F64D-C6CC-1E03-E8CD-DE6440614AAC}"/>
              </a:ext>
            </a:extLst>
          </p:cNvPr>
          <p:cNvPicPr>
            <a:picLocks noChangeAspect="1"/>
          </p:cNvPicPr>
          <p:nvPr/>
        </p:nvPicPr>
        <p:blipFill>
          <a:blip r:embed="rId3"/>
          <a:stretch>
            <a:fillRect/>
          </a:stretch>
        </p:blipFill>
        <p:spPr>
          <a:xfrm>
            <a:off x="837236" y="1945115"/>
            <a:ext cx="10517528" cy="3517566"/>
          </a:xfrm>
          <a:prstGeom prst="rect">
            <a:avLst/>
          </a:prstGeom>
        </p:spPr>
      </p:pic>
      <p:sp>
        <p:nvSpPr>
          <p:cNvPr id="3" name="Slide Number Placeholder 2">
            <a:extLst>
              <a:ext uri="{FF2B5EF4-FFF2-40B4-BE49-F238E27FC236}">
                <a16:creationId xmlns:a16="http://schemas.microsoft.com/office/drawing/2014/main" id="{A011CC8E-0763-C5F0-1136-E036E73C5060}"/>
              </a:ext>
            </a:extLst>
          </p:cNvPr>
          <p:cNvSpPr>
            <a:spLocks noGrp="1"/>
          </p:cNvSpPr>
          <p:nvPr>
            <p:ph type="sldNum" sz="quarter" idx="12"/>
          </p:nvPr>
        </p:nvSpPr>
        <p:spPr/>
        <p:txBody>
          <a:bodyPr/>
          <a:lstStyle/>
          <a:p>
            <a:fld id="{330EA680-D336-4FF7-8B7A-9848BB0A1C32}" type="slidenum">
              <a:rPr lang="en-US" smtClean="0"/>
              <a:t>133</a:t>
            </a:fld>
            <a:endParaRPr lang="en-US"/>
          </a:p>
        </p:txBody>
      </p:sp>
      <p:pic>
        <p:nvPicPr>
          <p:cNvPr id="6" name="Picture 5" descr="A picture containing text, clipart, businesscard&#10;&#10;Description automatically generated">
            <a:extLst>
              <a:ext uri="{FF2B5EF4-FFF2-40B4-BE49-F238E27FC236}">
                <a16:creationId xmlns:a16="http://schemas.microsoft.com/office/drawing/2014/main" id="{71D86896-056F-CFBA-1860-6EA9E5143CAB}"/>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7" name="TextBox 6">
            <a:extLst>
              <a:ext uri="{FF2B5EF4-FFF2-40B4-BE49-F238E27FC236}">
                <a16:creationId xmlns:a16="http://schemas.microsoft.com/office/drawing/2014/main" id="{D60941CA-3D28-E370-4C9C-5349BAC627CE}"/>
              </a:ext>
            </a:extLst>
          </p:cNvPr>
          <p:cNvSpPr txBox="1"/>
          <p:nvPr/>
        </p:nvSpPr>
        <p:spPr>
          <a:xfrm>
            <a:off x="827316" y="6078813"/>
            <a:ext cx="9699172" cy="461665"/>
          </a:xfrm>
          <a:prstGeom prst="rect">
            <a:avLst/>
          </a:prstGeom>
          <a:noFill/>
        </p:spPr>
        <p:txBody>
          <a:bodyPr wrap="square">
            <a:spAutoFit/>
          </a:bodyPr>
          <a:lstStyle/>
          <a:p>
            <a:r>
              <a:rPr lang="en-GB" sz="1200" b="0" i="0" dirty="0" err="1">
                <a:solidFill>
                  <a:srgbClr val="2E414F"/>
                </a:solidFill>
                <a:effectLst/>
                <a:latin typeface="Roboto" panose="020F0502020204030204" pitchFamily="2" charset="0"/>
              </a:rPr>
              <a:t>Kerkouri</a:t>
            </a:r>
            <a:r>
              <a:rPr lang="en-GB" sz="1200" b="0" i="0" dirty="0">
                <a:solidFill>
                  <a:srgbClr val="2E414F"/>
                </a:solidFill>
                <a:effectLst/>
                <a:latin typeface="Roboto" panose="020F0502020204030204" pitchFamily="2" charset="0"/>
              </a:rPr>
              <a:t>, Mohamed Amine et al. “An Inter-Observer Consistent Deep Adversarial Training for Visual </a:t>
            </a:r>
            <a:r>
              <a:rPr lang="en-GB" sz="1200" b="0" i="0" dirty="0" err="1">
                <a:solidFill>
                  <a:srgbClr val="2E414F"/>
                </a:solidFill>
                <a:effectLst/>
                <a:latin typeface="Roboto" panose="020F0502020204030204" pitchFamily="2" charset="0"/>
              </a:rPr>
              <a:t>Scanpath</a:t>
            </a:r>
            <a:r>
              <a:rPr lang="en-GB" sz="1200" b="0" i="0" dirty="0">
                <a:solidFill>
                  <a:srgbClr val="2E414F"/>
                </a:solidFill>
                <a:effectLst/>
                <a:latin typeface="Roboto" panose="020F0502020204030204" pitchFamily="2" charset="0"/>
              </a:rPr>
              <a:t> Prediction.” </a:t>
            </a:r>
            <a:r>
              <a:rPr lang="en-GB" sz="1200" b="0" i="1" dirty="0">
                <a:solidFill>
                  <a:srgbClr val="2E414F"/>
                </a:solidFill>
                <a:effectLst/>
                <a:latin typeface="Roboto" panose="020F0502020204030204" pitchFamily="2" charset="0"/>
              </a:rPr>
              <a:t>2023 IEEE International Conference on Image Processing (ICIP)</a:t>
            </a:r>
            <a:r>
              <a:rPr lang="en-GB" sz="1200" b="0" i="0" dirty="0">
                <a:solidFill>
                  <a:srgbClr val="2E414F"/>
                </a:solidFill>
                <a:effectLst/>
                <a:latin typeface="Roboto" panose="020F0502020204030204" pitchFamily="2" charset="0"/>
              </a:rPr>
              <a:t> (2022): 2595-2599.</a:t>
            </a:r>
            <a:endParaRPr lang="en-GB" sz="1200" dirty="0"/>
          </a:p>
        </p:txBody>
      </p:sp>
    </p:spTree>
    <p:extLst>
      <p:ext uri="{BB962C8B-B14F-4D97-AF65-F5344CB8AC3E}">
        <p14:creationId xmlns:p14="http://schemas.microsoft.com/office/powerpoint/2010/main" val="34059672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15B0-BA55-3D70-7CF7-5E2C4EFA7B7C}"/>
              </a:ext>
            </a:extLst>
          </p:cNvPr>
          <p:cNvSpPr>
            <a:spLocks noGrp="1"/>
          </p:cNvSpPr>
          <p:nvPr>
            <p:ph type="title"/>
          </p:nvPr>
        </p:nvSpPr>
        <p:spPr/>
        <p:txBody>
          <a:bodyPr/>
          <a:lstStyle/>
          <a:p>
            <a:pPr>
              <a:spcBef>
                <a:spcPts val="1000"/>
              </a:spcBef>
            </a:pPr>
            <a:r>
              <a:rPr lang="en-US" dirty="0">
                <a:solidFill>
                  <a:schemeClr val="accent2"/>
                </a:solidFill>
                <a:cs typeface="Calibri Light"/>
              </a:rPr>
              <a:t>Inter-Observer Disparity</a:t>
            </a:r>
            <a:endParaRPr lang="en-US" dirty="0">
              <a:solidFill>
                <a:schemeClr val="accent2"/>
              </a:solidFill>
              <a:ea typeface="Calibri Light"/>
              <a:cs typeface="Calibri Light"/>
            </a:endParaRPr>
          </a:p>
        </p:txBody>
      </p:sp>
      <p:sp>
        <p:nvSpPr>
          <p:cNvPr id="3" name="Slide Number Placeholder 2">
            <a:extLst>
              <a:ext uri="{FF2B5EF4-FFF2-40B4-BE49-F238E27FC236}">
                <a16:creationId xmlns:a16="http://schemas.microsoft.com/office/drawing/2014/main" id="{A011CC8E-0763-C5F0-1136-E036E73C5060}"/>
              </a:ext>
            </a:extLst>
          </p:cNvPr>
          <p:cNvSpPr>
            <a:spLocks noGrp="1"/>
          </p:cNvSpPr>
          <p:nvPr>
            <p:ph type="sldNum" sz="quarter" idx="12"/>
          </p:nvPr>
        </p:nvSpPr>
        <p:spPr/>
        <p:txBody>
          <a:bodyPr/>
          <a:lstStyle/>
          <a:p>
            <a:fld id="{330EA680-D336-4FF7-8B7A-9848BB0A1C32}" type="slidenum">
              <a:rPr lang="en-US" dirty="0" smtClean="0"/>
              <a:t>134</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99DF831B-0B10-018D-D993-9890A01D6D13}"/>
              </a:ext>
            </a:extLst>
          </p:cNvPr>
          <p:cNvPicPr>
            <a:picLocks noChangeAspect="1"/>
          </p:cNvPicPr>
          <p:nvPr/>
        </p:nvPicPr>
        <p:blipFill>
          <a:blip r:embed="rId3"/>
          <a:stretch>
            <a:fillRect/>
          </a:stretch>
        </p:blipFill>
        <p:spPr>
          <a:xfrm>
            <a:off x="9925308" y="118831"/>
            <a:ext cx="2000250" cy="1266825"/>
          </a:xfrm>
          <a:prstGeom prst="rect">
            <a:avLst/>
          </a:prstGeom>
        </p:spPr>
      </p:pic>
      <p:sp>
        <p:nvSpPr>
          <p:cNvPr id="6" name="TextBox 5">
            <a:extLst>
              <a:ext uri="{FF2B5EF4-FFF2-40B4-BE49-F238E27FC236}">
                <a16:creationId xmlns:a16="http://schemas.microsoft.com/office/drawing/2014/main" id="{5277275D-2DA5-E970-AAE6-14FB5CD8CEEF}"/>
              </a:ext>
            </a:extLst>
          </p:cNvPr>
          <p:cNvSpPr txBox="1"/>
          <p:nvPr/>
        </p:nvSpPr>
        <p:spPr>
          <a:xfrm>
            <a:off x="4410686" y="4720650"/>
            <a:ext cx="1009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X</a:t>
            </a:r>
            <a:r>
              <a:rPr lang="en-US" sz="1100" b="1" i="1" dirty="0"/>
              <a:t>P</a:t>
            </a:r>
            <a:r>
              <a:rPr lang="en-US" b="1" i="1" dirty="0"/>
              <a:t>, Y</a:t>
            </a:r>
            <a:r>
              <a:rPr lang="en-US" sz="1100" b="1" i="1" dirty="0"/>
              <a:t>P</a:t>
            </a:r>
            <a:r>
              <a:rPr lang="en-US" b="1" i="1" dirty="0"/>
              <a:t>)</a:t>
            </a:r>
          </a:p>
        </p:txBody>
      </p:sp>
      <p:sp>
        <p:nvSpPr>
          <p:cNvPr id="11" name="Trapezoid 10">
            <a:extLst>
              <a:ext uri="{FF2B5EF4-FFF2-40B4-BE49-F238E27FC236}">
                <a16:creationId xmlns:a16="http://schemas.microsoft.com/office/drawing/2014/main" id="{F0530075-07F6-6128-55C4-773E02E1A0E5}"/>
              </a:ext>
            </a:extLst>
          </p:cNvPr>
          <p:cNvSpPr/>
          <p:nvPr/>
        </p:nvSpPr>
        <p:spPr>
          <a:xfrm rot="5400000">
            <a:off x="2386302" y="4028611"/>
            <a:ext cx="1961228" cy="1975009"/>
          </a:xfrm>
          <a:prstGeom prst="trapezoid">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pezoid 3">
            <a:extLst>
              <a:ext uri="{FF2B5EF4-FFF2-40B4-BE49-F238E27FC236}">
                <a16:creationId xmlns:a16="http://schemas.microsoft.com/office/drawing/2014/main" id="{9655B05E-CB5F-233D-2E87-40E73A3CEC07}"/>
              </a:ext>
            </a:extLst>
          </p:cNvPr>
          <p:cNvSpPr/>
          <p:nvPr/>
        </p:nvSpPr>
        <p:spPr>
          <a:xfrm rot="5400000">
            <a:off x="7474492" y="3959788"/>
            <a:ext cx="1961226" cy="1975010"/>
          </a:xfrm>
          <a:prstGeom prst="trapezoid">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schematic&#10;&#10;Description automatically generated">
            <a:extLst>
              <a:ext uri="{FF2B5EF4-FFF2-40B4-BE49-F238E27FC236}">
                <a16:creationId xmlns:a16="http://schemas.microsoft.com/office/drawing/2014/main" id="{B0D25FF5-D561-A160-C8DD-F9386288CFD0}"/>
              </a:ext>
            </a:extLst>
          </p:cNvPr>
          <p:cNvPicPr>
            <a:picLocks noChangeAspect="1"/>
          </p:cNvPicPr>
          <p:nvPr/>
        </p:nvPicPr>
        <p:blipFill rotWithShape="1">
          <a:blip r:embed="rId4"/>
          <a:srcRect t="46186" r="91227" b="28955"/>
          <a:stretch/>
        </p:blipFill>
        <p:spPr>
          <a:xfrm>
            <a:off x="667319" y="4342580"/>
            <a:ext cx="1507949" cy="1378839"/>
          </a:xfrm>
          <a:prstGeom prst="rect">
            <a:avLst/>
          </a:prstGeom>
        </p:spPr>
      </p:pic>
      <p:sp>
        <p:nvSpPr>
          <p:cNvPr id="8" name="TextBox 7">
            <a:extLst>
              <a:ext uri="{FF2B5EF4-FFF2-40B4-BE49-F238E27FC236}">
                <a16:creationId xmlns:a16="http://schemas.microsoft.com/office/drawing/2014/main" id="{5A48A85C-EE85-AF44-B785-878461373BB8}"/>
              </a:ext>
            </a:extLst>
          </p:cNvPr>
          <p:cNvSpPr txBox="1"/>
          <p:nvPr/>
        </p:nvSpPr>
        <p:spPr>
          <a:xfrm>
            <a:off x="2654610" y="4786713"/>
            <a:ext cx="1469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Generator</a:t>
            </a:r>
          </a:p>
        </p:txBody>
      </p:sp>
      <p:sp>
        <p:nvSpPr>
          <p:cNvPr id="9" name="TextBox 8">
            <a:extLst>
              <a:ext uri="{FF2B5EF4-FFF2-40B4-BE49-F238E27FC236}">
                <a16:creationId xmlns:a16="http://schemas.microsoft.com/office/drawing/2014/main" id="{6CFBC1F7-F925-2FE7-29B3-C7EAEA687F0D}"/>
              </a:ext>
            </a:extLst>
          </p:cNvPr>
          <p:cNvSpPr txBox="1"/>
          <p:nvPr/>
        </p:nvSpPr>
        <p:spPr>
          <a:xfrm>
            <a:off x="7561393" y="4807360"/>
            <a:ext cx="17874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i="0" dirty="0">
                <a:solidFill>
                  <a:schemeClr val="bg1"/>
                </a:solidFill>
                <a:effectLst/>
                <a:latin typeface="Arial" panose="020B0604020202020204" pitchFamily="34" charset="0"/>
              </a:rPr>
              <a:t>Discriminator</a:t>
            </a:r>
            <a:endParaRPr lang="en-US" b="1" dirty="0">
              <a:solidFill>
                <a:schemeClr val="bg1"/>
              </a:solidFill>
            </a:endParaRPr>
          </a:p>
        </p:txBody>
      </p:sp>
      <p:cxnSp>
        <p:nvCxnSpPr>
          <p:cNvPr id="13" name="Straight Arrow Connector 12">
            <a:extLst>
              <a:ext uri="{FF2B5EF4-FFF2-40B4-BE49-F238E27FC236}">
                <a16:creationId xmlns:a16="http://schemas.microsoft.com/office/drawing/2014/main" id="{6FFD71A6-E199-4628-755A-18D1474DA5D3}"/>
              </a:ext>
            </a:extLst>
          </p:cNvPr>
          <p:cNvCxnSpPr>
            <a:cxnSpLocks/>
            <a:stCxn id="6" idx="3"/>
            <a:endCxn id="4" idx="2"/>
          </p:cNvCxnSpPr>
          <p:nvPr/>
        </p:nvCxnSpPr>
        <p:spPr>
          <a:xfrm>
            <a:off x="5420546" y="4905316"/>
            <a:ext cx="2047054" cy="4197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28AB17AA-7B53-9D51-AC41-ED7DFCD8AD78}"/>
              </a:ext>
            </a:extLst>
          </p:cNvPr>
          <p:cNvSpPr txBox="1"/>
          <p:nvPr/>
        </p:nvSpPr>
        <p:spPr>
          <a:xfrm>
            <a:off x="4911406" y="3156219"/>
            <a:ext cx="13494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X</a:t>
            </a:r>
            <a:r>
              <a:rPr lang="en-US" sz="1100" b="1" i="1" dirty="0"/>
              <a:t>GT</a:t>
            </a:r>
            <a:r>
              <a:rPr lang="en-US" sz="1050" b="1" i="1" dirty="0"/>
              <a:t>a</a:t>
            </a:r>
            <a:r>
              <a:rPr lang="en-US" b="1" i="1" dirty="0"/>
              <a:t>, Y</a:t>
            </a:r>
            <a:r>
              <a:rPr lang="en-US" sz="1100" b="1" i="1" dirty="0"/>
              <a:t>GT</a:t>
            </a:r>
            <a:r>
              <a:rPr lang="en-US" sz="1050" b="1" i="1" dirty="0"/>
              <a:t>a</a:t>
            </a:r>
            <a:r>
              <a:rPr lang="en-US" b="1" i="1" dirty="0"/>
              <a:t>)</a:t>
            </a:r>
          </a:p>
        </p:txBody>
      </p:sp>
      <p:sp>
        <p:nvSpPr>
          <p:cNvPr id="20" name="TextBox 19">
            <a:extLst>
              <a:ext uri="{FF2B5EF4-FFF2-40B4-BE49-F238E27FC236}">
                <a16:creationId xmlns:a16="http://schemas.microsoft.com/office/drawing/2014/main" id="{860E29C1-CD20-D538-999B-F454033C6697}"/>
              </a:ext>
            </a:extLst>
          </p:cNvPr>
          <p:cNvSpPr txBox="1"/>
          <p:nvPr/>
        </p:nvSpPr>
        <p:spPr>
          <a:xfrm>
            <a:off x="4915616" y="1724443"/>
            <a:ext cx="13494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X</a:t>
            </a:r>
            <a:r>
              <a:rPr lang="en-US" sz="1100" b="1" i="1" dirty="0"/>
              <a:t>GT</a:t>
            </a:r>
            <a:r>
              <a:rPr lang="en-US" sz="1050" b="1" i="1" dirty="0"/>
              <a:t>v</a:t>
            </a:r>
            <a:r>
              <a:rPr lang="en-US" b="1" i="1" dirty="0"/>
              <a:t>, Y</a:t>
            </a:r>
            <a:r>
              <a:rPr lang="en-US" sz="1100" b="1" i="1" dirty="0"/>
              <a:t>GT</a:t>
            </a:r>
            <a:r>
              <a:rPr lang="en-US" sz="1050" b="1" i="1" dirty="0"/>
              <a:t>v</a:t>
            </a:r>
            <a:r>
              <a:rPr lang="en-US" b="1" i="1" dirty="0"/>
              <a:t>)</a:t>
            </a:r>
          </a:p>
        </p:txBody>
      </p:sp>
      <p:sp>
        <p:nvSpPr>
          <p:cNvPr id="36" name="TextBox 35">
            <a:extLst>
              <a:ext uri="{FF2B5EF4-FFF2-40B4-BE49-F238E27FC236}">
                <a16:creationId xmlns:a16="http://schemas.microsoft.com/office/drawing/2014/main" id="{FF451CAB-4321-ACA7-71AE-E879CF83DF4D}"/>
              </a:ext>
            </a:extLst>
          </p:cNvPr>
          <p:cNvSpPr txBox="1"/>
          <p:nvPr/>
        </p:nvSpPr>
        <p:spPr>
          <a:xfrm>
            <a:off x="9818275" y="4743191"/>
            <a:ext cx="1009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( 0, 1)</a:t>
            </a:r>
          </a:p>
        </p:txBody>
      </p:sp>
      <p:sp>
        <p:nvSpPr>
          <p:cNvPr id="43" name="Oval 42">
            <a:extLst>
              <a:ext uri="{FF2B5EF4-FFF2-40B4-BE49-F238E27FC236}">
                <a16:creationId xmlns:a16="http://schemas.microsoft.com/office/drawing/2014/main" id="{06B8EF23-C0D7-A19A-5614-9BD112B0E237}"/>
              </a:ext>
            </a:extLst>
          </p:cNvPr>
          <p:cNvSpPr/>
          <p:nvPr/>
        </p:nvSpPr>
        <p:spPr>
          <a:xfrm>
            <a:off x="2389241" y="1917289"/>
            <a:ext cx="1440000" cy="1440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B71FDEE1-226F-5737-6502-394040F4C1B4}"/>
              </a:ext>
            </a:extLst>
          </p:cNvPr>
          <p:cNvSpPr txBox="1"/>
          <p:nvPr/>
        </p:nvSpPr>
        <p:spPr>
          <a:xfrm>
            <a:off x="2356653" y="2333749"/>
            <a:ext cx="14699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rPr>
              <a:t>Ground Truth Scanpaths</a:t>
            </a:r>
          </a:p>
        </p:txBody>
      </p:sp>
      <p:cxnSp>
        <p:nvCxnSpPr>
          <p:cNvPr id="52" name="Straight Arrow Connector 51">
            <a:extLst>
              <a:ext uri="{FF2B5EF4-FFF2-40B4-BE49-F238E27FC236}">
                <a16:creationId xmlns:a16="http://schemas.microsoft.com/office/drawing/2014/main" id="{77540AA4-A77D-0DFE-705F-A68D4EE23CD4}"/>
              </a:ext>
            </a:extLst>
          </p:cNvPr>
          <p:cNvCxnSpPr>
            <a:cxnSpLocks/>
            <a:stCxn id="43" idx="4"/>
            <a:endCxn id="19" idx="1"/>
          </p:cNvCxnSpPr>
          <p:nvPr/>
        </p:nvCxnSpPr>
        <p:spPr>
          <a:xfrm flipV="1">
            <a:off x="3109241" y="3340885"/>
            <a:ext cx="1802165" cy="1640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C576415-179A-55A1-184F-9C014CC44C9F}"/>
              </a:ext>
            </a:extLst>
          </p:cNvPr>
          <p:cNvCxnSpPr>
            <a:cxnSpLocks/>
          </p:cNvCxnSpPr>
          <p:nvPr/>
        </p:nvCxnSpPr>
        <p:spPr>
          <a:xfrm>
            <a:off x="4124533" y="1900885"/>
            <a:ext cx="769246"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B10A078-8C41-C087-4936-FE31C96E0184}"/>
              </a:ext>
            </a:extLst>
          </p:cNvPr>
          <p:cNvSpPr txBox="1"/>
          <p:nvPr/>
        </p:nvSpPr>
        <p:spPr>
          <a:xfrm>
            <a:off x="3035180" y="1631376"/>
            <a:ext cx="146992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solidFill>
                  <a:srgbClr val="00B0F0"/>
                </a:solidFill>
              </a:rPr>
              <a:t>~</a:t>
            </a:r>
            <a:endParaRPr lang="en-US" b="1" dirty="0">
              <a:solidFill>
                <a:schemeClr val="bg1"/>
              </a:solidFill>
            </a:endParaRPr>
          </a:p>
        </p:txBody>
      </p:sp>
      <p:cxnSp>
        <p:nvCxnSpPr>
          <p:cNvPr id="76" name="Connector: Elbow 75">
            <a:extLst>
              <a:ext uri="{FF2B5EF4-FFF2-40B4-BE49-F238E27FC236}">
                <a16:creationId xmlns:a16="http://schemas.microsoft.com/office/drawing/2014/main" id="{4C946DF0-A5C9-7189-2474-1CD02D201160}"/>
              </a:ext>
            </a:extLst>
          </p:cNvPr>
          <p:cNvCxnSpPr>
            <a:cxnSpLocks/>
            <a:stCxn id="20" idx="3"/>
            <a:endCxn id="4" idx="1"/>
          </p:cNvCxnSpPr>
          <p:nvPr/>
        </p:nvCxnSpPr>
        <p:spPr>
          <a:xfrm>
            <a:off x="6265075" y="1909109"/>
            <a:ext cx="2190030" cy="2302724"/>
          </a:xfrm>
          <a:prstGeom prst="bentConnector2">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D8260ABD-4206-F2F1-AD28-7054755939D7}"/>
              </a:ext>
            </a:extLst>
          </p:cNvPr>
          <p:cNvCxnSpPr>
            <a:cxnSpLocks/>
          </p:cNvCxnSpPr>
          <p:nvPr/>
        </p:nvCxnSpPr>
        <p:spPr>
          <a:xfrm>
            <a:off x="6058949" y="3338734"/>
            <a:ext cx="1778632" cy="696767"/>
          </a:xfrm>
          <a:prstGeom prst="bentConnector3">
            <a:avLst>
              <a:gd name="adj1" fmla="val 100305"/>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D312F29-6ADD-2014-1A73-0F37E7FE96C7}"/>
              </a:ext>
            </a:extLst>
          </p:cNvPr>
          <p:cNvSpPr txBox="1"/>
          <p:nvPr/>
        </p:nvSpPr>
        <p:spPr>
          <a:xfrm>
            <a:off x="827316" y="6078813"/>
            <a:ext cx="9699172" cy="461665"/>
          </a:xfrm>
          <a:prstGeom prst="rect">
            <a:avLst/>
          </a:prstGeom>
          <a:noFill/>
        </p:spPr>
        <p:txBody>
          <a:bodyPr wrap="square">
            <a:spAutoFit/>
          </a:bodyPr>
          <a:lstStyle/>
          <a:p>
            <a:r>
              <a:rPr lang="en-GB" sz="1200" b="0" i="0" dirty="0" err="1">
                <a:solidFill>
                  <a:srgbClr val="2E414F"/>
                </a:solidFill>
                <a:effectLst/>
                <a:latin typeface="Roboto" panose="020F0502020204030204" pitchFamily="2" charset="0"/>
              </a:rPr>
              <a:t>Kerkouri</a:t>
            </a:r>
            <a:r>
              <a:rPr lang="en-GB" sz="1200" b="0" i="0" dirty="0">
                <a:solidFill>
                  <a:srgbClr val="2E414F"/>
                </a:solidFill>
                <a:effectLst/>
                <a:latin typeface="Roboto" panose="020F0502020204030204" pitchFamily="2" charset="0"/>
              </a:rPr>
              <a:t>, Mohamed Amine et al. “An Inter-Observer Consistent Deep Adversarial Training for Visual </a:t>
            </a:r>
            <a:r>
              <a:rPr lang="en-GB" sz="1200" b="0" i="0" dirty="0" err="1">
                <a:solidFill>
                  <a:srgbClr val="2E414F"/>
                </a:solidFill>
                <a:effectLst/>
                <a:latin typeface="Roboto" panose="020F0502020204030204" pitchFamily="2" charset="0"/>
              </a:rPr>
              <a:t>Scanpath</a:t>
            </a:r>
            <a:r>
              <a:rPr lang="en-GB" sz="1200" b="0" i="0" dirty="0">
                <a:solidFill>
                  <a:srgbClr val="2E414F"/>
                </a:solidFill>
                <a:effectLst/>
                <a:latin typeface="Roboto" panose="020F0502020204030204" pitchFamily="2" charset="0"/>
              </a:rPr>
              <a:t> Prediction.” </a:t>
            </a:r>
            <a:r>
              <a:rPr lang="en-GB" sz="1200" b="0" i="1" dirty="0">
                <a:solidFill>
                  <a:srgbClr val="2E414F"/>
                </a:solidFill>
                <a:effectLst/>
                <a:latin typeface="Roboto" panose="020F0502020204030204" pitchFamily="2" charset="0"/>
              </a:rPr>
              <a:t>2023 IEEE International Conference on Image Processing (ICIP)</a:t>
            </a:r>
            <a:r>
              <a:rPr lang="en-GB" sz="1200" b="0" i="0" dirty="0">
                <a:solidFill>
                  <a:srgbClr val="2E414F"/>
                </a:solidFill>
                <a:effectLst/>
                <a:latin typeface="Roboto" panose="020F0502020204030204" pitchFamily="2" charset="0"/>
              </a:rPr>
              <a:t> (2022): 2595-2599.</a:t>
            </a:r>
            <a:endParaRPr lang="en-GB" sz="1200" dirty="0"/>
          </a:p>
        </p:txBody>
      </p:sp>
    </p:spTree>
    <p:extLst>
      <p:ext uri="{BB962C8B-B14F-4D97-AF65-F5344CB8AC3E}">
        <p14:creationId xmlns:p14="http://schemas.microsoft.com/office/powerpoint/2010/main" val="40444905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698E6-5A3D-2CD2-EF4F-EBE612EDE5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1ADB30-9814-582A-6324-5DFA4DD6B4A2}"/>
              </a:ext>
            </a:extLst>
          </p:cNvPr>
          <p:cNvSpPr>
            <a:spLocks noGrp="1"/>
          </p:cNvSpPr>
          <p:nvPr>
            <p:ph type="title"/>
          </p:nvPr>
        </p:nvSpPr>
        <p:spPr/>
        <p:txBody>
          <a:bodyPr/>
          <a:lstStyle/>
          <a:p>
            <a:pPr>
              <a:spcBef>
                <a:spcPts val="1000"/>
              </a:spcBef>
            </a:pPr>
            <a:r>
              <a:rPr lang="en-US" dirty="0">
                <a:solidFill>
                  <a:schemeClr val="accent2"/>
                </a:solidFill>
                <a:cs typeface="Calibri Light"/>
              </a:rPr>
              <a:t>Inter-Observer Disparity</a:t>
            </a:r>
            <a:endParaRPr lang="en-US" dirty="0">
              <a:solidFill>
                <a:schemeClr val="accent2"/>
              </a:solidFill>
              <a:ea typeface="Calibri Light"/>
              <a:cs typeface="Calibri Light"/>
            </a:endParaRPr>
          </a:p>
        </p:txBody>
      </p:sp>
      <p:sp>
        <p:nvSpPr>
          <p:cNvPr id="3" name="Slide Number Placeholder 2">
            <a:extLst>
              <a:ext uri="{FF2B5EF4-FFF2-40B4-BE49-F238E27FC236}">
                <a16:creationId xmlns:a16="http://schemas.microsoft.com/office/drawing/2014/main" id="{D8A8D9B4-3DD8-37A6-FD9A-E6F0BC6B1D8E}"/>
              </a:ext>
            </a:extLst>
          </p:cNvPr>
          <p:cNvSpPr>
            <a:spLocks noGrp="1"/>
          </p:cNvSpPr>
          <p:nvPr>
            <p:ph type="sldNum" sz="quarter" idx="12"/>
          </p:nvPr>
        </p:nvSpPr>
        <p:spPr/>
        <p:txBody>
          <a:bodyPr/>
          <a:lstStyle/>
          <a:p>
            <a:fld id="{330EA680-D336-4FF7-8B7A-9848BB0A1C32}" type="slidenum">
              <a:rPr lang="en-US" dirty="0" smtClean="0"/>
              <a:t>135</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6E2CB1C4-0517-A445-6E24-C8B490BF9085}"/>
              </a:ext>
            </a:extLst>
          </p:cNvPr>
          <p:cNvPicPr>
            <a:picLocks noChangeAspect="1"/>
          </p:cNvPicPr>
          <p:nvPr/>
        </p:nvPicPr>
        <p:blipFill>
          <a:blip r:embed="rId3"/>
          <a:stretch>
            <a:fillRect/>
          </a:stretch>
        </p:blipFill>
        <p:spPr>
          <a:xfrm>
            <a:off x="9925308" y="118831"/>
            <a:ext cx="2000250" cy="1266825"/>
          </a:xfrm>
          <a:prstGeom prst="rect">
            <a:avLst/>
          </a:prstGeom>
        </p:spPr>
      </p:pic>
      <p:sp>
        <p:nvSpPr>
          <p:cNvPr id="6" name="TextBox 5">
            <a:extLst>
              <a:ext uri="{FF2B5EF4-FFF2-40B4-BE49-F238E27FC236}">
                <a16:creationId xmlns:a16="http://schemas.microsoft.com/office/drawing/2014/main" id="{D819FBF2-27E4-A78D-7384-CDE673475202}"/>
              </a:ext>
            </a:extLst>
          </p:cNvPr>
          <p:cNvSpPr txBox="1"/>
          <p:nvPr/>
        </p:nvSpPr>
        <p:spPr>
          <a:xfrm>
            <a:off x="4410686" y="4720650"/>
            <a:ext cx="1009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X</a:t>
            </a:r>
            <a:r>
              <a:rPr lang="en-US" sz="1100" b="1" i="1" dirty="0"/>
              <a:t>P</a:t>
            </a:r>
            <a:r>
              <a:rPr lang="en-US" b="1" i="1" dirty="0"/>
              <a:t>, Y</a:t>
            </a:r>
            <a:r>
              <a:rPr lang="en-US" sz="1100" b="1" i="1" dirty="0"/>
              <a:t>P</a:t>
            </a:r>
            <a:r>
              <a:rPr lang="en-US" b="1" i="1" dirty="0"/>
              <a:t>)</a:t>
            </a:r>
          </a:p>
        </p:txBody>
      </p:sp>
      <p:sp>
        <p:nvSpPr>
          <p:cNvPr id="11" name="Trapezoid 10">
            <a:extLst>
              <a:ext uri="{FF2B5EF4-FFF2-40B4-BE49-F238E27FC236}">
                <a16:creationId xmlns:a16="http://schemas.microsoft.com/office/drawing/2014/main" id="{3A9F8F05-52DD-5FDC-2B37-2451EF1466F5}"/>
              </a:ext>
            </a:extLst>
          </p:cNvPr>
          <p:cNvSpPr/>
          <p:nvPr/>
        </p:nvSpPr>
        <p:spPr>
          <a:xfrm rot="5400000">
            <a:off x="2386302" y="4028611"/>
            <a:ext cx="1961228" cy="1975009"/>
          </a:xfrm>
          <a:prstGeom prst="trapezoid">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pezoid 3">
            <a:extLst>
              <a:ext uri="{FF2B5EF4-FFF2-40B4-BE49-F238E27FC236}">
                <a16:creationId xmlns:a16="http://schemas.microsoft.com/office/drawing/2014/main" id="{446083ED-47D0-62FF-491D-B550A65154C6}"/>
              </a:ext>
            </a:extLst>
          </p:cNvPr>
          <p:cNvSpPr/>
          <p:nvPr/>
        </p:nvSpPr>
        <p:spPr>
          <a:xfrm rot="5400000">
            <a:off x="7474492" y="3959788"/>
            <a:ext cx="1961226" cy="1975010"/>
          </a:xfrm>
          <a:prstGeom prst="trapezoid">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schematic&#10;&#10;Description automatically generated">
            <a:extLst>
              <a:ext uri="{FF2B5EF4-FFF2-40B4-BE49-F238E27FC236}">
                <a16:creationId xmlns:a16="http://schemas.microsoft.com/office/drawing/2014/main" id="{769B568D-A184-9561-ED5E-D5FEBEE407E0}"/>
              </a:ext>
            </a:extLst>
          </p:cNvPr>
          <p:cNvPicPr>
            <a:picLocks noChangeAspect="1"/>
          </p:cNvPicPr>
          <p:nvPr/>
        </p:nvPicPr>
        <p:blipFill rotWithShape="1">
          <a:blip r:embed="rId4"/>
          <a:srcRect t="46186" r="91227" b="28955"/>
          <a:stretch/>
        </p:blipFill>
        <p:spPr>
          <a:xfrm>
            <a:off x="667319" y="4342580"/>
            <a:ext cx="1507949" cy="1378839"/>
          </a:xfrm>
          <a:prstGeom prst="rect">
            <a:avLst/>
          </a:prstGeom>
        </p:spPr>
      </p:pic>
      <p:sp>
        <p:nvSpPr>
          <p:cNvPr id="8" name="TextBox 7">
            <a:extLst>
              <a:ext uri="{FF2B5EF4-FFF2-40B4-BE49-F238E27FC236}">
                <a16:creationId xmlns:a16="http://schemas.microsoft.com/office/drawing/2014/main" id="{2148FD50-9ADA-9362-47BB-B7E6E4BCF61B}"/>
              </a:ext>
            </a:extLst>
          </p:cNvPr>
          <p:cNvSpPr txBox="1"/>
          <p:nvPr/>
        </p:nvSpPr>
        <p:spPr>
          <a:xfrm>
            <a:off x="2654610" y="4786713"/>
            <a:ext cx="1469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Generator</a:t>
            </a:r>
          </a:p>
        </p:txBody>
      </p:sp>
      <p:sp>
        <p:nvSpPr>
          <p:cNvPr id="9" name="TextBox 8">
            <a:extLst>
              <a:ext uri="{FF2B5EF4-FFF2-40B4-BE49-F238E27FC236}">
                <a16:creationId xmlns:a16="http://schemas.microsoft.com/office/drawing/2014/main" id="{B650741A-ED7F-FCC4-88E0-2A8115F8CF11}"/>
              </a:ext>
            </a:extLst>
          </p:cNvPr>
          <p:cNvSpPr txBox="1"/>
          <p:nvPr/>
        </p:nvSpPr>
        <p:spPr>
          <a:xfrm>
            <a:off x="7561393" y="4807360"/>
            <a:ext cx="17874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i="0" dirty="0">
                <a:solidFill>
                  <a:schemeClr val="bg1"/>
                </a:solidFill>
                <a:effectLst/>
                <a:latin typeface="Arial" panose="020B0604020202020204" pitchFamily="34" charset="0"/>
              </a:rPr>
              <a:t>Discriminator</a:t>
            </a:r>
            <a:endParaRPr lang="en-US" b="1" dirty="0">
              <a:solidFill>
                <a:schemeClr val="bg1"/>
              </a:solidFill>
            </a:endParaRPr>
          </a:p>
        </p:txBody>
      </p:sp>
      <p:cxnSp>
        <p:nvCxnSpPr>
          <p:cNvPr id="13" name="Straight Arrow Connector 12">
            <a:extLst>
              <a:ext uri="{FF2B5EF4-FFF2-40B4-BE49-F238E27FC236}">
                <a16:creationId xmlns:a16="http://schemas.microsoft.com/office/drawing/2014/main" id="{32C62C8E-2F7C-B9DF-A822-CB43F7F13024}"/>
              </a:ext>
            </a:extLst>
          </p:cNvPr>
          <p:cNvCxnSpPr>
            <a:cxnSpLocks/>
            <a:stCxn id="6" idx="3"/>
            <a:endCxn id="4" idx="2"/>
          </p:cNvCxnSpPr>
          <p:nvPr/>
        </p:nvCxnSpPr>
        <p:spPr>
          <a:xfrm>
            <a:off x="5420546" y="4905316"/>
            <a:ext cx="2047054" cy="4197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A58C5741-E1F8-D23D-8C5D-5C6F819F1A92}"/>
              </a:ext>
            </a:extLst>
          </p:cNvPr>
          <p:cNvSpPr txBox="1"/>
          <p:nvPr/>
        </p:nvSpPr>
        <p:spPr>
          <a:xfrm>
            <a:off x="9818275" y="4743191"/>
            <a:ext cx="1009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( 0, 1)</a:t>
            </a:r>
          </a:p>
        </p:txBody>
      </p:sp>
      <p:sp>
        <p:nvSpPr>
          <p:cNvPr id="10" name="Rectangle 9">
            <a:extLst>
              <a:ext uri="{FF2B5EF4-FFF2-40B4-BE49-F238E27FC236}">
                <a16:creationId xmlns:a16="http://schemas.microsoft.com/office/drawing/2014/main" id="{FD346EF6-B9D8-515B-05D3-8BC40289C60B}"/>
              </a:ext>
            </a:extLst>
          </p:cNvPr>
          <p:cNvSpPr/>
          <p:nvPr/>
        </p:nvSpPr>
        <p:spPr>
          <a:xfrm>
            <a:off x="2231533" y="3583890"/>
            <a:ext cx="3095220" cy="2772460"/>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13402913-E3A1-1EF4-DBA7-1A49FEB1C698}"/>
              </a:ext>
            </a:extLst>
          </p:cNvPr>
          <p:cNvSpPr/>
          <p:nvPr/>
        </p:nvSpPr>
        <p:spPr>
          <a:xfrm>
            <a:off x="6974912" y="3683640"/>
            <a:ext cx="3559738" cy="2772460"/>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5" name="Picture 14">
            <a:extLst>
              <a:ext uri="{FF2B5EF4-FFF2-40B4-BE49-F238E27FC236}">
                <a16:creationId xmlns:a16="http://schemas.microsoft.com/office/drawing/2014/main" id="{643B92E6-9CCC-13F6-B580-9CACF05509F1}"/>
              </a:ext>
            </a:extLst>
          </p:cNvPr>
          <p:cNvPicPr>
            <a:picLocks noChangeAspect="1"/>
          </p:cNvPicPr>
          <p:nvPr/>
        </p:nvPicPr>
        <p:blipFill>
          <a:blip r:embed="rId5"/>
          <a:stretch>
            <a:fillRect/>
          </a:stretch>
        </p:blipFill>
        <p:spPr>
          <a:xfrm>
            <a:off x="2158901" y="1466791"/>
            <a:ext cx="8375749" cy="840939"/>
          </a:xfrm>
          <a:prstGeom prst="rect">
            <a:avLst/>
          </a:prstGeom>
        </p:spPr>
      </p:pic>
      <p:sp>
        <p:nvSpPr>
          <p:cNvPr id="16" name="Arrow: Left-Right 15">
            <a:extLst>
              <a:ext uri="{FF2B5EF4-FFF2-40B4-BE49-F238E27FC236}">
                <a16:creationId xmlns:a16="http://schemas.microsoft.com/office/drawing/2014/main" id="{8ED29354-683B-05FA-5D06-E5E18430CD81}"/>
              </a:ext>
            </a:extLst>
          </p:cNvPr>
          <p:cNvSpPr/>
          <p:nvPr/>
        </p:nvSpPr>
        <p:spPr>
          <a:xfrm>
            <a:off x="2158901" y="3040146"/>
            <a:ext cx="8375749" cy="462609"/>
          </a:xfrm>
          <a:prstGeom prst="lef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1AFBF92E-FF00-B2F5-A324-E9494E688F3A}"/>
              </a:ext>
            </a:extLst>
          </p:cNvPr>
          <p:cNvSpPr txBox="1"/>
          <p:nvPr/>
        </p:nvSpPr>
        <p:spPr>
          <a:xfrm>
            <a:off x="4915616" y="2485790"/>
            <a:ext cx="2505686" cy="523220"/>
          </a:xfrm>
          <a:prstGeom prst="rect">
            <a:avLst/>
          </a:prstGeom>
          <a:noFill/>
        </p:spPr>
        <p:txBody>
          <a:bodyPr wrap="none" rtlCol="0">
            <a:spAutoFit/>
          </a:bodyPr>
          <a:lstStyle/>
          <a:p>
            <a:r>
              <a:rPr lang="en-GB" sz="2800" b="1" dirty="0"/>
              <a:t>Min-Max Game</a:t>
            </a:r>
          </a:p>
        </p:txBody>
      </p:sp>
    </p:spTree>
    <p:extLst>
      <p:ext uri="{BB962C8B-B14F-4D97-AF65-F5344CB8AC3E}">
        <p14:creationId xmlns:p14="http://schemas.microsoft.com/office/powerpoint/2010/main" val="2074179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F08EB-712F-23D7-24AF-622CC36730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D6584E-98AA-28BA-5B78-8EF9FE9AB4AB}"/>
              </a:ext>
            </a:extLst>
          </p:cNvPr>
          <p:cNvSpPr>
            <a:spLocks noGrp="1"/>
          </p:cNvSpPr>
          <p:nvPr>
            <p:ph type="title"/>
          </p:nvPr>
        </p:nvSpPr>
        <p:spPr/>
        <p:txBody>
          <a:bodyPr/>
          <a:lstStyle/>
          <a:p>
            <a:pPr>
              <a:spcBef>
                <a:spcPts val="1000"/>
              </a:spcBef>
            </a:pPr>
            <a:r>
              <a:rPr lang="en-US" dirty="0">
                <a:solidFill>
                  <a:schemeClr val="accent2"/>
                </a:solidFill>
                <a:cs typeface="Calibri Light"/>
              </a:rPr>
              <a:t>Inter-Observer Disparity</a:t>
            </a:r>
            <a:endParaRPr lang="en-US" dirty="0">
              <a:solidFill>
                <a:schemeClr val="accent2"/>
              </a:solidFill>
              <a:ea typeface="Calibri Light"/>
              <a:cs typeface="Calibri Light"/>
            </a:endParaRPr>
          </a:p>
        </p:txBody>
      </p:sp>
      <p:sp>
        <p:nvSpPr>
          <p:cNvPr id="3" name="Slide Number Placeholder 2">
            <a:extLst>
              <a:ext uri="{FF2B5EF4-FFF2-40B4-BE49-F238E27FC236}">
                <a16:creationId xmlns:a16="http://schemas.microsoft.com/office/drawing/2014/main" id="{A62F2E33-8781-D0A8-068C-F4E8893F2DE9}"/>
              </a:ext>
            </a:extLst>
          </p:cNvPr>
          <p:cNvSpPr>
            <a:spLocks noGrp="1"/>
          </p:cNvSpPr>
          <p:nvPr>
            <p:ph type="sldNum" sz="quarter" idx="12"/>
          </p:nvPr>
        </p:nvSpPr>
        <p:spPr/>
        <p:txBody>
          <a:bodyPr/>
          <a:lstStyle/>
          <a:p>
            <a:fld id="{330EA680-D336-4FF7-8B7A-9848BB0A1C32}" type="slidenum">
              <a:rPr lang="en-US" dirty="0" smtClean="0"/>
              <a:t>136</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171793F3-8DA7-0BBE-2E62-FA52F7C35D82}"/>
              </a:ext>
            </a:extLst>
          </p:cNvPr>
          <p:cNvPicPr>
            <a:picLocks noChangeAspect="1"/>
          </p:cNvPicPr>
          <p:nvPr/>
        </p:nvPicPr>
        <p:blipFill>
          <a:blip r:embed="rId3"/>
          <a:stretch>
            <a:fillRect/>
          </a:stretch>
        </p:blipFill>
        <p:spPr>
          <a:xfrm>
            <a:off x="9925308" y="118831"/>
            <a:ext cx="2000250" cy="1266825"/>
          </a:xfrm>
          <a:prstGeom prst="rect">
            <a:avLst/>
          </a:prstGeom>
        </p:spPr>
      </p:pic>
      <p:sp>
        <p:nvSpPr>
          <p:cNvPr id="6" name="TextBox 5">
            <a:extLst>
              <a:ext uri="{FF2B5EF4-FFF2-40B4-BE49-F238E27FC236}">
                <a16:creationId xmlns:a16="http://schemas.microsoft.com/office/drawing/2014/main" id="{4789D974-6C7F-285F-3A6A-6C44386F97D8}"/>
              </a:ext>
            </a:extLst>
          </p:cNvPr>
          <p:cNvSpPr txBox="1"/>
          <p:nvPr/>
        </p:nvSpPr>
        <p:spPr>
          <a:xfrm>
            <a:off x="4410686" y="4720650"/>
            <a:ext cx="1009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X</a:t>
            </a:r>
            <a:r>
              <a:rPr lang="en-US" sz="1100" b="1" i="1" dirty="0"/>
              <a:t>P</a:t>
            </a:r>
            <a:r>
              <a:rPr lang="en-US" b="1" i="1" dirty="0"/>
              <a:t>, Y</a:t>
            </a:r>
            <a:r>
              <a:rPr lang="en-US" sz="1100" b="1" i="1" dirty="0"/>
              <a:t>P</a:t>
            </a:r>
            <a:r>
              <a:rPr lang="en-US" b="1" i="1" dirty="0"/>
              <a:t>)</a:t>
            </a:r>
          </a:p>
        </p:txBody>
      </p:sp>
      <p:sp>
        <p:nvSpPr>
          <p:cNvPr id="11" name="Trapezoid 10">
            <a:extLst>
              <a:ext uri="{FF2B5EF4-FFF2-40B4-BE49-F238E27FC236}">
                <a16:creationId xmlns:a16="http://schemas.microsoft.com/office/drawing/2014/main" id="{BE68F423-D600-D322-11F8-F6A7E3437830}"/>
              </a:ext>
            </a:extLst>
          </p:cNvPr>
          <p:cNvSpPr/>
          <p:nvPr/>
        </p:nvSpPr>
        <p:spPr>
          <a:xfrm rot="5400000">
            <a:off x="2386302" y="4028611"/>
            <a:ext cx="1961228" cy="1975009"/>
          </a:xfrm>
          <a:prstGeom prst="trapezoid">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pezoid 3">
            <a:extLst>
              <a:ext uri="{FF2B5EF4-FFF2-40B4-BE49-F238E27FC236}">
                <a16:creationId xmlns:a16="http://schemas.microsoft.com/office/drawing/2014/main" id="{F4882D87-6EC7-049D-71A4-602AE3A7C5E0}"/>
              </a:ext>
            </a:extLst>
          </p:cNvPr>
          <p:cNvSpPr/>
          <p:nvPr/>
        </p:nvSpPr>
        <p:spPr>
          <a:xfrm rot="5400000">
            <a:off x="7474492" y="3959788"/>
            <a:ext cx="1961226" cy="1975010"/>
          </a:xfrm>
          <a:prstGeom prst="trapezoid">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schematic&#10;&#10;Description automatically generated">
            <a:extLst>
              <a:ext uri="{FF2B5EF4-FFF2-40B4-BE49-F238E27FC236}">
                <a16:creationId xmlns:a16="http://schemas.microsoft.com/office/drawing/2014/main" id="{BD1ED6AD-87FC-C88E-D51B-3E88EC393328}"/>
              </a:ext>
            </a:extLst>
          </p:cNvPr>
          <p:cNvPicPr>
            <a:picLocks noChangeAspect="1"/>
          </p:cNvPicPr>
          <p:nvPr/>
        </p:nvPicPr>
        <p:blipFill rotWithShape="1">
          <a:blip r:embed="rId4"/>
          <a:srcRect t="46186" r="91227" b="28955"/>
          <a:stretch/>
        </p:blipFill>
        <p:spPr>
          <a:xfrm>
            <a:off x="667319" y="4342580"/>
            <a:ext cx="1507949" cy="1378839"/>
          </a:xfrm>
          <a:prstGeom prst="rect">
            <a:avLst/>
          </a:prstGeom>
        </p:spPr>
      </p:pic>
      <p:sp>
        <p:nvSpPr>
          <p:cNvPr id="8" name="TextBox 7">
            <a:extLst>
              <a:ext uri="{FF2B5EF4-FFF2-40B4-BE49-F238E27FC236}">
                <a16:creationId xmlns:a16="http://schemas.microsoft.com/office/drawing/2014/main" id="{D6B3A5B6-663A-DF27-6A3B-2235DF28770C}"/>
              </a:ext>
            </a:extLst>
          </p:cNvPr>
          <p:cNvSpPr txBox="1"/>
          <p:nvPr/>
        </p:nvSpPr>
        <p:spPr>
          <a:xfrm>
            <a:off x="2654610" y="4786713"/>
            <a:ext cx="1469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Generator</a:t>
            </a:r>
          </a:p>
        </p:txBody>
      </p:sp>
      <p:sp>
        <p:nvSpPr>
          <p:cNvPr id="9" name="TextBox 8">
            <a:extLst>
              <a:ext uri="{FF2B5EF4-FFF2-40B4-BE49-F238E27FC236}">
                <a16:creationId xmlns:a16="http://schemas.microsoft.com/office/drawing/2014/main" id="{73DD8610-B9C9-D604-DEDF-E70F06328559}"/>
              </a:ext>
            </a:extLst>
          </p:cNvPr>
          <p:cNvSpPr txBox="1"/>
          <p:nvPr/>
        </p:nvSpPr>
        <p:spPr>
          <a:xfrm>
            <a:off x="7561393" y="4807360"/>
            <a:ext cx="17874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i="0" dirty="0">
                <a:solidFill>
                  <a:schemeClr val="bg1"/>
                </a:solidFill>
                <a:effectLst/>
                <a:latin typeface="Arial" panose="020B0604020202020204" pitchFamily="34" charset="0"/>
              </a:rPr>
              <a:t>Discriminator</a:t>
            </a:r>
            <a:endParaRPr lang="en-US" b="1" dirty="0">
              <a:solidFill>
                <a:schemeClr val="bg1"/>
              </a:solidFill>
            </a:endParaRPr>
          </a:p>
        </p:txBody>
      </p:sp>
      <p:cxnSp>
        <p:nvCxnSpPr>
          <p:cNvPr id="13" name="Straight Arrow Connector 12">
            <a:extLst>
              <a:ext uri="{FF2B5EF4-FFF2-40B4-BE49-F238E27FC236}">
                <a16:creationId xmlns:a16="http://schemas.microsoft.com/office/drawing/2014/main" id="{09A1F380-F41F-9510-3EBB-69561FF7E4CD}"/>
              </a:ext>
            </a:extLst>
          </p:cNvPr>
          <p:cNvCxnSpPr>
            <a:cxnSpLocks/>
            <a:stCxn id="6" idx="3"/>
            <a:endCxn id="4" idx="2"/>
          </p:cNvCxnSpPr>
          <p:nvPr/>
        </p:nvCxnSpPr>
        <p:spPr>
          <a:xfrm>
            <a:off x="5420546" y="4905316"/>
            <a:ext cx="2047054" cy="4197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53D8FA4C-AECC-0EC9-1B83-69C067C57881}"/>
              </a:ext>
            </a:extLst>
          </p:cNvPr>
          <p:cNvSpPr txBox="1"/>
          <p:nvPr/>
        </p:nvSpPr>
        <p:spPr>
          <a:xfrm>
            <a:off x="4911406" y="3156219"/>
            <a:ext cx="13494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X</a:t>
            </a:r>
            <a:r>
              <a:rPr lang="en-US" sz="1100" b="1" i="1" dirty="0"/>
              <a:t>GT</a:t>
            </a:r>
            <a:r>
              <a:rPr lang="en-US" sz="1050" b="1" i="1" dirty="0"/>
              <a:t>a</a:t>
            </a:r>
            <a:r>
              <a:rPr lang="en-US" b="1" i="1" dirty="0"/>
              <a:t>, Y</a:t>
            </a:r>
            <a:r>
              <a:rPr lang="en-US" sz="1100" b="1" i="1" dirty="0"/>
              <a:t>GT</a:t>
            </a:r>
            <a:r>
              <a:rPr lang="en-US" sz="1050" b="1" i="1" dirty="0"/>
              <a:t>a</a:t>
            </a:r>
            <a:r>
              <a:rPr lang="en-US" b="1" i="1" dirty="0"/>
              <a:t>)</a:t>
            </a:r>
          </a:p>
        </p:txBody>
      </p:sp>
      <p:sp>
        <p:nvSpPr>
          <p:cNvPr id="20" name="TextBox 19">
            <a:extLst>
              <a:ext uri="{FF2B5EF4-FFF2-40B4-BE49-F238E27FC236}">
                <a16:creationId xmlns:a16="http://schemas.microsoft.com/office/drawing/2014/main" id="{F1D71301-36B1-DF0A-7B07-56F79EB3A835}"/>
              </a:ext>
            </a:extLst>
          </p:cNvPr>
          <p:cNvSpPr txBox="1"/>
          <p:nvPr/>
        </p:nvSpPr>
        <p:spPr>
          <a:xfrm>
            <a:off x="4915616" y="1724443"/>
            <a:ext cx="13494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X</a:t>
            </a:r>
            <a:r>
              <a:rPr lang="en-US" sz="1100" b="1" i="1" dirty="0"/>
              <a:t>GT</a:t>
            </a:r>
            <a:r>
              <a:rPr lang="en-US" sz="1050" b="1" i="1" dirty="0"/>
              <a:t>v</a:t>
            </a:r>
            <a:r>
              <a:rPr lang="en-US" b="1" i="1" dirty="0"/>
              <a:t>, Y</a:t>
            </a:r>
            <a:r>
              <a:rPr lang="en-US" sz="1100" b="1" i="1" dirty="0"/>
              <a:t>GT</a:t>
            </a:r>
            <a:r>
              <a:rPr lang="en-US" sz="1050" b="1" i="1" dirty="0"/>
              <a:t>v</a:t>
            </a:r>
            <a:r>
              <a:rPr lang="en-US" b="1" i="1" dirty="0"/>
              <a:t>)</a:t>
            </a:r>
          </a:p>
        </p:txBody>
      </p:sp>
      <p:sp>
        <p:nvSpPr>
          <p:cNvPr id="36" name="TextBox 35">
            <a:extLst>
              <a:ext uri="{FF2B5EF4-FFF2-40B4-BE49-F238E27FC236}">
                <a16:creationId xmlns:a16="http://schemas.microsoft.com/office/drawing/2014/main" id="{2E797CCF-716F-E5A8-D4DF-FCB128842104}"/>
              </a:ext>
            </a:extLst>
          </p:cNvPr>
          <p:cNvSpPr txBox="1"/>
          <p:nvPr/>
        </p:nvSpPr>
        <p:spPr>
          <a:xfrm>
            <a:off x="9818275" y="4743191"/>
            <a:ext cx="1009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( 0, 1)</a:t>
            </a:r>
          </a:p>
        </p:txBody>
      </p:sp>
      <p:sp>
        <p:nvSpPr>
          <p:cNvPr id="43" name="Oval 42">
            <a:extLst>
              <a:ext uri="{FF2B5EF4-FFF2-40B4-BE49-F238E27FC236}">
                <a16:creationId xmlns:a16="http://schemas.microsoft.com/office/drawing/2014/main" id="{BCD7D0AF-CBEA-B015-4A42-6349EFB6401A}"/>
              </a:ext>
            </a:extLst>
          </p:cNvPr>
          <p:cNvSpPr/>
          <p:nvPr/>
        </p:nvSpPr>
        <p:spPr>
          <a:xfrm>
            <a:off x="2389241" y="1917289"/>
            <a:ext cx="1440000" cy="1440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62493894-F744-A350-4C72-8E9DCEA2DCCA}"/>
              </a:ext>
            </a:extLst>
          </p:cNvPr>
          <p:cNvSpPr txBox="1"/>
          <p:nvPr/>
        </p:nvSpPr>
        <p:spPr>
          <a:xfrm>
            <a:off x="2356653" y="2333749"/>
            <a:ext cx="14699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rPr>
              <a:t>Ground Truth Scanpaths</a:t>
            </a:r>
          </a:p>
        </p:txBody>
      </p:sp>
      <p:cxnSp>
        <p:nvCxnSpPr>
          <p:cNvPr id="52" name="Straight Arrow Connector 51">
            <a:extLst>
              <a:ext uri="{FF2B5EF4-FFF2-40B4-BE49-F238E27FC236}">
                <a16:creationId xmlns:a16="http://schemas.microsoft.com/office/drawing/2014/main" id="{A12C81E4-E6D7-EAFB-8911-B59AF660C737}"/>
              </a:ext>
            </a:extLst>
          </p:cNvPr>
          <p:cNvCxnSpPr>
            <a:cxnSpLocks/>
            <a:stCxn id="43" idx="4"/>
            <a:endCxn id="19" idx="1"/>
          </p:cNvCxnSpPr>
          <p:nvPr/>
        </p:nvCxnSpPr>
        <p:spPr>
          <a:xfrm flipV="1">
            <a:off x="3109241" y="3340885"/>
            <a:ext cx="1802165" cy="1640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B0922DD-5686-A6B9-2D03-D8824B9987E7}"/>
              </a:ext>
            </a:extLst>
          </p:cNvPr>
          <p:cNvCxnSpPr>
            <a:cxnSpLocks/>
          </p:cNvCxnSpPr>
          <p:nvPr/>
        </p:nvCxnSpPr>
        <p:spPr>
          <a:xfrm>
            <a:off x="4124533" y="1900885"/>
            <a:ext cx="769246"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9BB04DD-DD29-485F-2BE9-221815844306}"/>
              </a:ext>
            </a:extLst>
          </p:cNvPr>
          <p:cNvSpPr txBox="1"/>
          <p:nvPr/>
        </p:nvSpPr>
        <p:spPr>
          <a:xfrm>
            <a:off x="3035180" y="1631376"/>
            <a:ext cx="146992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solidFill>
                  <a:srgbClr val="00B0F0"/>
                </a:solidFill>
              </a:rPr>
              <a:t>~</a:t>
            </a:r>
            <a:endParaRPr lang="en-US" b="1" dirty="0">
              <a:solidFill>
                <a:schemeClr val="bg1"/>
              </a:solidFill>
            </a:endParaRPr>
          </a:p>
        </p:txBody>
      </p:sp>
      <p:cxnSp>
        <p:nvCxnSpPr>
          <p:cNvPr id="76" name="Connector: Elbow 75">
            <a:extLst>
              <a:ext uri="{FF2B5EF4-FFF2-40B4-BE49-F238E27FC236}">
                <a16:creationId xmlns:a16="http://schemas.microsoft.com/office/drawing/2014/main" id="{D6817D5F-D489-5120-B497-A22CFE3323F1}"/>
              </a:ext>
            </a:extLst>
          </p:cNvPr>
          <p:cNvCxnSpPr>
            <a:cxnSpLocks/>
            <a:stCxn id="20" idx="3"/>
            <a:endCxn id="4" idx="1"/>
          </p:cNvCxnSpPr>
          <p:nvPr/>
        </p:nvCxnSpPr>
        <p:spPr>
          <a:xfrm>
            <a:off x="6265075" y="1909109"/>
            <a:ext cx="2190030" cy="2302724"/>
          </a:xfrm>
          <a:prstGeom prst="bentConnector2">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87958372-EE5B-C74C-F18B-AC86C998A361}"/>
              </a:ext>
            </a:extLst>
          </p:cNvPr>
          <p:cNvCxnSpPr>
            <a:cxnSpLocks/>
          </p:cNvCxnSpPr>
          <p:nvPr/>
        </p:nvCxnSpPr>
        <p:spPr>
          <a:xfrm>
            <a:off x="6058949" y="3338734"/>
            <a:ext cx="1778632" cy="696767"/>
          </a:xfrm>
          <a:prstGeom prst="bentConnector3">
            <a:avLst>
              <a:gd name="adj1" fmla="val 100305"/>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2B12BCE-516B-710E-476C-F939DE572E8E}"/>
              </a:ext>
            </a:extLst>
          </p:cNvPr>
          <p:cNvSpPr/>
          <p:nvPr/>
        </p:nvSpPr>
        <p:spPr>
          <a:xfrm>
            <a:off x="4421143" y="4358912"/>
            <a:ext cx="1009861" cy="1200620"/>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A68192FD-351D-02AD-ECDB-41F7575781FC}"/>
              </a:ext>
            </a:extLst>
          </p:cNvPr>
          <p:cNvSpPr/>
          <p:nvPr/>
        </p:nvSpPr>
        <p:spPr>
          <a:xfrm>
            <a:off x="9683158" y="4401300"/>
            <a:ext cx="1009860" cy="1066050"/>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BBC64A99-1E25-B321-A4DD-F322535F5C61}"/>
              </a:ext>
            </a:extLst>
          </p:cNvPr>
          <p:cNvSpPr/>
          <p:nvPr/>
        </p:nvSpPr>
        <p:spPr>
          <a:xfrm>
            <a:off x="4918595" y="1373003"/>
            <a:ext cx="1180792" cy="1200620"/>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B54CE202-96CF-6CB5-CFB6-0C19D5C3E235}"/>
              </a:ext>
            </a:extLst>
          </p:cNvPr>
          <p:cNvSpPr/>
          <p:nvPr/>
        </p:nvSpPr>
        <p:spPr>
          <a:xfrm>
            <a:off x="4881438" y="2795056"/>
            <a:ext cx="1180792" cy="1200620"/>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4B11F029-6E4A-A02D-80C2-915572ED4911}"/>
              </a:ext>
            </a:extLst>
          </p:cNvPr>
          <p:cNvSpPr txBox="1"/>
          <p:nvPr/>
        </p:nvSpPr>
        <p:spPr>
          <a:xfrm>
            <a:off x="5048865" y="2395304"/>
            <a:ext cx="845937" cy="523220"/>
          </a:xfrm>
          <a:prstGeom prst="rect">
            <a:avLst/>
          </a:prstGeom>
          <a:noFill/>
        </p:spPr>
        <p:txBody>
          <a:bodyPr wrap="none" rtlCol="0">
            <a:spAutoFit/>
          </a:bodyPr>
          <a:lstStyle/>
          <a:p>
            <a:r>
              <a:rPr lang="en-GB" sz="2800" b="1" dirty="0"/>
              <a:t>True</a:t>
            </a:r>
          </a:p>
        </p:txBody>
      </p:sp>
      <p:sp>
        <p:nvSpPr>
          <p:cNvPr id="17" name="TextBox 16">
            <a:extLst>
              <a:ext uri="{FF2B5EF4-FFF2-40B4-BE49-F238E27FC236}">
                <a16:creationId xmlns:a16="http://schemas.microsoft.com/office/drawing/2014/main" id="{A63E73B8-0A01-D4B5-04FD-A11C9FB7379C}"/>
              </a:ext>
            </a:extLst>
          </p:cNvPr>
          <p:cNvSpPr txBox="1"/>
          <p:nvPr/>
        </p:nvSpPr>
        <p:spPr>
          <a:xfrm>
            <a:off x="4421143" y="5659660"/>
            <a:ext cx="862352" cy="523220"/>
          </a:xfrm>
          <a:prstGeom prst="rect">
            <a:avLst/>
          </a:prstGeom>
          <a:noFill/>
        </p:spPr>
        <p:txBody>
          <a:bodyPr wrap="none" rtlCol="0">
            <a:spAutoFit/>
          </a:bodyPr>
          <a:lstStyle/>
          <a:p>
            <a:r>
              <a:rPr lang="en-GB" sz="2800" b="1" dirty="0"/>
              <a:t>Fake</a:t>
            </a:r>
          </a:p>
        </p:txBody>
      </p:sp>
      <p:sp>
        <p:nvSpPr>
          <p:cNvPr id="18" name="TextBox 17">
            <a:extLst>
              <a:ext uri="{FF2B5EF4-FFF2-40B4-BE49-F238E27FC236}">
                <a16:creationId xmlns:a16="http://schemas.microsoft.com/office/drawing/2014/main" id="{B474C751-1DFE-FC96-3F6B-C33C6B2AE48E}"/>
              </a:ext>
            </a:extLst>
          </p:cNvPr>
          <p:cNvSpPr txBox="1"/>
          <p:nvPr/>
        </p:nvSpPr>
        <p:spPr>
          <a:xfrm>
            <a:off x="827316" y="6187670"/>
            <a:ext cx="9699172" cy="461665"/>
          </a:xfrm>
          <a:prstGeom prst="rect">
            <a:avLst/>
          </a:prstGeom>
          <a:noFill/>
        </p:spPr>
        <p:txBody>
          <a:bodyPr wrap="square">
            <a:spAutoFit/>
          </a:bodyPr>
          <a:lstStyle/>
          <a:p>
            <a:r>
              <a:rPr lang="en-GB" sz="1200" b="0" i="0" dirty="0" err="1">
                <a:solidFill>
                  <a:srgbClr val="2E414F"/>
                </a:solidFill>
                <a:effectLst/>
                <a:latin typeface="Roboto" panose="020F0502020204030204" pitchFamily="2" charset="0"/>
              </a:rPr>
              <a:t>Kerkouri</a:t>
            </a:r>
            <a:r>
              <a:rPr lang="en-GB" sz="1200" b="0" i="0" dirty="0">
                <a:solidFill>
                  <a:srgbClr val="2E414F"/>
                </a:solidFill>
                <a:effectLst/>
                <a:latin typeface="Roboto" panose="020F0502020204030204" pitchFamily="2" charset="0"/>
              </a:rPr>
              <a:t>, Mohamed Amine et al. “An Inter-Observer Consistent Deep Adversarial Training for Visual </a:t>
            </a:r>
            <a:r>
              <a:rPr lang="en-GB" sz="1200" b="0" i="0" dirty="0" err="1">
                <a:solidFill>
                  <a:srgbClr val="2E414F"/>
                </a:solidFill>
                <a:effectLst/>
                <a:latin typeface="Roboto" panose="020F0502020204030204" pitchFamily="2" charset="0"/>
              </a:rPr>
              <a:t>Scanpath</a:t>
            </a:r>
            <a:r>
              <a:rPr lang="en-GB" sz="1200" b="0" i="0" dirty="0">
                <a:solidFill>
                  <a:srgbClr val="2E414F"/>
                </a:solidFill>
                <a:effectLst/>
                <a:latin typeface="Roboto" panose="020F0502020204030204" pitchFamily="2" charset="0"/>
              </a:rPr>
              <a:t> Prediction.” </a:t>
            </a:r>
            <a:r>
              <a:rPr lang="en-GB" sz="1200" b="0" i="1" dirty="0">
                <a:solidFill>
                  <a:srgbClr val="2E414F"/>
                </a:solidFill>
                <a:effectLst/>
                <a:latin typeface="Roboto" panose="020F0502020204030204" pitchFamily="2" charset="0"/>
              </a:rPr>
              <a:t>2023 IEEE International Conference on Image Processing (ICIP)</a:t>
            </a:r>
            <a:r>
              <a:rPr lang="en-GB" sz="1200" b="0" i="0" dirty="0">
                <a:solidFill>
                  <a:srgbClr val="2E414F"/>
                </a:solidFill>
                <a:effectLst/>
                <a:latin typeface="Roboto" panose="020F0502020204030204" pitchFamily="2" charset="0"/>
              </a:rPr>
              <a:t> (2022): 2595-2599.</a:t>
            </a:r>
            <a:endParaRPr lang="en-GB" sz="1200" dirty="0"/>
          </a:p>
        </p:txBody>
      </p:sp>
    </p:spTree>
    <p:extLst>
      <p:ext uri="{BB962C8B-B14F-4D97-AF65-F5344CB8AC3E}">
        <p14:creationId xmlns:p14="http://schemas.microsoft.com/office/powerpoint/2010/main" val="31704567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15B0-BA55-3D70-7CF7-5E2C4EFA7B7C}"/>
              </a:ext>
            </a:extLst>
          </p:cNvPr>
          <p:cNvSpPr>
            <a:spLocks noGrp="1"/>
          </p:cNvSpPr>
          <p:nvPr>
            <p:ph type="title"/>
          </p:nvPr>
        </p:nvSpPr>
        <p:spPr/>
        <p:txBody>
          <a:bodyPr/>
          <a:lstStyle/>
          <a:p>
            <a:pPr>
              <a:spcBef>
                <a:spcPts val="1000"/>
              </a:spcBef>
            </a:pPr>
            <a:r>
              <a:rPr lang="en-US" dirty="0">
                <a:solidFill>
                  <a:schemeClr val="accent2"/>
                </a:solidFill>
                <a:cs typeface="Calibri Light"/>
              </a:rPr>
              <a:t>Method</a:t>
            </a:r>
            <a:endParaRPr lang="en-US" dirty="0">
              <a:solidFill>
                <a:schemeClr val="accent2"/>
              </a:solidFill>
              <a:ea typeface="Calibri Light"/>
              <a:cs typeface="Calibri Light"/>
            </a:endParaRPr>
          </a:p>
        </p:txBody>
      </p:sp>
      <p:sp>
        <p:nvSpPr>
          <p:cNvPr id="3" name="Slide Number Placeholder 2">
            <a:extLst>
              <a:ext uri="{FF2B5EF4-FFF2-40B4-BE49-F238E27FC236}">
                <a16:creationId xmlns:a16="http://schemas.microsoft.com/office/drawing/2014/main" id="{A011CC8E-0763-C5F0-1136-E036E73C5060}"/>
              </a:ext>
            </a:extLst>
          </p:cNvPr>
          <p:cNvSpPr>
            <a:spLocks noGrp="1"/>
          </p:cNvSpPr>
          <p:nvPr>
            <p:ph type="sldNum" sz="quarter" idx="12"/>
          </p:nvPr>
        </p:nvSpPr>
        <p:spPr/>
        <p:txBody>
          <a:bodyPr/>
          <a:lstStyle/>
          <a:p>
            <a:fld id="{330EA680-D336-4FF7-8B7A-9848BB0A1C32}" type="slidenum">
              <a:rPr lang="en-US" dirty="0" smtClean="0"/>
              <a:t>137</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99DF831B-0B10-018D-D993-9890A01D6D13}"/>
              </a:ext>
            </a:extLst>
          </p:cNvPr>
          <p:cNvPicPr>
            <a:picLocks noChangeAspect="1"/>
          </p:cNvPicPr>
          <p:nvPr/>
        </p:nvPicPr>
        <p:blipFill>
          <a:blip r:embed="rId3"/>
          <a:stretch>
            <a:fillRect/>
          </a:stretch>
        </p:blipFill>
        <p:spPr>
          <a:xfrm>
            <a:off x="9925308" y="118831"/>
            <a:ext cx="2000250" cy="1266825"/>
          </a:xfrm>
          <a:prstGeom prst="rect">
            <a:avLst/>
          </a:prstGeom>
        </p:spPr>
      </p:pic>
      <p:sp>
        <p:nvSpPr>
          <p:cNvPr id="6" name="TextBox 5">
            <a:extLst>
              <a:ext uri="{FF2B5EF4-FFF2-40B4-BE49-F238E27FC236}">
                <a16:creationId xmlns:a16="http://schemas.microsoft.com/office/drawing/2014/main" id="{5277275D-2DA5-E970-AAE6-14FB5CD8CEEF}"/>
              </a:ext>
            </a:extLst>
          </p:cNvPr>
          <p:cNvSpPr txBox="1"/>
          <p:nvPr/>
        </p:nvSpPr>
        <p:spPr>
          <a:xfrm>
            <a:off x="5080666" y="4742356"/>
            <a:ext cx="1009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X</a:t>
            </a:r>
            <a:r>
              <a:rPr lang="en-US" sz="1100" b="1" i="1" dirty="0"/>
              <a:t>P</a:t>
            </a:r>
            <a:r>
              <a:rPr lang="en-US" b="1" i="1" dirty="0"/>
              <a:t>, Y</a:t>
            </a:r>
            <a:r>
              <a:rPr lang="en-US" sz="1100" b="1" i="1" dirty="0"/>
              <a:t>P</a:t>
            </a:r>
            <a:r>
              <a:rPr lang="en-US" b="1" i="1" dirty="0"/>
              <a:t>)</a:t>
            </a:r>
          </a:p>
        </p:txBody>
      </p:sp>
      <p:sp>
        <p:nvSpPr>
          <p:cNvPr id="11" name="Trapezoid 10">
            <a:extLst>
              <a:ext uri="{FF2B5EF4-FFF2-40B4-BE49-F238E27FC236}">
                <a16:creationId xmlns:a16="http://schemas.microsoft.com/office/drawing/2014/main" id="{F0530075-07F6-6128-55C4-773E02E1A0E5}"/>
              </a:ext>
            </a:extLst>
          </p:cNvPr>
          <p:cNvSpPr/>
          <p:nvPr/>
        </p:nvSpPr>
        <p:spPr>
          <a:xfrm rot="5400000">
            <a:off x="2427013" y="4050317"/>
            <a:ext cx="1961228" cy="1975009"/>
          </a:xfrm>
          <a:prstGeom prst="trapezoid">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pezoid 3">
            <a:extLst>
              <a:ext uri="{FF2B5EF4-FFF2-40B4-BE49-F238E27FC236}">
                <a16:creationId xmlns:a16="http://schemas.microsoft.com/office/drawing/2014/main" id="{9655B05E-CB5F-233D-2E87-40E73A3CEC07}"/>
              </a:ext>
            </a:extLst>
          </p:cNvPr>
          <p:cNvSpPr/>
          <p:nvPr/>
        </p:nvSpPr>
        <p:spPr>
          <a:xfrm rot="5400000">
            <a:off x="7474492" y="3959788"/>
            <a:ext cx="1961226" cy="1975010"/>
          </a:xfrm>
          <a:prstGeom prst="trapezoid">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schematic&#10;&#10;Description automatically generated">
            <a:extLst>
              <a:ext uri="{FF2B5EF4-FFF2-40B4-BE49-F238E27FC236}">
                <a16:creationId xmlns:a16="http://schemas.microsoft.com/office/drawing/2014/main" id="{B0D25FF5-D561-A160-C8DD-F9386288CFD0}"/>
              </a:ext>
            </a:extLst>
          </p:cNvPr>
          <p:cNvPicPr>
            <a:picLocks noChangeAspect="1"/>
          </p:cNvPicPr>
          <p:nvPr/>
        </p:nvPicPr>
        <p:blipFill rotWithShape="1">
          <a:blip r:embed="rId4"/>
          <a:srcRect t="46186" r="91227" b="28955"/>
          <a:stretch/>
        </p:blipFill>
        <p:spPr>
          <a:xfrm>
            <a:off x="667319" y="4342580"/>
            <a:ext cx="1507949" cy="1378839"/>
          </a:xfrm>
          <a:prstGeom prst="rect">
            <a:avLst/>
          </a:prstGeom>
        </p:spPr>
      </p:pic>
      <p:sp>
        <p:nvSpPr>
          <p:cNvPr id="8" name="TextBox 7">
            <a:extLst>
              <a:ext uri="{FF2B5EF4-FFF2-40B4-BE49-F238E27FC236}">
                <a16:creationId xmlns:a16="http://schemas.microsoft.com/office/drawing/2014/main" id="{5A48A85C-EE85-AF44-B785-878461373BB8}"/>
              </a:ext>
            </a:extLst>
          </p:cNvPr>
          <p:cNvSpPr txBox="1"/>
          <p:nvPr/>
        </p:nvSpPr>
        <p:spPr>
          <a:xfrm>
            <a:off x="2695321" y="4808419"/>
            <a:ext cx="1469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Generator</a:t>
            </a:r>
          </a:p>
        </p:txBody>
      </p:sp>
      <p:sp>
        <p:nvSpPr>
          <p:cNvPr id="9" name="TextBox 8">
            <a:extLst>
              <a:ext uri="{FF2B5EF4-FFF2-40B4-BE49-F238E27FC236}">
                <a16:creationId xmlns:a16="http://schemas.microsoft.com/office/drawing/2014/main" id="{6CFBC1F7-F925-2FE7-29B3-C7EAEA687F0D}"/>
              </a:ext>
            </a:extLst>
          </p:cNvPr>
          <p:cNvSpPr txBox="1"/>
          <p:nvPr/>
        </p:nvSpPr>
        <p:spPr>
          <a:xfrm>
            <a:off x="7561393" y="4807360"/>
            <a:ext cx="17874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i="0" dirty="0">
                <a:solidFill>
                  <a:schemeClr val="bg1"/>
                </a:solidFill>
                <a:effectLst/>
                <a:latin typeface="Arial" panose="020B0604020202020204" pitchFamily="34" charset="0"/>
              </a:rPr>
              <a:t>Discriminator</a:t>
            </a:r>
            <a:endParaRPr lang="en-US" b="1" dirty="0">
              <a:solidFill>
                <a:schemeClr val="bg1"/>
              </a:solidFill>
            </a:endParaRPr>
          </a:p>
        </p:txBody>
      </p:sp>
      <p:cxnSp>
        <p:nvCxnSpPr>
          <p:cNvPr id="13" name="Straight Arrow Connector 12">
            <a:extLst>
              <a:ext uri="{FF2B5EF4-FFF2-40B4-BE49-F238E27FC236}">
                <a16:creationId xmlns:a16="http://schemas.microsoft.com/office/drawing/2014/main" id="{6FFD71A6-E199-4628-755A-18D1474DA5D3}"/>
              </a:ext>
            </a:extLst>
          </p:cNvPr>
          <p:cNvCxnSpPr>
            <a:cxnSpLocks/>
          </p:cNvCxnSpPr>
          <p:nvPr/>
        </p:nvCxnSpPr>
        <p:spPr>
          <a:xfrm>
            <a:off x="6184490" y="4927021"/>
            <a:ext cx="1283110" cy="19383"/>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28AB17AA-7B53-9D51-AC41-ED7DFCD8AD78}"/>
              </a:ext>
            </a:extLst>
          </p:cNvPr>
          <p:cNvSpPr txBox="1"/>
          <p:nvPr/>
        </p:nvSpPr>
        <p:spPr>
          <a:xfrm>
            <a:off x="4911406" y="3156219"/>
            <a:ext cx="13494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X</a:t>
            </a:r>
            <a:r>
              <a:rPr lang="en-US" sz="1100" b="1" i="1" dirty="0"/>
              <a:t>GT</a:t>
            </a:r>
            <a:r>
              <a:rPr lang="en-US" sz="1050" b="1" i="1" dirty="0"/>
              <a:t>a</a:t>
            </a:r>
            <a:r>
              <a:rPr lang="en-US" b="1" i="1" dirty="0"/>
              <a:t>, Y</a:t>
            </a:r>
            <a:r>
              <a:rPr lang="en-US" sz="1100" b="1" i="1" dirty="0"/>
              <a:t>GT</a:t>
            </a:r>
            <a:r>
              <a:rPr lang="en-US" sz="1050" b="1" i="1" dirty="0"/>
              <a:t>a</a:t>
            </a:r>
            <a:r>
              <a:rPr lang="en-US" b="1" i="1" dirty="0"/>
              <a:t>)</a:t>
            </a:r>
          </a:p>
        </p:txBody>
      </p:sp>
      <p:sp>
        <p:nvSpPr>
          <p:cNvPr id="20" name="TextBox 19">
            <a:extLst>
              <a:ext uri="{FF2B5EF4-FFF2-40B4-BE49-F238E27FC236}">
                <a16:creationId xmlns:a16="http://schemas.microsoft.com/office/drawing/2014/main" id="{860E29C1-CD20-D538-999B-F454033C6697}"/>
              </a:ext>
            </a:extLst>
          </p:cNvPr>
          <p:cNvSpPr txBox="1"/>
          <p:nvPr/>
        </p:nvSpPr>
        <p:spPr>
          <a:xfrm>
            <a:off x="4741067" y="1745275"/>
            <a:ext cx="13494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X</a:t>
            </a:r>
            <a:r>
              <a:rPr lang="en-US" sz="1100" b="1" i="1" dirty="0"/>
              <a:t>GT</a:t>
            </a:r>
            <a:r>
              <a:rPr lang="en-US" sz="1050" b="1" i="1" dirty="0"/>
              <a:t>v</a:t>
            </a:r>
            <a:r>
              <a:rPr lang="en-US" b="1" i="1" dirty="0"/>
              <a:t>, Y</a:t>
            </a:r>
            <a:r>
              <a:rPr lang="en-US" sz="1100" b="1" i="1" dirty="0"/>
              <a:t>GT</a:t>
            </a:r>
            <a:r>
              <a:rPr lang="en-US" sz="1050" b="1" i="1" dirty="0"/>
              <a:t>v</a:t>
            </a:r>
            <a:r>
              <a:rPr lang="en-US" b="1" i="1" dirty="0"/>
              <a:t>)</a:t>
            </a:r>
          </a:p>
        </p:txBody>
      </p:sp>
      <p:sp>
        <p:nvSpPr>
          <p:cNvPr id="36" name="TextBox 35">
            <a:extLst>
              <a:ext uri="{FF2B5EF4-FFF2-40B4-BE49-F238E27FC236}">
                <a16:creationId xmlns:a16="http://schemas.microsoft.com/office/drawing/2014/main" id="{FF451CAB-4321-ACA7-71AE-E879CF83DF4D}"/>
              </a:ext>
            </a:extLst>
          </p:cNvPr>
          <p:cNvSpPr txBox="1"/>
          <p:nvPr/>
        </p:nvSpPr>
        <p:spPr>
          <a:xfrm>
            <a:off x="9818275" y="4743191"/>
            <a:ext cx="1009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( 0, 1)</a:t>
            </a:r>
          </a:p>
        </p:txBody>
      </p:sp>
      <p:sp>
        <p:nvSpPr>
          <p:cNvPr id="43" name="Oval 42">
            <a:extLst>
              <a:ext uri="{FF2B5EF4-FFF2-40B4-BE49-F238E27FC236}">
                <a16:creationId xmlns:a16="http://schemas.microsoft.com/office/drawing/2014/main" id="{06B8EF23-C0D7-A19A-5614-9BD112B0E237}"/>
              </a:ext>
            </a:extLst>
          </p:cNvPr>
          <p:cNvSpPr/>
          <p:nvPr/>
        </p:nvSpPr>
        <p:spPr>
          <a:xfrm>
            <a:off x="2389241" y="1917289"/>
            <a:ext cx="1440000" cy="1440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B71FDEE1-226F-5737-6502-394040F4C1B4}"/>
              </a:ext>
            </a:extLst>
          </p:cNvPr>
          <p:cNvSpPr txBox="1"/>
          <p:nvPr/>
        </p:nvSpPr>
        <p:spPr>
          <a:xfrm>
            <a:off x="2356653" y="2333749"/>
            <a:ext cx="14699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rPr>
              <a:t>Ground Truth Scanpaths</a:t>
            </a:r>
          </a:p>
        </p:txBody>
      </p:sp>
      <p:cxnSp>
        <p:nvCxnSpPr>
          <p:cNvPr id="52" name="Straight Arrow Connector 51">
            <a:extLst>
              <a:ext uri="{FF2B5EF4-FFF2-40B4-BE49-F238E27FC236}">
                <a16:creationId xmlns:a16="http://schemas.microsoft.com/office/drawing/2014/main" id="{77540AA4-A77D-0DFE-705F-A68D4EE23CD4}"/>
              </a:ext>
            </a:extLst>
          </p:cNvPr>
          <p:cNvCxnSpPr>
            <a:stCxn id="43" idx="4"/>
            <a:endCxn id="19" idx="1"/>
          </p:cNvCxnSpPr>
          <p:nvPr/>
        </p:nvCxnSpPr>
        <p:spPr>
          <a:xfrm flipV="1">
            <a:off x="3109241" y="3340885"/>
            <a:ext cx="1802165" cy="1640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C576415-179A-55A1-184F-9C014CC44C9F}"/>
              </a:ext>
            </a:extLst>
          </p:cNvPr>
          <p:cNvCxnSpPr>
            <a:cxnSpLocks/>
          </p:cNvCxnSpPr>
          <p:nvPr/>
        </p:nvCxnSpPr>
        <p:spPr>
          <a:xfrm>
            <a:off x="3996716" y="1900885"/>
            <a:ext cx="769246"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B10A078-8C41-C087-4936-FE31C96E0184}"/>
              </a:ext>
            </a:extLst>
          </p:cNvPr>
          <p:cNvSpPr txBox="1"/>
          <p:nvPr/>
        </p:nvSpPr>
        <p:spPr>
          <a:xfrm>
            <a:off x="3035180" y="1631376"/>
            <a:ext cx="146992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solidFill>
                  <a:srgbClr val="00B0F0"/>
                </a:solidFill>
              </a:rPr>
              <a:t>~</a:t>
            </a:r>
            <a:endParaRPr lang="en-US" b="1" dirty="0">
              <a:solidFill>
                <a:schemeClr val="bg1"/>
              </a:solidFill>
            </a:endParaRPr>
          </a:p>
        </p:txBody>
      </p:sp>
      <p:cxnSp>
        <p:nvCxnSpPr>
          <p:cNvPr id="76" name="Connector: Elbow 75">
            <a:extLst>
              <a:ext uri="{FF2B5EF4-FFF2-40B4-BE49-F238E27FC236}">
                <a16:creationId xmlns:a16="http://schemas.microsoft.com/office/drawing/2014/main" id="{4C946DF0-A5C9-7189-2474-1CD02D201160}"/>
              </a:ext>
            </a:extLst>
          </p:cNvPr>
          <p:cNvCxnSpPr>
            <a:cxnSpLocks/>
            <a:stCxn id="20" idx="3"/>
            <a:endCxn id="4" idx="1"/>
          </p:cNvCxnSpPr>
          <p:nvPr/>
        </p:nvCxnSpPr>
        <p:spPr>
          <a:xfrm>
            <a:off x="6090526" y="1929941"/>
            <a:ext cx="2364579" cy="2281892"/>
          </a:xfrm>
          <a:prstGeom prst="bentConnector2">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D8260ABD-4206-F2F1-AD28-7054755939D7}"/>
              </a:ext>
            </a:extLst>
          </p:cNvPr>
          <p:cNvCxnSpPr>
            <a:cxnSpLocks/>
          </p:cNvCxnSpPr>
          <p:nvPr/>
        </p:nvCxnSpPr>
        <p:spPr>
          <a:xfrm>
            <a:off x="6058949" y="3338734"/>
            <a:ext cx="1778632" cy="696767"/>
          </a:xfrm>
          <a:prstGeom prst="bentConnector3">
            <a:avLst>
              <a:gd name="adj1" fmla="val 100305"/>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CCFF5E-65E7-BFB3-1AF5-960744290152}"/>
              </a:ext>
            </a:extLst>
          </p:cNvPr>
          <p:cNvCxnSpPr>
            <a:cxnSpLocks/>
          </p:cNvCxnSpPr>
          <p:nvPr/>
        </p:nvCxnSpPr>
        <p:spPr>
          <a:xfrm flipV="1">
            <a:off x="4353001" y="4927022"/>
            <a:ext cx="751227" cy="15710"/>
          </a:xfrm>
          <a:prstGeom prst="straightConnector1">
            <a:avLst/>
          </a:prstGeom>
          <a:ln w="3810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26" name="Connector: Curved 25">
            <a:extLst>
              <a:ext uri="{FF2B5EF4-FFF2-40B4-BE49-F238E27FC236}">
                <a16:creationId xmlns:a16="http://schemas.microsoft.com/office/drawing/2014/main" id="{B696732C-07E7-0E32-269F-D0E331E8804C}"/>
              </a:ext>
            </a:extLst>
          </p:cNvPr>
          <p:cNvCxnSpPr>
            <a:cxnSpLocks/>
          </p:cNvCxnSpPr>
          <p:nvPr/>
        </p:nvCxnSpPr>
        <p:spPr>
          <a:xfrm>
            <a:off x="6012562" y="3508525"/>
            <a:ext cx="38982" cy="1188000"/>
          </a:xfrm>
          <a:prstGeom prst="curvedConnector3">
            <a:avLst>
              <a:gd name="adj1" fmla="val 1468324"/>
            </a:avLst>
          </a:prstGeom>
          <a:ln w="28575">
            <a:solidFill>
              <a:srgbClr val="C00000"/>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9113D712-A1EE-4181-4663-9C69B04808D9}"/>
              </a:ext>
            </a:extLst>
          </p:cNvPr>
          <p:cNvCxnSpPr>
            <a:cxnSpLocks/>
          </p:cNvCxnSpPr>
          <p:nvPr/>
        </p:nvCxnSpPr>
        <p:spPr>
          <a:xfrm>
            <a:off x="5907432" y="1917289"/>
            <a:ext cx="72000" cy="3132000"/>
          </a:xfrm>
          <a:prstGeom prst="curvedConnector3">
            <a:avLst>
              <a:gd name="adj1" fmla="val 1468324"/>
            </a:avLst>
          </a:prstGeom>
          <a:ln w="28575">
            <a:solidFill>
              <a:srgbClr val="C00000"/>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D685E02-0840-8772-86C9-BE0E03394CAE}"/>
              </a:ext>
            </a:extLst>
          </p:cNvPr>
          <p:cNvSpPr/>
          <p:nvPr/>
        </p:nvSpPr>
        <p:spPr>
          <a:xfrm>
            <a:off x="4777120" y="1233006"/>
            <a:ext cx="1180792" cy="1200620"/>
          </a:xfrm>
          <a:prstGeom prst="rect">
            <a:avLst/>
          </a:prstGeom>
          <a:solidFill>
            <a:srgbClr val="92D05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27E4ABC9-06A2-3338-CDAF-161C7905BEF3}"/>
              </a:ext>
            </a:extLst>
          </p:cNvPr>
          <p:cNvSpPr/>
          <p:nvPr/>
        </p:nvSpPr>
        <p:spPr>
          <a:xfrm>
            <a:off x="4835683" y="2555909"/>
            <a:ext cx="1180792" cy="1200620"/>
          </a:xfrm>
          <a:prstGeom prst="rect">
            <a:avLst/>
          </a:prstGeom>
          <a:solidFill>
            <a:srgbClr val="00B05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30B0CDF2-016D-8BDA-C5DE-39A27A07BFC8}"/>
              </a:ext>
            </a:extLst>
          </p:cNvPr>
          <p:cNvSpPr/>
          <p:nvPr/>
        </p:nvSpPr>
        <p:spPr>
          <a:xfrm>
            <a:off x="5002701" y="4342839"/>
            <a:ext cx="1009861" cy="1200620"/>
          </a:xfrm>
          <a:prstGeom prst="rect">
            <a:avLst/>
          </a:prstGeom>
          <a:solidFill>
            <a:srgbClr val="FF00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8A2CC8CA-BC37-D431-603B-26C5AC1F673E}"/>
              </a:ext>
            </a:extLst>
          </p:cNvPr>
          <p:cNvSpPr txBox="1"/>
          <p:nvPr/>
        </p:nvSpPr>
        <p:spPr>
          <a:xfrm>
            <a:off x="827316" y="6187670"/>
            <a:ext cx="9699172" cy="461665"/>
          </a:xfrm>
          <a:prstGeom prst="rect">
            <a:avLst/>
          </a:prstGeom>
          <a:noFill/>
        </p:spPr>
        <p:txBody>
          <a:bodyPr wrap="square">
            <a:spAutoFit/>
          </a:bodyPr>
          <a:lstStyle/>
          <a:p>
            <a:r>
              <a:rPr lang="en-GB" sz="1200" b="0" i="0" dirty="0" err="1">
                <a:solidFill>
                  <a:srgbClr val="2E414F"/>
                </a:solidFill>
                <a:effectLst/>
                <a:latin typeface="Roboto" panose="020F0502020204030204" pitchFamily="2" charset="0"/>
              </a:rPr>
              <a:t>Kerkouri</a:t>
            </a:r>
            <a:r>
              <a:rPr lang="en-GB" sz="1200" b="0" i="0" dirty="0">
                <a:solidFill>
                  <a:srgbClr val="2E414F"/>
                </a:solidFill>
                <a:effectLst/>
                <a:latin typeface="Roboto" panose="020F0502020204030204" pitchFamily="2" charset="0"/>
              </a:rPr>
              <a:t>, Mohamed Amine et al. “An Inter-Observer Consistent Deep Adversarial Training for Visual </a:t>
            </a:r>
            <a:r>
              <a:rPr lang="en-GB" sz="1200" b="0" i="0" dirty="0" err="1">
                <a:solidFill>
                  <a:srgbClr val="2E414F"/>
                </a:solidFill>
                <a:effectLst/>
                <a:latin typeface="Roboto" panose="020F0502020204030204" pitchFamily="2" charset="0"/>
              </a:rPr>
              <a:t>Scanpath</a:t>
            </a:r>
            <a:r>
              <a:rPr lang="en-GB" sz="1200" b="0" i="0" dirty="0">
                <a:solidFill>
                  <a:srgbClr val="2E414F"/>
                </a:solidFill>
                <a:effectLst/>
                <a:latin typeface="Roboto" panose="020F0502020204030204" pitchFamily="2" charset="0"/>
              </a:rPr>
              <a:t> Prediction.” </a:t>
            </a:r>
            <a:r>
              <a:rPr lang="en-GB" sz="1200" b="0" i="1" dirty="0">
                <a:solidFill>
                  <a:srgbClr val="2E414F"/>
                </a:solidFill>
                <a:effectLst/>
                <a:latin typeface="Roboto" panose="020F0502020204030204" pitchFamily="2" charset="0"/>
              </a:rPr>
              <a:t>2023 IEEE International Conference on Image Processing (ICIP)</a:t>
            </a:r>
            <a:r>
              <a:rPr lang="en-GB" sz="1200" b="0" i="0" dirty="0">
                <a:solidFill>
                  <a:srgbClr val="2E414F"/>
                </a:solidFill>
                <a:effectLst/>
                <a:latin typeface="Roboto" panose="020F0502020204030204" pitchFamily="2" charset="0"/>
              </a:rPr>
              <a:t> (2022): 2595-2599.</a:t>
            </a:r>
            <a:endParaRPr lang="en-GB" sz="1200" dirty="0"/>
          </a:p>
        </p:txBody>
      </p:sp>
    </p:spTree>
    <p:extLst>
      <p:ext uri="{BB962C8B-B14F-4D97-AF65-F5344CB8AC3E}">
        <p14:creationId xmlns:p14="http://schemas.microsoft.com/office/powerpoint/2010/main" val="31968459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9A22A-E2EA-CD72-E3DA-66FD4BF8D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55CA1B-CA9C-CA49-E0CC-8E18D5393666}"/>
              </a:ext>
            </a:extLst>
          </p:cNvPr>
          <p:cNvSpPr>
            <a:spLocks noGrp="1"/>
          </p:cNvSpPr>
          <p:nvPr>
            <p:ph type="title"/>
          </p:nvPr>
        </p:nvSpPr>
        <p:spPr/>
        <p:txBody>
          <a:bodyPr/>
          <a:lstStyle/>
          <a:p>
            <a:pPr>
              <a:spcBef>
                <a:spcPts val="1000"/>
              </a:spcBef>
            </a:pPr>
            <a:r>
              <a:rPr lang="en-US" dirty="0">
                <a:solidFill>
                  <a:schemeClr val="accent2"/>
                </a:solidFill>
                <a:cs typeface="Calibri Light"/>
              </a:rPr>
              <a:t>Method</a:t>
            </a:r>
            <a:endParaRPr lang="en-US" dirty="0">
              <a:solidFill>
                <a:schemeClr val="accent2"/>
              </a:solidFill>
              <a:ea typeface="Calibri Light"/>
              <a:cs typeface="Calibri Light"/>
            </a:endParaRPr>
          </a:p>
        </p:txBody>
      </p:sp>
      <p:sp>
        <p:nvSpPr>
          <p:cNvPr id="3" name="Slide Number Placeholder 2">
            <a:extLst>
              <a:ext uri="{FF2B5EF4-FFF2-40B4-BE49-F238E27FC236}">
                <a16:creationId xmlns:a16="http://schemas.microsoft.com/office/drawing/2014/main" id="{E4DD50C5-EDA3-19AD-FBC9-A826E7CC38D5}"/>
              </a:ext>
            </a:extLst>
          </p:cNvPr>
          <p:cNvSpPr>
            <a:spLocks noGrp="1"/>
          </p:cNvSpPr>
          <p:nvPr>
            <p:ph type="sldNum" sz="quarter" idx="12"/>
          </p:nvPr>
        </p:nvSpPr>
        <p:spPr/>
        <p:txBody>
          <a:bodyPr/>
          <a:lstStyle/>
          <a:p>
            <a:fld id="{330EA680-D336-4FF7-8B7A-9848BB0A1C32}" type="slidenum">
              <a:rPr lang="en-US" dirty="0" smtClean="0"/>
              <a:t>138</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4BD93B99-05E7-67D6-E180-885456F5101C}"/>
              </a:ext>
            </a:extLst>
          </p:cNvPr>
          <p:cNvPicPr>
            <a:picLocks noChangeAspect="1"/>
          </p:cNvPicPr>
          <p:nvPr/>
        </p:nvPicPr>
        <p:blipFill>
          <a:blip r:embed="rId3"/>
          <a:stretch>
            <a:fillRect/>
          </a:stretch>
        </p:blipFill>
        <p:spPr>
          <a:xfrm>
            <a:off x="9925308" y="118831"/>
            <a:ext cx="2000250" cy="1266825"/>
          </a:xfrm>
          <a:prstGeom prst="rect">
            <a:avLst/>
          </a:prstGeom>
        </p:spPr>
      </p:pic>
      <p:sp>
        <p:nvSpPr>
          <p:cNvPr id="6" name="TextBox 5">
            <a:extLst>
              <a:ext uri="{FF2B5EF4-FFF2-40B4-BE49-F238E27FC236}">
                <a16:creationId xmlns:a16="http://schemas.microsoft.com/office/drawing/2014/main" id="{2651F933-94DC-C2AD-FBD0-3496CE738A36}"/>
              </a:ext>
            </a:extLst>
          </p:cNvPr>
          <p:cNvSpPr txBox="1"/>
          <p:nvPr/>
        </p:nvSpPr>
        <p:spPr>
          <a:xfrm>
            <a:off x="5080666" y="4742356"/>
            <a:ext cx="1009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X</a:t>
            </a:r>
            <a:r>
              <a:rPr lang="en-US" sz="1100" b="1" i="1" dirty="0"/>
              <a:t>P</a:t>
            </a:r>
            <a:r>
              <a:rPr lang="en-US" b="1" i="1" dirty="0"/>
              <a:t>, Y</a:t>
            </a:r>
            <a:r>
              <a:rPr lang="en-US" sz="1100" b="1" i="1" dirty="0"/>
              <a:t>P</a:t>
            </a:r>
            <a:r>
              <a:rPr lang="en-US" b="1" i="1" dirty="0"/>
              <a:t>)</a:t>
            </a:r>
          </a:p>
        </p:txBody>
      </p:sp>
      <p:sp>
        <p:nvSpPr>
          <p:cNvPr id="11" name="Trapezoid 10">
            <a:extLst>
              <a:ext uri="{FF2B5EF4-FFF2-40B4-BE49-F238E27FC236}">
                <a16:creationId xmlns:a16="http://schemas.microsoft.com/office/drawing/2014/main" id="{E478DAD8-5341-43B5-4300-BB5A63D57DA6}"/>
              </a:ext>
            </a:extLst>
          </p:cNvPr>
          <p:cNvSpPr/>
          <p:nvPr/>
        </p:nvSpPr>
        <p:spPr>
          <a:xfrm rot="5400000">
            <a:off x="2427013" y="4050317"/>
            <a:ext cx="1961228" cy="1975009"/>
          </a:xfrm>
          <a:prstGeom prst="trapezoid">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pezoid 3">
            <a:extLst>
              <a:ext uri="{FF2B5EF4-FFF2-40B4-BE49-F238E27FC236}">
                <a16:creationId xmlns:a16="http://schemas.microsoft.com/office/drawing/2014/main" id="{44F0631E-9B61-94C5-3F4D-FE759C160C46}"/>
              </a:ext>
            </a:extLst>
          </p:cNvPr>
          <p:cNvSpPr/>
          <p:nvPr/>
        </p:nvSpPr>
        <p:spPr>
          <a:xfrm rot="5400000">
            <a:off x="7474492" y="3959788"/>
            <a:ext cx="1961226" cy="1975010"/>
          </a:xfrm>
          <a:prstGeom prst="trapezoid">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schematic&#10;&#10;Description automatically generated">
            <a:extLst>
              <a:ext uri="{FF2B5EF4-FFF2-40B4-BE49-F238E27FC236}">
                <a16:creationId xmlns:a16="http://schemas.microsoft.com/office/drawing/2014/main" id="{3F20EFFD-E756-3CCB-C16A-74E77D50017C}"/>
              </a:ext>
            </a:extLst>
          </p:cNvPr>
          <p:cNvPicPr>
            <a:picLocks noChangeAspect="1"/>
          </p:cNvPicPr>
          <p:nvPr/>
        </p:nvPicPr>
        <p:blipFill rotWithShape="1">
          <a:blip r:embed="rId4"/>
          <a:srcRect t="46186" r="91227" b="28955"/>
          <a:stretch/>
        </p:blipFill>
        <p:spPr>
          <a:xfrm>
            <a:off x="667319" y="4342580"/>
            <a:ext cx="1507949" cy="1378839"/>
          </a:xfrm>
          <a:prstGeom prst="rect">
            <a:avLst/>
          </a:prstGeom>
        </p:spPr>
      </p:pic>
      <p:sp>
        <p:nvSpPr>
          <p:cNvPr id="8" name="TextBox 7">
            <a:extLst>
              <a:ext uri="{FF2B5EF4-FFF2-40B4-BE49-F238E27FC236}">
                <a16:creationId xmlns:a16="http://schemas.microsoft.com/office/drawing/2014/main" id="{03A6DADA-0DCC-2ECE-BC49-ABB081BF5E95}"/>
              </a:ext>
            </a:extLst>
          </p:cNvPr>
          <p:cNvSpPr txBox="1"/>
          <p:nvPr/>
        </p:nvSpPr>
        <p:spPr>
          <a:xfrm>
            <a:off x="2695321" y="4808419"/>
            <a:ext cx="1469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Generator</a:t>
            </a:r>
          </a:p>
        </p:txBody>
      </p:sp>
      <p:sp>
        <p:nvSpPr>
          <p:cNvPr id="9" name="TextBox 8">
            <a:extLst>
              <a:ext uri="{FF2B5EF4-FFF2-40B4-BE49-F238E27FC236}">
                <a16:creationId xmlns:a16="http://schemas.microsoft.com/office/drawing/2014/main" id="{FF62BC28-0FDF-E089-0EF3-94805F8CD748}"/>
              </a:ext>
            </a:extLst>
          </p:cNvPr>
          <p:cNvSpPr txBox="1"/>
          <p:nvPr/>
        </p:nvSpPr>
        <p:spPr>
          <a:xfrm>
            <a:off x="7561393" y="4807360"/>
            <a:ext cx="17874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i="0" dirty="0">
                <a:solidFill>
                  <a:schemeClr val="bg1"/>
                </a:solidFill>
                <a:effectLst/>
                <a:latin typeface="Arial" panose="020B0604020202020204" pitchFamily="34" charset="0"/>
              </a:rPr>
              <a:t>Discriminator</a:t>
            </a:r>
            <a:endParaRPr lang="en-US" b="1" dirty="0">
              <a:solidFill>
                <a:schemeClr val="bg1"/>
              </a:solidFill>
            </a:endParaRPr>
          </a:p>
        </p:txBody>
      </p:sp>
      <p:cxnSp>
        <p:nvCxnSpPr>
          <p:cNvPr id="13" name="Straight Arrow Connector 12">
            <a:extLst>
              <a:ext uri="{FF2B5EF4-FFF2-40B4-BE49-F238E27FC236}">
                <a16:creationId xmlns:a16="http://schemas.microsoft.com/office/drawing/2014/main" id="{7F9D6255-9598-F35E-02B0-4C8B8899AB0E}"/>
              </a:ext>
            </a:extLst>
          </p:cNvPr>
          <p:cNvCxnSpPr>
            <a:cxnSpLocks/>
          </p:cNvCxnSpPr>
          <p:nvPr/>
        </p:nvCxnSpPr>
        <p:spPr>
          <a:xfrm>
            <a:off x="6184490" y="4927021"/>
            <a:ext cx="1283110" cy="19383"/>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8FBD7536-E485-B082-D74E-6D8A5869E583}"/>
              </a:ext>
            </a:extLst>
          </p:cNvPr>
          <p:cNvSpPr txBox="1"/>
          <p:nvPr/>
        </p:nvSpPr>
        <p:spPr>
          <a:xfrm>
            <a:off x="4911406" y="3156219"/>
            <a:ext cx="13494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X</a:t>
            </a:r>
            <a:r>
              <a:rPr lang="en-US" sz="1100" b="1" i="1" dirty="0"/>
              <a:t>GT</a:t>
            </a:r>
            <a:r>
              <a:rPr lang="en-US" sz="1050" b="1" i="1" dirty="0"/>
              <a:t>a</a:t>
            </a:r>
            <a:r>
              <a:rPr lang="en-US" b="1" i="1" dirty="0"/>
              <a:t>, Y</a:t>
            </a:r>
            <a:r>
              <a:rPr lang="en-US" sz="1100" b="1" i="1" dirty="0"/>
              <a:t>GT</a:t>
            </a:r>
            <a:r>
              <a:rPr lang="en-US" sz="1050" b="1" i="1" dirty="0"/>
              <a:t>a</a:t>
            </a:r>
            <a:r>
              <a:rPr lang="en-US" b="1" i="1" dirty="0"/>
              <a:t>)</a:t>
            </a:r>
          </a:p>
        </p:txBody>
      </p:sp>
      <p:sp>
        <p:nvSpPr>
          <p:cNvPr id="20" name="TextBox 19">
            <a:extLst>
              <a:ext uri="{FF2B5EF4-FFF2-40B4-BE49-F238E27FC236}">
                <a16:creationId xmlns:a16="http://schemas.microsoft.com/office/drawing/2014/main" id="{EF0417E4-25C1-B1B2-6E8B-70CC7995F936}"/>
              </a:ext>
            </a:extLst>
          </p:cNvPr>
          <p:cNvSpPr txBox="1"/>
          <p:nvPr/>
        </p:nvSpPr>
        <p:spPr>
          <a:xfrm>
            <a:off x="4741067" y="1745275"/>
            <a:ext cx="13494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X</a:t>
            </a:r>
            <a:r>
              <a:rPr lang="en-US" sz="1100" b="1" i="1" dirty="0"/>
              <a:t>GT</a:t>
            </a:r>
            <a:r>
              <a:rPr lang="en-US" sz="1050" b="1" i="1" dirty="0"/>
              <a:t>v</a:t>
            </a:r>
            <a:r>
              <a:rPr lang="en-US" b="1" i="1" dirty="0"/>
              <a:t>, Y</a:t>
            </a:r>
            <a:r>
              <a:rPr lang="en-US" sz="1100" b="1" i="1" dirty="0"/>
              <a:t>GT</a:t>
            </a:r>
            <a:r>
              <a:rPr lang="en-US" sz="1050" b="1" i="1" dirty="0"/>
              <a:t>v</a:t>
            </a:r>
            <a:r>
              <a:rPr lang="en-US" b="1" i="1" dirty="0"/>
              <a:t>)</a:t>
            </a:r>
          </a:p>
        </p:txBody>
      </p:sp>
      <p:sp>
        <p:nvSpPr>
          <p:cNvPr id="36" name="TextBox 35">
            <a:extLst>
              <a:ext uri="{FF2B5EF4-FFF2-40B4-BE49-F238E27FC236}">
                <a16:creationId xmlns:a16="http://schemas.microsoft.com/office/drawing/2014/main" id="{5C96BE20-60EF-506A-7D9E-A669FDA968EF}"/>
              </a:ext>
            </a:extLst>
          </p:cNvPr>
          <p:cNvSpPr txBox="1"/>
          <p:nvPr/>
        </p:nvSpPr>
        <p:spPr>
          <a:xfrm>
            <a:off x="9818275" y="4743191"/>
            <a:ext cx="1009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( 0, 1)</a:t>
            </a:r>
          </a:p>
        </p:txBody>
      </p:sp>
      <p:sp>
        <p:nvSpPr>
          <p:cNvPr id="43" name="Oval 42">
            <a:extLst>
              <a:ext uri="{FF2B5EF4-FFF2-40B4-BE49-F238E27FC236}">
                <a16:creationId xmlns:a16="http://schemas.microsoft.com/office/drawing/2014/main" id="{4EE12950-A62C-4358-6D4C-FE7AAAC46BF6}"/>
              </a:ext>
            </a:extLst>
          </p:cNvPr>
          <p:cNvSpPr/>
          <p:nvPr/>
        </p:nvSpPr>
        <p:spPr>
          <a:xfrm>
            <a:off x="2389241" y="1917289"/>
            <a:ext cx="1440000" cy="1440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A57C000D-7D1D-5A49-E7BD-1CFF189614B4}"/>
              </a:ext>
            </a:extLst>
          </p:cNvPr>
          <p:cNvSpPr txBox="1"/>
          <p:nvPr/>
        </p:nvSpPr>
        <p:spPr>
          <a:xfrm>
            <a:off x="2356653" y="2333749"/>
            <a:ext cx="14699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rPr>
              <a:t>Ground Truth Scanpaths</a:t>
            </a:r>
          </a:p>
        </p:txBody>
      </p:sp>
      <p:cxnSp>
        <p:nvCxnSpPr>
          <p:cNvPr id="52" name="Straight Arrow Connector 51">
            <a:extLst>
              <a:ext uri="{FF2B5EF4-FFF2-40B4-BE49-F238E27FC236}">
                <a16:creationId xmlns:a16="http://schemas.microsoft.com/office/drawing/2014/main" id="{49C57114-021D-FC31-3ED4-FD5EB2F1083A}"/>
              </a:ext>
            </a:extLst>
          </p:cNvPr>
          <p:cNvCxnSpPr>
            <a:stCxn id="43" idx="4"/>
            <a:endCxn id="19" idx="1"/>
          </p:cNvCxnSpPr>
          <p:nvPr/>
        </p:nvCxnSpPr>
        <p:spPr>
          <a:xfrm flipV="1">
            <a:off x="3109241" y="3340885"/>
            <a:ext cx="1802165" cy="1640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181631B-AF37-F0A0-A1D1-4416945BE3B9}"/>
              </a:ext>
            </a:extLst>
          </p:cNvPr>
          <p:cNvCxnSpPr>
            <a:cxnSpLocks/>
          </p:cNvCxnSpPr>
          <p:nvPr/>
        </p:nvCxnSpPr>
        <p:spPr>
          <a:xfrm>
            <a:off x="3996716" y="1900885"/>
            <a:ext cx="769246"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4AEB6B5-123B-0F34-0555-14BFA4C46308}"/>
              </a:ext>
            </a:extLst>
          </p:cNvPr>
          <p:cNvSpPr txBox="1"/>
          <p:nvPr/>
        </p:nvSpPr>
        <p:spPr>
          <a:xfrm>
            <a:off x="3035180" y="1631376"/>
            <a:ext cx="146992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solidFill>
                  <a:srgbClr val="00B0F0"/>
                </a:solidFill>
              </a:rPr>
              <a:t>~</a:t>
            </a:r>
            <a:endParaRPr lang="en-US" b="1" dirty="0">
              <a:solidFill>
                <a:schemeClr val="bg1"/>
              </a:solidFill>
            </a:endParaRPr>
          </a:p>
        </p:txBody>
      </p:sp>
      <p:cxnSp>
        <p:nvCxnSpPr>
          <p:cNvPr id="76" name="Connector: Elbow 75">
            <a:extLst>
              <a:ext uri="{FF2B5EF4-FFF2-40B4-BE49-F238E27FC236}">
                <a16:creationId xmlns:a16="http://schemas.microsoft.com/office/drawing/2014/main" id="{746DB9EA-BC6F-4150-B0F7-E59A8C5C161D}"/>
              </a:ext>
            </a:extLst>
          </p:cNvPr>
          <p:cNvCxnSpPr>
            <a:cxnSpLocks/>
            <a:stCxn id="20" idx="3"/>
            <a:endCxn id="4" idx="1"/>
          </p:cNvCxnSpPr>
          <p:nvPr/>
        </p:nvCxnSpPr>
        <p:spPr>
          <a:xfrm>
            <a:off x="6090526" y="1929941"/>
            <a:ext cx="2364579" cy="2281892"/>
          </a:xfrm>
          <a:prstGeom prst="bentConnector2">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1F2DF0CC-EE55-4024-6D5D-909A8084ACB9}"/>
              </a:ext>
            </a:extLst>
          </p:cNvPr>
          <p:cNvCxnSpPr>
            <a:cxnSpLocks/>
          </p:cNvCxnSpPr>
          <p:nvPr/>
        </p:nvCxnSpPr>
        <p:spPr>
          <a:xfrm>
            <a:off x="6058949" y="3338734"/>
            <a:ext cx="1778632" cy="696767"/>
          </a:xfrm>
          <a:prstGeom prst="bentConnector3">
            <a:avLst>
              <a:gd name="adj1" fmla="val 100305"/>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161C432-CD74-DF28-0E3B-942AFB4D6EE8}"/>
              </a:ext>
            </a:extLst>
          </p:cNvPr>
          <p:cNvCxnSpPr>
            <a:cxnSpLocks/>
          </p:cNvCxnSpPr>
          <p:nvPr/>
        </p:nvCxnSpPr>
        <p:spPr>
          <a:xfrm flipV="1">
            <a:off x="4353001" y="4927022"/>
            <a:ext cx="751227" cy="15710"/>
          </a:xfrm>
          <a:prstGeom prst="straightConnector1">
            <a:avLst/>
          </a:prstGeom>
          <a:ln w="3810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26" name="Connector: Curved 25">
            <a:extLst>
              <a:ext uri="{FF2B5EF4-FFF2-40B4-BE49-F238E27FC236}">
                <a16:creationId xmlns:a16="http://schemas.microsoft.com/office/drawing/2014/main" id="{E2F78489-3861-CA5A-5E9E-B7AADDA16AFF}"/>
              </a:ext>
            </a:extLst>
          </p:cNvPr>
          <p:cNvCxnSpPr>
            <a:cxnSpLocks/>
          </p:cNvCxnSpPr>
          <p:nvPr/>
        </p:nvCxnSpPr>
        <p:spPr>
          <a:xfrm>
            <a:off x="6012562" y="3508525"/>
            <a:ext cx="38982" cy="1188000"/>
          </a:xfrm>
          <a:prstGeom prst="curvedConnector3">
            <a:avLst>
              <a:gd name="adj1" fmla="val 1468324"/>
            </a:avLst>
          </a:prstGeom>
          <a:ln w="28575">
            <a:solidFill>
              <a:srgbClr val="C00000"/>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66CF3E3-5E77-19C4-B582-6D6EAC7B3864}"/>
              </a:ext>
            </a:extLst>
          </p:cNvPr>
          <p:cNvSpPr/>
          <p:nvPr/>
        </p:nvSpPr>
        <p:spPr>
          <a:xfrm>
            <a:off x="4777120" y="1233006"/>
            <a:ext cx="1180792" cy="1200620"/>
          </a:xfrm>
          <a:prstGeom prst="rect">
            <a:avLst/>
          </a:prstGeom>
          <a:solidFill>
            <a:srgbClr val="92D05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6AB408BA-5B44-8CDD-CE9B-6B8083AC9C50}"/>
              </a:ext>
            </a:extLst>
          </p:cNvPr>
          <p:cNvSpPr/>
          <p:nvPr/>
        </p:nvSpPr>
        <p:spPr>
          <a:xfrm>
            <a:off x="4835683" y="2555909"/>
            <a:ext cx="1180792" cy="1200620"/>
          </a:xfrm>
          <a:prstGeom prst="rect">
            <a:avLst/>
          </a:prstGeom>
          <a:solidFill>
            <a:srgbClr val="00B05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73005ABA-AC3B-38F5-8DE6-79B5878F9792}"/>
              </a:ext>
            </a:extLst>
          </p:cNvPr>
          <p:cNvSpPr/>
          <p:nvPr/>
        </p:nvSpPr>
        <p:spPr>
          <a:xfrm>
            <a:off x="5002701" y="4342839"/>
            <a:ext cx="1009861" cy="1200620"/>
          </a:xfrm>
          <a:prstGeom prst="rect">
            <a:avLst/>
          </a:prstGeom>
          <a:solidFill>
            <a:srgbClr val="FF00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C10DDE01-E659-B77C-DDFC-3DF78CECF0D3}"/>
              </a:ext>
            </a:extLst>
          </p:cNvPr>
          <p:cNvSpPr txBox="1"/>
          <p:nvPr/>
        </p:nvSpPr>
        <p:spPr>
          <a:xfrm>
            <a:off x="827316" y="6187670"/>
            <a:ext cx="9699172" cy="461665"/>
          </a:xfrm>
          <a:prstGeom prst="rect">
            <a:avLst/>
          </a:prstGeom>
          <a:noFill/>
        </p:spPr>
        <p:txBody>
          <a:bodyPr wrap="square">
            <a:spAutoFit/>
          </a:bodyPr>
          <a:lstStyle/>
          <a:p>
            <a:r>
              <a:rPr lang="en-GB" sz="1200" b="0" i="0" dirty="0" err="1">
                <a:solidFill>
                  <a:srgbClr val="2E414F"/>
                </a:solidFill>
                <a:effectLst/>
                <a:latin typeface="Roboto" panose="020F0502020204030204" pitchFamily="2" charset="0"/>
              </a:rPr>
              <a:t>Kerkouri</a:t>
            </a:r>
            <a:r>
              <a:rPr lang="en-GB" sz="1200" b="0" i="0" dirty="0">
                <a:solidFill>
                  <a:srgbClr val="2E414F"/>
                </a:solidFill>
                <a:effectLst/>
                <a:latin typeface="Roboto" panose="020F0502020204030204" pitchFamily="2" charset="0"/>
              </a:rPr>
              <a:t>, Mohamed Amine et al. “An Inter-Observer Consistent Deep Adversarial Training for Visual </a:t>
            </a:r>
            <a:r>
              <a:rPr lang="en-GB" sz="1200" b="0" i="0" dirty="0" err="1">
                <a:solidFill>
                  <a:srgbClr val="2E414F"/>
                </a:solidFill>
                <a:effectLst/>
                <a:latin typeface="Roboto" panose="020F0502020204030204" pitchFamily="2" charset="0"/>
              </a:rPr>
              <a:t>Scanpath</a:t>
            </a:r>
            <a:r>
              <a:rPr lang="en-GB" sz="1200" b="0" i="0" dirty="0">
                <a:solidFill>
                  <a:srgbClr val="2E414F"/>
                </a:solidFill>
                <a:effectLst/>
                <a:latin typeface="Roboto" panose="020F0502020204030204" pitchFamily="2" charset="0"/>
              </a:rPr>
              <a:t> Prediction.” </a:t>
            </a:r>
            <a:r>
              <a:rPr lang="en-GB" sz="1200" b="0" i="1" dirty="0">
                <a:solidFill>
                  <a:srgbClr val="2E414F"/>
                </a:solidFill>
                <a:effectLst/>
                <a:latin typeface="Roboto" panose="020F0502020204030204" pitchFamily="2" charset="0"/>
              </a:rPr>
              <a:t>2023 IEEE International Conference on Image Processing (ICIP)</a:t>
            </a:r>
            <a:r>
              <a:rPr lang="en-GB" sz="1200" b="0" i="0" dirty="0">
                <a:solidFill>
                  <a:srgbClr val="2E414F"/>
                </a:solidFill>
                <a:effectLst/>
                <a:latin typeface="Roboto" panose="020F0502020204030204" pitchFamily="2" charset="0"/>
              </a:rPr>
              <a:t> (2022): 2595-2599.</a:t>
            </a:r>
            <a:endParaRPr lang="en-GB" sz="1200" dirty="0"/>
          </a:p>
        </p:txBody>
      </p:sp>
    </p:spTree>
    <p:extLst>
      <p:ext uri="{BB962C8B-B14F-4D97-AF65-F5344CB8AC3E}">
        <p14:creationId xmlns:p14="http://schemas.microsoft.com/office/powerpoint/2010/main" val="33139500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569CB-DFBE-1B94-5F43-639A285DB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D26569-F0AA-1446-B63D-EBFBB952BBF1}"/>
              </a:ext>
            </a:extLst>
          </p:cNvPr>
          <p:cNvSpPr>
            <a:spLocks noGrp="1"/>
          </p:cNvSpPr>
          <p:nvPr>
            <p:ph type="title"/>
          </p:nvPr>
        </p:nvSpPr>
        <p:spPr/>
        <p:txBody>
          <a:bodyPr/>
          <a:lstStyle/>
          <a:p>
            <a:pPr>
              <a:spcBef>
                <a:spcPts val="1000"/>
              </a:spcBef>
            </a:pPr>
            <a:r>
              <a:rPr lang="en-US" dirty="0">
                <a:solidFill>
                  <a:schemeClr val="accent2"/>
                </a:solidFill>
                <a:cs typeface="Calibri Light"/>
              </a:rPr>
              <a:t>Method</a:t>
            </a:r>
            <a:endParaRPr lang="en-US" dirty="0">
              <a:solidFill>
                <a:schemeClr val="accent2"/>
              </a:solidFill>
              <a:ea typeface="Calibri Light"/>
              <a:cs typeface="Calibri Light"/>
            </a:endParaRPr>
          </a:p>
        </p:txBody>
      </p:sp>
      <p:sp>
        <p:nvSpPr>
          <p:cNvPr id="3" name="Slide Number Placeholder 2">
            <a:extLst>
              <a:ext uri="{FF2B5EF4-FFF2-40B4-BE49-F238E27FC236}">
                <a16:creationId xmlns:a16="http://schemas.microsoft.com/office/drawing/2014/main" id="{87DEF8E2-D528-22C6-DF3E-5BA4BED81824}"/>
              </a:ext>
            </a:extLst>
          </p:cNvPr>
          <p:cNvSpPr>
            <a:spLocks noGrp="1"/>
          </p:cNvSpPr>
          <p:nvPr>
            <p:ph type="sldNum" sz="quarter" idx="12"/>
          </p:nvPr>
        </p:nvSpPr>
        <p:spPr/>
        <p:txBody>
          <a:bodyPr/>
          <a:lstStyle/>
          <a:p>
            <a:fld id="{330EA680-D336-4FF7-8B7A-9848BB0A1C32}" type="slidenum">
              <a:rPr lang="en-US" dirty="0" smtClean="0"/>
              <a:t>139</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E8DB0436-A4D7-AED0-0DFA-769A3E2C04B6}"/>
              </a:ext>
            </a:extLst>
          </p:cNvPr>
          <p:cNvPicPr>
            <a:picLocks noChangeAspect="1"/>
          </p:cNvPicPr>
          <p:nvPr/>
        </p:nvPicPr>
        <p:blipFill>
          <a:blip r:embed="rId3"/>
          <a:stretch>
            <a:fillRect/>
          </a:stretch>
        </p:blipFill>
        <p:spPr>
          <a:xfrm>
            <a:off x="9925308" y="118831"/>
            <a:ext cx="2000250" cy="1266825"/>
          </a:xfrm>
          <a:prstGeom prst="rect">
            <a:avLst/>
          </a:prstGeom>
        </p:spPr>
      </p:pic>
      <p:sp>
        <p:nvSpPr>
          <p:cNvPr id="6" name="TextBox 5">
            <a:extLst>
              <a:ext uri="{FF2B5EF4-FFF2-40B4-BE49-F238E27FC236}">
                <a16:creationId xmlns:a16="http://schemas.microsoft.com/office/drawing/2014/main" id="{ABA73498-9391-1E5F-EB31-D95931284BB9}"/>
              </a:ext>
            </a:extLst>
          </p:cNvPr>
          <p:cNvSpPr txBox="1"/>
          <p:nvPr/>
        </p:nvSpPr>
        <p:spPr>
          <a:xfrm>
            <a:off x="5080666" y="4742356"/>
            <a:ext cx="1009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X</a:t>
            </a:r>
            <a:r>
              <a:rPr lang="en-US" sz="1100" b="1" i="1" dirty="0"/>
              <a:t>P</a:t>
            </a:r>
            <a:r>
              <a:rPr lang="en-US" b="1" i="1" dirty="0"/>
              <a:t>, Y</a:t>
            </a:r>
            <a:r>
              <a:rPr lang="en-US" sz="1100" b="1" i="1" dirty="0"/>
              <a:t>P</a:t>
            </a:r>
            <a:r>
              <a:rPr lang="en-US" b="1" i="1" dirty="0"/>
              <a:t>)</a:t>
            </a:r>
          </a:p>
        </p:txBody>
      </p:sp>
      <p:sp>
        <p:nvSpPr>
          <p:cNvPr id="11" name="Trapezoid 10">
            <a:extLst>
              <a:ext uri="{FF2B5EF4-FFF2-40B4-BE49-F238E27FC236}">
                <a16:creationId xmlns:a16="http://schemas.microsoft.com/office/drawing/2014/main" id="{3CF88DFF-4C64-36A9-8068-A6A35BCE5BE1}"/>
              </a:ext>
            </a:extLst>
          </p:cNvPr>
          <p:cNvSpPr/>
          <p:nvPr/>
        </p:nvSpPr>
        <p:spPr>
          <a:xfrm rot="5400000">
            <a:off x="2427013" y="4050317"/>
            <a:ext cx="1961228" cy="1975009"/>
          </a:xfrm>
          <a:prstGeom prst="trapezoid">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pezoid 3">
            <a:extLst>
              <a:ext uri="{FF2B5EF4-FFF2-40B4-BE49-F238E27FC236}">
                <a16:creationId xmlns:a16="http://schemas.microsoft.com/office/drawing/2014/main" id="{03517DD6-544E-C613-E053-B2F8320B9FAE}"/>
              </a:ext>
            </a:extLst>
          </p:cNvPr>
          <p:cNvSpPr/>
          <p:nvPr/>
        </p:nvSpPr>
        <p:spPr>
          <a:xfrm rot="5400000">
            <a:off x="7474492" y="3959788"/>
            <a:ext cx="1961226" cy="1975010"/>
          </a:xfrm>
          <a:prstGeom prst="trapezoid">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schematic&#10;&#10;Description automatically generated">
            <a:extLst>
              <a:ext uri="{FF2B5EF4-FFF2-40B4-BE49-F238E27FC236}">
                <a16:creationId xmlns:a16="http://schemas.microsoft.com/office/drawing/2014/main" id="{40CF523A-A1F2-7DE6-AFB7-0E68CD20EC12}"/>
              </a:ext>
            </a:extLst>
          </p:cNvPr>
          <p:cNvPicPr>
            <a:picLocks noChangeAspect="1"/>
          </p:cNvPicPr>
          <p:nvPr/>
        </p:nvPicPr>
        <p:blipFill rotWithShape="1">
          <a:blip r:embed="rId4"/>
          <a:srcRect t="46186" r="91227" b="28955"/>
          <a:stretch/>
        </p:blipFill>
        <p:spPr>
          <a:xfrm>
            <a:off x="667319" y="4342580"/>
            <a:ext cx="1507949" cy="1378839"/>
          </a:xfrm>
          <a:prstGeom prst="rect">
            <a:avLst/>
          </a:prstGeom>
        </p:spPr>
      </p:pic>
      <p:sp>
        <p:nvSpPr>
          <p:cNvPr id="8" name="TextBox 7">
            <a:extLst>
              <a:ext uri="{FF2B5EF4-FFF2-40B4-BE49-F238E27FC236}">
                <a16:creationId xmlns:a16="http://schemas.microsoft.com/office/drawing/2014/main" id="{DD678420-5240-94C5-CDEF-702233B9A71F}"/>
              </a:ext>
            </a:extLst>
          </p:cNvPr>
          <p:cNvSpPr txBox="1"/>
          <p:nvPr/>
        </p:nvSpPr>
        <p:spPr>
          <a:xfrm>
            <a:off x="2695321" y="4808419"/>
            <a:ext cx="1469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Generator</a:t>
            </a:r>
          </a:p>
        </p:txBody>
      </p:sp>
      <p:sp>
        <p:nvSpPr>
          <p:cNvPr id="9" name="TextBox 8">
            <a:extLst>
              <a:ext uri="{FF2B5EF4-FFF2-40B4-BE49-F238E27FC236}">
                <a16:creationId xmlns:a16="http://schemas.microsoft.com/office/drawing/2014/main" id="{382A2D80-350A-A89B-0D2B-59944B2F2ED5}"/>
              </a:ext>
            </a:extLst>
          </p:cNvPr>
          <p:cNvSpPr txBox="1"/>
          <p:nvPr/>
        </p:nvSpPr>
        <p:spPr>
          <a:xfrm>
            <a:off x="7561393" y="4807360"/>
            <a:ext cx="17874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i="0" dirty="0">
                <a:solidFill>
                  <a:schemeClr val="bg1"/>
                </a:solidFill>
                <a:effectLst/>
                <a:latin typeface="Arial" panose="020B0604020202020204" pitchFamily="34" charset="0"/>
              </a:rPr>
              <a:t>Discriminator</a:t>
            </a:r>
            <a:endParaRPr lang="en-US" b="1" dirty="0">
              <a:solidFill>
                <a:schemeClr val="bg1"/>
              </a:solidFill>
            </a:endParaRPr>
          </a:p>
        </p:txBody>
      </p:sp>
      <p:cxnSp>
        <p:nvCxnSpPr>
          <p:cNvPr id="13" name="Straight Arrow Connector 12">
            <a:extLst>
              <a:ext uri="{FF2B5EF4-FFF2-40B4-BE49-F238E27FC236}">
                <a16:creationId xmlns:a16="http://schemas.microsoft.com/office/drawing/2014/main" id="{92FAF1A7-B8EA-396C-B32C-16197580CB42}"/>
              </a:ext>
            </a:extLst>
          </p:cNvPr>
          <p:cNvCxnSpPr>
            <a:cxnSpLocks/>
          </p:cNvCxnSpPr>
          <p:nvPr/>
        </p:nvCxnSpPr>
        <p:spPr>
          <a:xfrm>
            <a:off x="6184490" y="4927021"/>
            <a:ext cx="1283110" cy="19383"/>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F1F84CBA-0E88-C9A6-C278-8AEB43357571}"/>
              </a:ext>
            </a:extLst>
          </p:cNvPr>
          <p:cNvSpPr txBox="1"/>
          <p:nvPr/>
        </p:nvSpPr>
        <p:spPr>
          <a:xfrm>
            <a:off x="4911406" y="3156219"/>
            <a:ext cx="13494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X</a:t>
            </a:r>
            <a:r>
              <a:rPr lang="en-US" sz="1100" b="1" i="1" dirty="0"/>
              <a:t>GT</a:t>
            </a:r>
            <a:r>
              <a:rPr lang="en-US" sz="1050" b="1" i="1" dirty="0"/>
              <a:t>a</a:t>
            </a:r>
            <a:r>
              <a:rPr lang="en-US" b="1" i="1" dirty="0"/>
              <a:t>, Y</a:t>
            </a:r>
            <a:r>
              <a:rPr lang="en-US" sz="1100" b="1" i="1" dirty="0"/>
              <a:t>GT</a:t>
            </a:r>
            <a:r>
              <a:rPr lang="en-US" sz="1050" b="1" i="1" dirty="0"/>
              <a:t>a</a:t>
            </a:r>
            <a:r>
              <a:rPr lang="en-US" b="1" i="1" dirty="0"/>
              <a:t>)</a:t>
            </a:r>
          </a:p>
        </p:txBody>
      </p:sp>
      <p:sp>
        <p:nvSpPr>
          <p:cNvPr id="20" name="TextBox 19">
            <a:extLst>
              <a:ext uri="{FF2B5EF4-FFF2-40B4-BE49-F238E27FC236}">
                <a16:creationId xmlns:a16="http://schemas.microsoft.com/office/drawing/2014/main" id="{104D1C04-31D0-CBF5-BBC9-197343EE745B}"/>
              </a:ext>
            </a:extLst>
          </p:cNvPr>
          <p:cNvSpPr txBox="1"/>
          <p:nvPr/>
        </p:nvSpPr>
        <p:spPr>
          <a:xfrm>
            <a:off x="4741067" y="1745275"/>
            <a:ext cx="13494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X</a:t>
            </a:r>
            <a:r>
              <a:rPr lang="en-US" sz="1100" b="1" i="1" dirty="0"/>
              <a:t>GT</a:t>
            </a:r>
            <a:r>
              <a:rPr lang="en-US" sz="1050" b="1" i="1" dirty="0"/>
              <a:t>v</a:t>
            </a:r>
            <a:r>
              <a:rPr lang="en-US" b="1" i="1" dirty="0"/>
              <a:t>, Y</a:t>
            </a:r>
            <a:r>
              <a:rPr lang="en-US" sz="1100" b="1" i="1" dirty="0"/>
              <a:t>GT</a:t>
            </a:r>
            <a:r>
              <a:rPr lang="en-US" sz="1050" b="1" i="1" dirty="0"/>
              <a:t>v</a:t>
            </a:r>
            <a:r>
              <a:rPr lang="en-US" b="1" i="1" dirty="0"/>
              <a:t>)</a:t>
            </a:r>
          </a:p>
        </p:txBody>
      </p:sp>
      <p:sp>
        <p:nvSpPr>
          <p:cNvPr id="36" name="TextBox 35">
            <a:extLst>
              <a:ext uri="{FF2B5EF4-FFF2-40B4-BE49-F238E27FC236}">
                <a16:creationId xmlns:a16="http://schemas.microsoft.com/office/drawing/2014/main" id="{64EF4E29-D682-0A1E-08B3-C399ED6D95DB}"/>
              </a:ext>
            </a:extLst>
          </p:cNvPr>
          <p:cNvSpPr txBox="1"/>
          <p:nvPr/>
        </p:nvSpPr>
        <p:spPr>
          <a:xfrm>
            <a:off x="9818275" y="4743191"/>
            <a:ext cx="1009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( 0, 1)</a:t>
            </a:r>
          </a:p>
        </p:txBody>
      </p:sp>
      <p:sp>
        <p:nvSpPr>
          <p:cNvPr id="43" name="Oval 42">
            <a:extLst>
              <a:ext uri="{FF2B5EF4-FFF2-40B4-BE49-F238E27FC236}">
                <a16:creationId xmlns:a16="http://schemas.microsoft.com/office/drawing/2014/main" id="{C05F4FF4-3124-0F8D-0A9B-5D6675492264}"/>
              </a:ext>
            </a:extLst>
          </p:cNvPr>
          <p:cNvSpPr/>
          <p:nvPr/>
        </p:nvSpPr>
        <p:spPr>
          <a:xfrm>
            <a:off x="2389241" y="1917289"/>
            <a:ext cx="1440000" cy="1440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C2EEBD85-2C95-36D8-6414-BB1FE5EB95EC}"/>
              </a:ext>
            </a:extLst>
          </p:cNvPr>
          <p:cNvSpPr txBox="1"/>
          <p:nvPr/>
        </p:nvSpPr>
        <p:spPr>
          <a:xfrm>
            <a:off x="2356653" y="2333749"/>
            <a:ext cx="14699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rPr>
              <a:t>Ground Truth Scanpaths</a:t>
            </a:r>
          </a:p>
        </p:txBody>
      </p:sp>
      <p:cxnSp>
        <p:nvCxnSpPr>
          <p:cNvPr id="52" name="Straight Arrow Connector 51">
            <a:extLst>
              <a:ext uri="{FF2B5EF4-FFF2-40B4-BE49-F238E27FC236}">
                <a16:creationId xmlns:a16="http://schemas.microsoft.com/office/drawing/2014/main" id="{111797C6-7450-CF28-7A7C-D8150DD5D719}"/>
              </a:ext>
            </a:extLst>
          </p:cNvPr>
          <p:cNvCxnSpPr>
            <a:stCxn id="43" idx="4"/>
            <a:endCxn id="19" idx="1"/>
          </p:cNvCxnSpPr>
          <p:nvPr/>
        </p:nvCxnSpPr>
        <p:spPr>
          <a:xfrm flipV="1">
            <a:off x="3109241" y="3340885"/>
            <a:ext cx="1802165" cy="1640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2D1974D-814E-C198-E809-32DC3934D59C}"/>
              </a:ext>
            </a:extLst>
          </p:cNvPr>
          <p:cNvCxnSpPr>
            <a:cxnSpLocks/>
          </p:cNvCxnSpPr>
          <p:nvPr/>
        </p:nvCxnSpPr>
        <p:spPr>
          <a:xfrm>
            <a:off x="3996716" y="1900885"/>
            <a:ext cx="769246"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D8DDE6A-C2A7-C740-4971-711110DDD1DF}"/>
              </a:ext>
            </a:extLst>
          </p:cNvPr>
          <p:cNvSpPr txBox="1"/>
          <p:nvPr/>
        </p:nvSpPr>
        <p:spPr>
          <a:xfrm>
            <a:off x="3035180" y="1631376"/>
            <a:ext cx="146992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solidFill>
                  <a:srgbClr val="00B0F0"/>
                </a:solidFill>
              </a:rPr>
              <a:t>~</a:t>
            </a:r>
            <a:endParaRPr lang="en-US" b="1" dirty="0">
              <a:solidFill>
                <a:schemeClr val="bg1"/>
              </a:solidFill>
            </a:endParaRPr>
          </a:p>
        </p:txBody>
      </p:sp>
      <p:cxnSp>
        <p:nvCxnSpPr>
          <p:cNvPr id="76" name="Connector: Elbow 75">
            <a:extLst>
              <a:ext uri="{FF2B5EF4-FFF2-40B4-BE49-F238E27FC236}">
                <a16:creationId xmlns:a16="http://schemas.microsoft.com/office/drawing/2014/main" id="{00B72117-E237-7A93-DD49-F2910572434C}"/>
              </a:ext>
            </a:extLst>
          </p:cNvPr>
          <p:cNvCxnSpPr>
            <a:cxnSpLocks/>
            <a:stCxn id="20" idx="3"/>
            <a:endCxn id="4" idx="1"/>
          </p:cNvCxnSpPr>
          <p:nvPr/>
        </p:nvCxnSpPr>
        <p:spPr>
          <a:xfrm>
            <a:off x="6090526" y="1929941"/>
            <a:ext cx="2364579" cy="2281892"/>
          </a:xfrm>
          <a:prstGeom prst="bentConnector2">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930DE208-7637-F4B0-9B3D-3C8000EEB70E}"/>
              </a:ext>
            </a:extLst>
          </p:cNvPr>
          <p:cNvCxnSpPr>
            <a:cxnSpLocks/>
          </p:cNvCxnSpPr>
          <p:nvPr/>
        </p:nvCxnSpPr>
        <p:spPr>
          <a:xfrm>
            <a:off x="6058949" y="3338734"/>
            <a:ext cx="1778632" cy="696767"/>
          </a:xfrm>
          <a:prstGeom prst="bentConnector3">
            <a:avLst>
              <a:gd name="adj1" fmla="val 100305"/>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3438D0F-80E7-6FF5-A8CD-6629A27E594E}"/>
              </a:ext>
            </a:extLst>
          </p:cNvPr>
          <p:cNvCxnSpPr>
            <a:cxnSpLocks/>
          </p:cNvCxnSpPr>
          <p:nvPr/>
        </p:nvCxnSpPr>
        <p:spPr>
          <a:xfrm flipV="1">
            <a:off x="4353001" y="4927022"/>
            <a:ext cx="751227" cy="15710"/>
          </a:xfrm>
          <a:prstGeom prst="straightConnector1">
            <a:avLst/>
          </a:prstGeom>
          <a:ln w="3810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48" name="Connector: Curved 47">
            <a:extLst>
              <a:ext uri="{FF2B5EF4-FFF2-40B4-BE49-F238E27FC236}">
                <a16:creationId xmlns:a16="http://schemas.microsoft.com/office/drawing/2014/main" id="{B7E3DF0C-9F00-4450-80B0-603BDB511A65}"/>
              </a:ext>
            </a:extLst>
          </p:cNvPr>
          <p:cNvCxnSpPr>
            <a:cxnSpLocks/>
          </p:cNvCxnSpPr>
          <p:nvPr/>
        </p:nvCxnSpPr>
        <p:spPr>
          <a:xfrm>
            <a:off x="5907432" y="1917289"/>
            <a:ext cx="72000" cy="3132000"/>
          </a:xfrm>
          <a:prstGeom prst="curvedConnector3">
            <a:avLst>
              <a:gd name="adj1" fmla="val 1468324"/>
            </a:avLst>
          </a:prstGeom>
          <a:ln w="28575">
            <a:solidFill>
              <a:srgbClr val="C00000"/>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35E82DA-0621-F1FF-2211-540E5DB2891B}"/>
              </a:ext>
            </a:extLst>
          </p:cNvPr>
          <p:cNvSpPr/>
          <p:nvPr/>
        </p:nvSpPr>
        <p:spPr>
          <a:xfrm>
            <a:off x="4777120" y="1233006"/>
            <a:ext cx="1180792" cy="1200620"/>
          </a:xfrm>
          <a:prstGeom prst="rect">
            <a:avLst/>
          </a:prstGeom>
          <a:solidFill>
            <a:srgbClr val="92D05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EE0F56F5-DD59-FD42-4D68-51076662391F}"/>
              </a:ext>
            </a:extLst>
          </p:cNvPr>
          <p:cNvSpPr/>
          <p:nvPr/>
        </p:nvSpPr>
        <p:spPr>
          <a:xfrm>
            <a:off x="4835683" y="2555909"/>
            <a:ext cx="1180792" cy="1200620"/>
          </a:xfrm>
          <a:prstGeom prst="rect">
            <a:avLst/>
          </a:prstGeom>
          <a:solidFill>
            <a:srgbClr val="00B05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75269820-78B4-04EC-EE4E-237011E1FE29}"/>
              </a:ext>
            </a:extLst>
          </p:cNvPr>
          <p:cNvSpPr/>
          <p:nvPr/>
        </p:nvSpPr>
        <p:spPr>
          <a:xfrm>
            <a:off x="5002701" y="4342839"/>
            <a:ext cx="1009861" cy="1200620"/>
          </a:xfrm>
          <a:prstGeom prst="rect">
            <a:avLst/>
          </a:prstGeom>
          <a:solidFill>
            <a:srgbClr val="FF00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9E3F3C81-6AB1-4915-EFDE-E5AF812A5EBD}"/>
              </a:ext>
            </a:extLst>
          </p:cNvPr>
          <p:cNvSpPr txBox="1"/>
          <p:nvPr/>
        </p:nvSpPr>
        <p:spPr>
          <a:xfrm>
            <a:off x="827316" y="6187670"/>
            <a:ext cx="9699172" cy="461665"/>
          </a:xfrm>
          <a:prstGeom prst="rect">
            <a:avLst/>
          </a:prstGeom>
          <a:noFill/>
        </p:spPr>
        <p:txBody>
          <a:bodyPr wrap="square">
            <a:spAutoFit/>
          </a:bodyPr>
          <a:lstStyle/>
          <a:p>
            <a:r>
              <a:rPr lang="en-GB" sz="1200" b="0" i="0" dirty="0" err="1">
                <a:solidFill>
                  <a:srgbClr val="2E414F"/>
                </a:solidFill>
                <a:effectLst/>
                <a:latin typeface="Roboto" panose="020F0502020204030204" pitchFamily="2" charset="0"/>
              </a:rPr>
              <a:t>Kerkouri</a:t>
            </a:r>
            <a:r>
              <a:rPr lang="en-GB" sz="1200" b="0" i="0" dirty="0">
                <a:solidFill>
                  <a:srgbClr val="2E414F"/>
                </a:solidFill>
                <a:effectLst/>
                <a:latin typeface="Roboto" panose="020F0502020204030204" pitchFamily="2" charset="0"/>
              </a:rPr>
              <a:t>, Mohamed Amine et al. “An Inter-Observer Consistent Deep Adversarial Training for Visual </a:t>
            </a:r>
            <a:r>
              <a:rPr lang="en-GB" sz="1200" b="0" i="0" dirty="0" err="1">
                <a:solidFill>
                  <a:srgbClr val="2E414F"/>
                </a:solidFill>
                <a:effectLst/>
                <a:latin typeface="Roboto" panose="020F0502020204030204" pitchFamily="2" charset="0"/>
              </a:rPr>
              <a:t>Scanpath</a:t>
            </a:r>
            <a:r>
              <a:rPr lang="en-GB" sz="1200" b="0" i="0" dirty="0">
                <a:solidFill>
                  <a:srgbClr val="2E414F"/>
                </a:solidFill>
                <a:effectLst/>
                <a:latin typeface="Roboto" panose="020F0502020204030204" pitchFamily="2" charset="0"/>
              </a:rPr>
              <a:t> Prediction.” </a:t>
            </a:r>
            <a:r>
              <a:rPr lang="en-GB" sz="1200" b="0" i="1" dirty="0">
                <a:solidFill>
                  <a:srgbClr val="2E414F"/>
                </a:solidFill>
                <a:effectLst/>
                <a:latin typeface="Roboto" panose="020F0502020204030204" pitchFamily="2" charset="0"/>
              </a:rPr>
              <a:t>2023 IEEE International Conference on Image Processing (ICIP)</a:t>
            </a:r>
            <a:r>
              <a:rPr lang="en-GB" sz="1200" b="0" i="0" dirty="0">
                <a:solidFill>
                  <a:srgbClr val="2E414F"/>
                </a:solidFill>
                <a:effectLst/>
                <a:latin typeface="Roboto" panose="020F0502020204030204" pitchFamily="2" charset="0"/>
              </a:rPr>
              <a:t> (2022): 2595-2599.</a:t>
            </a:r>
            <a:endParaRPr lang="en-GB" sz="1200" dirty="0"/>
          </a:p>
        </p:txBody>
      </p:sp>
    </p:spTree>
    <p:extLst>
      <p:ext uri="{BB962C8B-B14F-4D97-AF65-F5344CB8AC3E}">
        <p14:creationId xmlns:p14="http://schemas.microsoft.com/office/powerpoint/2010/main" val="30218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30820-A38B-3038-521E-2A2783560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4EF229-4F65-0E14-F27C-B6209D59423B}"/>
              </a:ext>
            </a:extLst>
          </p:cNvPr>
          <p:cNvSpPr>
            <a:spLocks noGrp="1"/>
          </p:cNvSpPr>
          <p:nvPr>
            <p:ph type="title"/>
          </p:nvPr>
        </p:nvSpPr>
        <p:spPr/>
        <p:txBody>
          <a:bodyPr/>
          <a:lstStyle/>
          <a:p>
            <a:pPr>
              <a:spcBef>
                <a:spcPts val="1000"/>
              </a:spcBef>
            </a:pPr>
            <a:r>
              <a:rPr lang="en-US" dirty="0">
                <a:solidFill>
                  <a:schemeClr val="accent2"/>
                </a:solidFill>
                <a:cs typeface="Calibri Light"/>
              </a:rPr>
              <a:t>Experiment </a:t>
            </a:r>
          </a:p>
        </p:txBody>
      </p:sp>
      <p:sp>
        <p:nvSpPr>
          <p:cNvPr id="6" name="Slide Number Placeholder 5">
            <a:extLst>
              <a:ext uri="{FF2B5EF4-FFF2-40B4-BE49-F238E27FC236}">
                <a16:creationId xmlns:a16="http://schemas.microsoft.com/office/drawing/2014/main" id="{74C8292F-4557-932A-B34B-5665D12C2C75}"/>
              </a:ext>
            </a:extLst>
          </p:cNvPr>
          <p:cNvSpPr>
            <a:spLocks noGrp="1"/>
          </p:cNvSpPr>
          <p:nvPr>
            <p:ph type="sldNum" sz="quarter" idx="12"/>
          </p:nvPr>
        </p:nvSpPr>
        <p:spPr/>
        <p:txBody>
          <a:bodyPr/>
          <a:lstStyle/>
          <a:p>
            <a:fld id="{330EA680-D336-4FF7-8B7A-9848BB0A1C32}" type="slidenum">
              <a:rPr lang="en-US" smtClean="0"/>
              <a:t>14</a:t>
            </a:fld>
            <a:endParaRPr lang="en-US"/>
          </a:p>
        </p:txBody>
      </p:sp>
      <p:pic>
        <p:nvPicPr>
          <p:cNvPr id="9" name="Picture 8" descr="A picture containing text, clipart, businesscard&#10;&#10;Description automatically generated">
            <a:extLst>
              <a:ext uri="{FF2B5EF4-FFF2-40B4-BE49-F238E27FC236}">
                <a16:creationId xmlns:a16="http://schemas.microsoft.com/office/drawing/2014/main" id="{23E67E21-8DC6-8478-EC93-D3C247A4AA33}"/>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3" name="Picture 2">
            <a:extLst>
              <a:ext uri="{FF2B5EF4-FFF2-40B4-BE49-F238E27FC236}">
                <a16:creationId xmlns:a16="http://schemas.microsoft.com/office/drawing/2014/main" id="{471F1BB1-9E78-C8BC-D2A7-D90344F371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97503" y="1690688"/>
            <a:ext cx="8527805" cy="4818984"/>
          </a:xfrm>
          <a:prstGeom prst="rect">
            <a:avLst/>
          </a:prstGeom>
        </p:spPr>
      </p:pic>
    </p:spTree>
    <p:extLst>
      <p:ext uri="{BB962C8B-B14F-4D97-AF65-F5344CB8AC3E}">
        <p14:creationId xmlns:p14="http://schemas.microsoft.com/office/powerpoint/2010/main" val="24529720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15B0-BA55-3D70-7CF7-5E2C4EFA7B7C}"/>
              </a:ext>
            </a:extLst>
          </p:cNvPr>
          <p:cNvSpPr>
            <a:spLocks noGrp="1"/>
          </p:cNvSpPr>
          <p:nvPr>
            <p:ph type="title"/>
          </p:nvPr>
        </p:nvSpPr>
        <p:spPr/>
        <p:txBody>
          <a:bodyPr/>
          <a:lstStyle/>
          <a:p>
            <a:pPr>
              <a:spcBef>
                <a:spcPts val="1000"/>
              </a:spcBef>
            </a:pPr>
            <a:r>
              <a:rPr lang="en-US" dirty="0">
                <a:solidFill>
                  <a:schemeClr val="accent2"/>
                </a:solidFill>
                <a:cs typeface="Calibri Light"/>
              </a:rPr>
              <a:t>Method</a:t>
            </a:r>
            <a:endParaRPr lang="en-US" dirty="0">
              <a:solidFill>
                <a:schemeClr val="accent2"/>
              </a:solidFill>
              <a:ea typeface="Calibri Light"/>
              <a:cs typeface="Calibri Light"/>
            </a:endParaRPr>
          </a:p>
        </p:txBody>
      </p:sp>
      <p:sp>
        <p:nvSpPr>
          <p:cNvPr id="3" name="Slide Number Placeholder 2">
            <a:extLst>
              <a:ext uri="{FF2B5EF4-FFF2-40B4-BE49-F238E27FC236}">
                <a16:creationId xmlns:a16="http://schemas.microsoft.com/office/drawing/2014/main" id="{A011CC8E-0763-C5F0-1136-E036E73C5060}"/>
              </a:ext>
            </a:extLst>
          </p:cNvPr>
          <p:cNvSpPr>
            <a:spLocks noGrp="1"/>
          </p:cNvSpPr>
          <p:nvPr>
            <p:ph type="sldNum" sz="quarter" idx="12"/>
          </p:nvPr>
        </p:nvSpPr>
        <p:spPr/>
        <p:txBody>
          <a:bodyPr/>
          <a:lstStyle/>
          <a:p>
            <a:fld id="{330EA680-D336-4FF7-8B7A-9848BB0A1C32}" type="slidenum">
              <a:rPr lang="en-US" dirty="0" smtClean="0"/>
              <a:t>140</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99DF831B-0B10-018D-D993-9890A01D6D13}"/>
              </a:ext>
            </a:extLst>
          </p:cNvPr>
          <p:cNvPicPr>
            <a:picLocks noChangeAspect="1"/>
          </p:cNvPicPr>
          <p:nvPr/>
        </p:nvPicPr>
        <p:blipFill>
          <a:blip r:embed="rId3"/>
          <a:stretch>
            <a:fillRect/>
          </a:stretch>
        </p:blipFill>
        <p:spPr>
          <a:xfrm>
            <a:off x="9925308" y="118831"/>
            <a:ext cx="2000250" cy="1266825"/>
          </a:xfrm>
          <a:prstGeom prst="rect">
            <a:avLst/>
          </a:prstGeom>
        </p:spPr>
      </p:pic>
      <p:sp>
        <p:nvSpPr>
          <p:cNvPr id="6" name="TextBox 5">
            <a:extLst>
              <a:ext uri="{FF2B5EF4-FFF2-40B4-BE49-F238E27FC236}">
                <a16:creationId xmlns:a16="http://schemas.microsoft.com/office/drawing/2014/main" id="{5277275D-2DA5-E970-AAE6-14FB5CD8CEEF}"/>
              </a:ext>
            </a:extLst>
          </p:cNvPr>
          <p:cNvSpPr txBox="1"/>
          <p:nvPr/>
        </p:nvSpPr>
        <p:spPr>
          <a:xfrm>
            <a:off x="4410686" y="4720650"/>
            <a:ext cx="1009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X</a:t>
            </a:r>
            <a:r>
              <a:rPr lang="en-US" sz="1100" b="1" i="1" dirty="0"/>
              <a:t>P</a:t>
            </a:r>
            <a:r>
              <a:rPr lang="en-US" b="1" i="1" dirty="0"/>
              <a:t>, Y</a:t>
            </a:r>
            <a:r>
              <a:rPr lang="en-US" sz="1100" b="1" i="1" dirty="0"/>
              <a:t>P</a:t>
            </a:r>
            <a:r>
              <a:rPr lang="en-US" b="1" i="1" dirty="0"/>
              <a:t>)</a:t>
            </a:r>
          </a:p>
        </p:txBody>
      </p:sp>
      <p:sp>
        <p:nvSpPr>
          <p:cNvPr id="11" name="Trapezoid 10">
            <a:extLst>
              <a:ext uri="{FF2B5EF4-FFF2-40B4-BE49-F238E27FC236}">
                <a16:creationId xmlns:a16="http://schemas.microsoft.com/office/drawing/2014/main" id="{F0530075-07F6-6128-55C4-773E02E1A0E5}"/>
              </a:ext>
            </a:extLst>
          </p:cNvPr>
          <p:cNvSpPr/>
          <p:nvPr/>
        </p:nvSpPr>
        <p:spPr>
          <a:xfrm rot="5400000">
            <a:off x="2386302" y="4028611"/>
            <a:ext cx="1961228" cy="1975009"/>
          </a:xfrm>
          <a:prstGeom prst="trapezoid">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pezoid 3">
            <a:extLst>
              <a:ext uri="{FF2B5EF4-FFF2-40B4-BE49-F238E27FC236}">
                <a16:creationId xmlns:a16="http://schemas.microsoft.com/office/drawing/2014/main" id="{9655B05E-CB5F-233D-2E87-40E73A3CEC07}"/>
              </a:ext>
            </a:extLst>
          </p:cNvPr>
          <p:cNvSpPr/>
          <p:nvPr/>
        </p:nvSpPr>
        <p:spPr>
          <a:xfrm rot="5400000">
            <a:off x="7474492" y="3959788"/>
            <a:ext cx="1961226" cy="1975010"/>
          </a:xfrm>
          <a:prstGeom prst="trapezoid">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schematic&#10;&#10;Description automatically generated">
            <a:extLst>
              <a:ext uri="{FF2B5EF4-FFF2-40B4-BE49-F238E27FC236}">
                <a16:creationId xmlns:a16="http://schemas.microsoft.com/office/drawing/2014/main" id="{B0D25FF5-D561-A160-C8DD-F9386288CFD0}"/>
              </a:ext>
            </a:extLst>
          </p:cNvPr>
          <p:cNvPicPr>
            <a:picLocks noChangeAspect="1"/>
          </p:cNvPicPr>
          <p:nvPr/>
        </p:nvPicPr>
        <p:blipFill rotWithShape="1">
          <a:blip r:embed="rId4"/>
          <a:srcRect t="46186" r="91227" b="28955"/>
          <a:stretch/>
        </p:blipFill>
        <p:spPr>
          <a:xfrm>
            <a:off x="667319" y="4342580"/>
            <a:ext cx="1507949" cy="1378839"/>
          </a:xfrm>
          <a:prstGeom prst="rect">
            <a:avLst/>
          </a:prstGeom>
        </p:spPr>
      </p:pic>
      <p:sp>
        <p:nvSpPr>
          <p:cNvPr id="8" name="TextBox 7">
            <a:extLst>
              <a:ext uri="{FF2B5EF4-FFF2-40B4-BE49-F238E27FC236}">
                <a16:creationId xmlns:a16="http://schemas.microsoft.com/office/drawing/2014/main" id="{5A48A85C-EE85-AF44-B785-878461373BB8}"/>
              </a:ext>
            </a:extLst>
          </p:cNvPr>
          <p:cNvSpPr txBox="1"/>
          <p:nvPr/>
        </p:nvSpPr>
        <p:spPr>
          <a:xfrm>
            <a:off x="2654610" y="4786713"/>
            <a:ext cx="1469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Generator</a:t>
            </a:r>
          </a:p>
        </p:txBody>
      </p:sp>
      <p:sp>
        <p:nvSpPr>
          <p:cNvPr id="9" name="TextBox 8">
            <a:extLst>
              <a:ext uri="{FF2B5EF4-FFF2-40B4-BE49-F238E27FC236}">
                <a16:creationId xmlns:a16="http://schemas.microsoft.com/office/drawing/2014/main" id="{6CFBC1F7-F925-2FE7-29B3-C7EAEA687F0D}"/>
              </a:ext>
            </a:extLst>
          </p:cNvPr>
          <p:cNvSpPr txBox="1"/>
          <p:nvPr/>
        </p:nvSpPr>
        <p:spPr>
          <a:xfrm>
            <a:off x="7561393" y="4807360"/>
            <a:ext cx="17874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i="0" dirty="0">
                <a:solidFill>
                  <a:schemeClr val="bg1"/>
                </a:solidFill>
                <a:effectLst/>
                <a:latin typeface="Arial" panose="020B0604020202020204" pitchFamily="34" charset="0"/>
              </a:rPr>
              <a:t>Discriminator</a:t>
            </a:r>
            <a:endParaRPr lang="en-US" b="1" dirty="0">
              <a:solidFill>
                <a:schemeClr val="bg1"/>
              </a:solidFill>
            </a:endParaRPr>
          </a:p>
        </p:txBody>
      </p:sp>
      <p:cxnSp>
        <p:nvCxnSpPr>
          <p:cNvPr id="13" name="Straight Arrow Connector 12">
            <a:extLst>
              <a:ext uri="{FF2B5EF4-FFF2-40B4-BE49-F238E27FC236}">
                <a16:creationId xmlns:a16="http://schemas.microsoft.com/office/drawing/2014/main" id="{6FFD71A6-E199-4628-755A-18D1474DA5D3}"/>
              </a:ext>
            </a:extLst>
          </p:cNvPr>
          <p:cNvCxnSpPr>
            <a:cxnSpLocks/>
            <a:stCxn id="6" idx="3"/>
            <a:endCxn id="4" idx="2"/>
          </p:cNvCxnSpPr>
          <p:nvPr/>
        </p:nvCxnSpPr>
        <p:spPr>
          <a:xfrm>
            <a:off x="5420546" y="4905316"/>
            <a:ext cx="2047054" cy="4197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28AB17AA-7B53-9D51-AC41-ED7DFCD8AD78}"/>
              </a:ext>
            </a:extLst>
          </p:cNvPr>
          <p:cNvSpPr txBox="1"/>
          <p:nvPr/>
        </p:nvSpPr>
        <p:spPr>
          <a:xfrm>
            <a:off x="4911406" y="3156219"/>
            <a:ext cx="13494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X</a:t>
            </a:r>
            <a:r>
              <a:rPr lang="en-US" sz="1100" b="1" i="1" dirty="0"/>
              <a:t>GT</a:t>
            </a:r>
            <a:r>
              <a:rPr lang="en-US" sz="1050" b="1" i="1" dirty="0"/>
              <a:t>a</a:t>
            </a:r>
            <a:r>
              <a:rPr lang="en-US" b="1" i="1" dirty="0"/>
              <a:t>, Y</a:t>
            </a:r>
            <a:r>
              <a:rPr lang="en-US" sz="1100" b="1" i="1" dirty="0"/>
              <a:t>GT</a:t>
            </a:r>
            <a:r>
              <a:rPr lang="en-US" sz="1050" b="1" i="1" dirty="0"/>
              <a:t>a</a:t>
            </a:r>
            <a:r>
              <a:rPr lang="en-US" b="1" i="1" dirty="0"/>
              <a:t>)</a:t>
            </a:r>
          </a:p>
        </p:txBody>
      </p:sp>
      <p:sp>
        <p:nvSpPr>
          <p:cNvPr id="20" name="TextBox 19">
            <a:extLst>
              <a:ext uri="{FF2B5EF4-FFF2-40B4-BE49-F238E27FC236}">
                <a16:creationId xmlns:a16="http://schemas.microsoft.com/office/drawing/2014/main" id="{860E29C1-CD20-D538-999B-F454033C6697}"/>
              </a:ext>
            </a:extLst>
          </p:cNvPr>
          <p:cNvSpPr txBox="1"/>
          <p:nvPr/>
        </p:nvSpPr>
        <p:spPr>
          <a:xfrm>
            <a:off x="4915616" y="1724443"/>
            <a:ext cx="13494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X</a:t>
            </a:r>
            <a:r>
              <a:rPr lang="en-US" sz="1100" b="1" i="1" dirty="0"/>
              <a:t>GT</a:t>
            </a:r>
            <a:r>
              <a:rPr lang="en-US" sz="1050" b="1" i="1" dirty="0"/>
              <a:t>v</a:t>
            </a:r>
            <a:r>
              <a:rPr lang="en-US" b="1" i="1" dirty="0"/>
              <a:t>, Y</a:t>
            </a:r>
            <a:r>
              <a:rPr lang="en-US" sz="1100" b="1" i="1" dirty="0"/>
              <a:t>GT</a:t>
            </a:r>
            <a:r>
              <a:rPr lang="en-US" sz="1050" b="1" i="1" dirty="0"/>
              <a:t>v</a:t>
            </a:r>
            <a:r>
              <a:rPr lang="en-US" b="1" i="1" dirty="0"/>
              <a:t>)</a:t>
            </a:r>
          </a:p>
        </p:txBody>
      </p:sp>
      <p:sp>
        <p:nvSpPr>
          <p:cNvPr id="36" name="TextBox 35">
            <a:extLst>
              <a:ext uri="{FF2B5EF4-FFF2-40B4-BE49-F238E27FC236}">
                <a16:creationId xmlns:a16="http://schemas.microsoft.com/office/drawing/2014/main" id="{FF451CAB-4321-ACA7-71AE-E879CF83DF4D}"/>
              </a:ext>
            </a:extLst>
          </p:cNvPr>
          <p:cNvSpPr txBox="1"/>
          <p:nvPr/>
        </p:nvSpPr>
        <p:spPr>
          <a:xfrm>
            <a:off x="9818275" y="4743191"/>
            <a:ext cx="1009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( 0, 1)</a:t>
            </a:r>
          </a:p>
        </p:txBody>
      </p:sp>
      <p:sp>
        <p:nvSpPr>
          <p:cNvPr id="43" name="Oval 42">
            <a:extLst>
              <a:ext uri="{FF2B5EF4-FFF2-40B4-BE49-F238E27FC236}">
                <a16:creationId xmlns:a16="http://schemas.microsoft.com/office/drawing/2014/main" id="{06B8EF23-C0D7-A19A-5614-9BD112B0E237}"/>
              </a:ext>
            </a:extLst>
          </p:cNvPr>
          <p:cNvSpPr/>
          <p:nvPr/>
        </p:nvSpPr>
        <p:spPr>
          <a:xfrm>
            <a:off x="2389241" y="1917289"/>
            <a:ext cx="1440000" cy="1440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B71FDEE1-226F-5737-6502-394040F4C1B4}"/>
              </a:ext>
            </a:extLst>
          </p:cNvPr>
          <p:cNvSpPr txBox="1"/>
          <p:nvPr/>
        </p:nvSpPr>
        <p:spPr>
          <a:xfrm>
            <a:off x="2356653" y="2333749"/>
            <a:ext cx="14699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rPr>
              <a:t>Ground Truth Scanpaths</a:t>
            </a:r>
          </a:p>
        </p:txBody>
      </p:sp>
      <p:cxnSp>
        <p:nvCxnSpPr>
          <p:cNvPr id="52" name="Straight Arrow Connector 51">
            <a:extLst>
              <a:ext uri="{FF2B5EF4-FFF2-40B4-BE49-F238E27FC236}">
                <a16:creationId xmlns:a16="http://schemas.microsoft.com/office/drawing/2014/main" id="{77540AA4-A77D-0DFE-705F-A68D4EE23CD4}"/>
              </a:ext>
            </a:extLst>
          </p:cNvPr>
          <p:cNvCxnSpPr>
            <a:stCxn id="43" idx="4"/>
            <a:endCxn id="19" idx="1"/>
          </p:cNvCxnSpPr>
          <p:nvPr/>
        </p:nvCxnSpPr>
        <p:spPr>
          <a:xfrm flipV="1">
            <a:off x="3109241" y="3340885"/>
            <a:ext cx="1802165" cy="1640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C576415-179A-55A1-184F-9C014CC44C9F}"/>
              </a:ext>
            </a:extLst>
          </p:cNvPr>
          <p:cNvCxnSpPr>
            <a:cxnSpLocks/>
          </p:cNvCxnSpPr>
          <p:nvPr/>
        </p:nvCxnSpPr>
        <p:spPr>
          <a:xfrm>
            <a:off x="4124533" y="1900885"/>
            <a:ext cx="769246"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B10A078-8C41-C087-4936-FE31C96E0184}"/>
              </a:ext>
            </a:extLst>
          </p:cNvPr>
          <p:cNvSpPr txBox="1"/>
          <p:nvPr/>
        </p:nvSpPr>
        <p:spPr>
          <a:xfrm>
            <a:off x="3035180" y="1631376"/>
            <a:ext cx="146992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solidFill>
                  <a:srgbClr val="00B0F0"/>
                </a:solidFill>
              </a:rPr>
              <a:t>~</a:t>
            </a:r>
            <a:endParaRPr lang="en-US" b="1" dirty="0">
              <a:solidFill>
                <a:schemeClr val="bg1"/>
              </a:solidFill>
            </a:endParaRPr>
          </a:p>
        </p:txBody>
      </p:sp>
      <p:cxnSp>
        <p:nvCxnSpPr>
          <p:cNvPr id="76" name="Connector: Elbow 75">
            <a:extLst>
              <a:ext uri="{FF2B5EF4-FFF2-40B4-BE49-F238E27FC236}">
                <a16:creationId xmlns:a16="http://schemas.microsoft.com/office/drawing/2014/main" id="{4C946DF0-A5C9-7189-2474-1CD02D201160}"/>
              </a:ext>
            </a:extLst>
          </p:cNvPr>
          <p:cNvCxnSpPr>
            <a:cxnSpLocks/>
            <a:stCxn id="20" idx="3"/>
            <a:endCxn id="4" idx="1"/>
          </p:cNvCxnSpPr>
          <p:nvPr/>
        </p:nvCxnSpPr>
        <p:spPr>
          <a:xfrm>
            <a:off x="6265075" y="1909109"/>
            <a:ext cx="2190030" cy="2302724"/>
          </a:xfrm>
          <a:prstGeom prst="bentConnector2">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D8260ABD-4206-F2F1-AD28-7054755939D7}"/>
              </a:ext>
            </a:extLst>
          </p:cNvPr>
          <p:cNvCxnSpPr>
            <a:cxnSpLocks/>
          </p:cNvCxnSpPr>
          <p:nvPr/>
        </p:nvCxnSpPr>
        <p:spPr>
          <a:xfrm>
            <a:off x="6058949" y="3338734"/>
            <a:ext cx="1778632" cy="696767"/>
          </a:xfrm>
          <a:prstGeom prst="bentConnector3">
            <a:avLst>
              <a:gd name="adj1" fmla="val 100305"/>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5F1DC98-2141-17A8-1DDD-511947FC4108}"/>
              </a:ext>
            </a:extLst>
          </p:cNvPr>
          <p:cNvSpPr txBox="1"/>
          <p:nvPr/>
        </p:nvSpPr>
        <p:spPr>
          <a:xfrm>
            <a:off x="827316" y="6187670"/>
            <a:ext cx="9699172" cy="461665"/>
          </a:xfrm>
          <a:prstGeom prst="rect">
            <a:avLst/>
          </a:prstGeom>
          <a:noFill/>
        </p:spPr>
        <p:txBody>
          <a:bodyPr wrap="square">
            <a:spAutoFit/>
          </a:bodyPr>
          <a:lstStyle/>
          <a:p>
            <a:r>
              <a:rPr lang="en-GB" sz="1200" b="0" i="0" dirty="0" err="1">
                <a:solidFill>
                  <a:srgbClr val="2E414F"/>
                </a:solidFill>
                <a:effectLst/>
                <a:latin typeface="Roboto" panose="020F0502020204030204" pitchFamily="2" charset="0"/>
              </a:rPr>
              <a:t>Kerkouri</a:t>
            </a:r>
            <a:r>
              <a:rPr lang="en-GB" sz="1200" b="0" i="0" dirty="0">
                <a:solidFill>
                  <a:srgbClr val="2E414F"/>
                </a:solidFill>
                <a:effectLst/>
                <a:latin typeface="Roboto" panose="020F0502020204030204" pitchFamily="2" charset="0"/>
              </a:rPr>
              <a:t>, Mohamed Amine et al. “An Inter-Observer Consistent Deep Adversarial Training for Visual </a:t>
            </a:r>
            <a:r>
              <a:rPr lang="en-GB" sz="1200" b="0" i="0" dirty="0" err="1">
                <a:solidFill>
                  <a:srgbClr val="2E414F"/>
                </a:solidFill>
                <a:effectLst/>
                <a:latin typeface="Roboto" panose="020F0502020204030204" pitchFamily="2" charset="0"/>
              </a:rPr>
              <a:t>Scanpath</a:t>
            </a:r>
            <a:r>
              <a:rPr lang="en-GB" sz="1200" b="0" i="0" dirty="0">
                <a:solidFill>
                  <a:srgbClr val="2E414F"/>
                </a:solidFill>
                <a:effectLst/>
                <a:latin typeface="Roboto" panose="020F0502020204030204" pitchFamily="2" charset="0"/>
              </a:rPr>
              <a:t> Prediction.” </a:t>
            </a:r>
            <a:r>
              <a:rPr lang="en-GB" sz="1200" b="0" i="1" dirty="0">
                <a:solidFill>
                  <a:srgbClr val="2E414F"/>
                </a:solidFill>
                <a:effectLst/>
                <a:latin typeface="Roboto" panose="020F0502020204030204" pitchFamily="2" charset="0"/>
              </a:rPr>
              <a:t>2023 IEEE International Conference on Image Processing (ICIP)</a:t>
            </a:r>
            <a:r>
              <a:rPr lang="en-GB" sz="1200" b="0" i="0" dirty="0">
                <a:solidFill>
                  <a:srgbClr val="2E414F"/>
                </a:solidFill>
                <a:effectLst/>
                <a:latin typeface="Roboto" panose="020F0502020204030204" pitchFamily="2" charset="0"/>
              </a:rPr>
              <a:t> (2022): 2595-2599.</a:t>
            </a:r>
            <a:endParaRPr lang="en-GB" sz="1200" dirty="0"/>
          </a:p>
        </p:txBody>
      </p:sp>
    </p:spTree>
    <p:extLst>
      <p:ext uri="{BB962C8B-B14F-4D97-AF65-F5344CB8AC3E}">
        <p14:creationId xmlns:p14="http://schemas.microsoft.com/office/powerpoint/2010/main" val="3716661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15B0-BA55-3D70-7CF7-5E2C4EFA7B7C}"/>
              </a:ext>
            </a:extLst>
          </p:cNvPr>
          <p:cNvSpPr>
            <a:spLocks noGrp="1"/>
          </p:cNvSpPr>
          <p:nvPr>
            <p:ph type="title"/>
          </p:nvPr>
        </p:nvSpPr>
        <p:spPr/>
        <p:txBody>
          <a:bodyPr/>
          <a:lstStyle/>
          <a:p>
            <a:pPr>
              <a:spcBef>
                <a:spcPts val="1000"/>
              </a:spcBef>
            </a:pPr>
            <a:r>
              <a:rPr lang="en-US">
                <a:solidFill>
                  <a:schemeClr val="accent2"/>
                </a:solidFill>
                <a:cs typeface="Calibri Light"/>
              </a:rPr>
              <a:t>Method</a:t>
            </a:r>
            <a:endParaRPr lang="en-US">
              <a:solidFill>
                <a:schemeClr val="accent2"/>
              </a:solidFill>
              <a:ea typeface="Calibri Light"/>
              <a:cs typeface="Calibri Light"/>
            </a:endParaRPr>
          </a:p>
        </p:txBody>
      </p:sp>
      <p:pic>
        <p:nvPicPr>
          <p:cNvPr id="4" name="Picture 4" descr="A diagram of a network&#10;&#10;Description automatically generated">
            <a:extLst>
              <a:ext uri="{FF2B5EF4-FFF2-40B4-BE49-F238E27FC236}">
                <a16:creationId xmlns:a16="http://schemas.microsoft.com/office/drawing/2014/main" id="{0398F64D-C6CC-1E03-E8CD-DE6440614AAC}"/>
              </a:ext>
            </a:extLst>
          </p:cNvPr>
          <p:cNvPicPr>
            <a:picLocks noChangeAspect="1"/>
          </p:cNvPicPr>
          <p:nvPr/>
        </p:nvPicPr>
        <p:blipFill>
          <a:blip r:embed="rId3"/>
          <a:stretch>
            <a:fillRect/>
          </a:stretch>
        </p:blipFill>
        <p:spPr>
          <a:xfrm>
            <a:off x="964550" y="1945115"/>
            <a:ext cx="10262899" cy="3517566"/>
          </a:xfrm>
          <a:prstGeom prst="rect">
            <a:avLst/>
          </a:prstGeom>
        </p:spPr>
      </p:pic>
      <p:sp>
        <p:nvSpPr>
          <p:cNvPr id="3" name="Slide Number Placeholder 2">
            <a:extLst>
              <a:ext uri="{FF2B5EF4-FFF2-40B4-BE49-F238E27FC236}">
                <a16:creationId xmlns:a16="http://schemas.microsoft.com/office/drawing/2014/main" id="{A011CC8E-0763-C5F0-1136-E036E73C5060}"/>
              </a:ext>
            </a:extLst>
          </p:cNvPr>
          <p:cNvSpPr>
            <a:spLocks noGrp="1"/>
          </p:cNvSpPr>
          <p:nvPr>
            <p:ph type="sldNum" sz="quarter" idx="12"/>
          </p:nvPr>
        </p:nvSpPr>
        <p:spPr/>
        <p:txBody>
          <a:bodyPr/>
          <a:lstStyle/>
          <a:p>
            <a:fld id="{330EA680-D336-4FF7-8B7A-9848BB0A1C32}" type="slidenum">
              <a:rPr lang="en-US" dirty="0" smtClean="0"/>
              <a:t>141</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99DF831B-0B10-018D-D993-9890A01D6D13}"/>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6" name="TextBox 5">
            <a:extLst>
              <a:ext uri="{FF2B5EF4-FFF2-40B4-BE49-F238E27FC236}">
                <a16:creationId xmlns:a16="http://schemas.microsoft.com/office/drawing/2014/main" id="{5277275D-2DA5-E970-AAE6-14FB5CD8CEE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5A48A85C-EE85-AF44-B785-878461373BB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E41493C0-CDD3-A025-09C8-23DACFC73CC2}"/>
              </a:ext>
            </a:extLst>
          </p:cNvPr>
          <p:cNvSpPr/>
          <p:nvPr/>
        </p:nvSpPr>
        <p:spPr>
          <a:xfrm>
            <a:off x="964550" y="2737848"/>
            <a:ext cx="4731401" cy="831883"/>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F816403D-2034-C145-F726-AFF6782743CC}"/>
              </a:ext>
            </a:extLst>
          </p:cNvPr>
          <p:cNvSpPr/>
          <p:nvPr/>
        </p:nvSpPr>
        <p:spPr>
          <a:xfrm>
            <a:off x="964550" y="3703898"/>
            <a:ext cx="4731400" cy="784976"/>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937767AD-88EA-5EF2-2580-14B91B73726E}"/>
              </a:ext>
            </a:extLst>
          </p:cNvPr>
          <p:cNvSpPr txBox="1"/>
          <p:nvPr/>
        </p:nvSpPr>
        <p:spPr>
          <a:xfrm>
            <a:off x="827316" y="6187670"/>
            <a:ext cx="9699172" cy="461665"/>
          </a:xfrm>
          <a:prstGeom prst="rect">
            <a:avLst/>
          </a:prstGeom>
          <a:noFill/>
        </p:spPr>
        <p:txBody>
          <a:bodyPr wrap="square">
            <a:spAutoFit/>
          </a:bodyPr>
          <a:lstStyle/>
          <a:p>
            <a:r>
              <a:rPr lang="en-GB" sz="1200" b="0" i="0" dirty="0" err="1">
                <a:solidFill>
                  <a:srgbClr val="2E414F"/>
                </a:solidFill>
                <a:effectLst/>
                <a:latin typeface="Roboto" panose="020F0502020204030204" pitchFamily="2" charset="0"/>
              </a:rPr>
              <a:t>Kerkouri</a:t>
            </a:r>
            <a:r>
              <a:rPr lang="en-GB" sz="1200" b="0" i="0" dirty="0">
                <a:solidFill>
                  <a:srgbClr val="2E414F"/>
                </a:solidFill>
                <a:effectLst/>
                <a:latin typeface="Roboto" panose="020F0502020204030204" pitchFamily="2" charset="0"/>
              </a:rPr>
              <a:t>, Mohamed Amine et al. “An Inter-Observer Consistent Deep Adversarial Training for Visual </a:t>
            </a:r>
            <a:r>
              <a:rPr lang="en-GB" sz="1200" b="0" i="0" dirty="0" err="1">
                <a:solidFill>
                  <a:srgbClr val="2E414F"/>
                </a:solidFill>
                <a:effectLst/>
                <a:latin typeface="Roboto" panose="020F0502020204030204" pitchFamily="2" charset="0"/>
              </a:rPr>
              <a:t>Scanpath</a:t>
            </a:r>
            <a:r>
              <a:rPr lang="en-GB" sz="1200" b="0" i="0" dirty="0">
                <a:solidFill>
                  <a:srgbClr val="2E414F"/>
                </a:solidFill>
                <a:effectLst/>
                <a:latin typeface="Roboto" panose="020F0502020204030204" pitchFamily="2" charset="0"/>
              </a:rPr>
              <a:t> Prediction.” </a:t>
            </a:r>
            <a:r>
              <a:rPr lang="en-GB" sz="1200" b="0" i="1" dirty="0">
                <a:solidFill>
                  <a:srgbClr val="2E414F"/>
                </a:solidFill>
                <a:effectLst/>
                <a:latin typeface="Roboto" panose="020F0502020204030204" pitchFamily="2" charset="0"/>
              </a:rPr>
              <a:t>2023 IEEE International Conference on Image Processing (ICIP)</a:t>
            </a:r>
            <a:r>
              <a:rPr lang="en-GB" sz="1200" b="0" i="0" dirty="0">
                <a:solidFill>
                  <a:srgbClr val="2E414F"/>
                </a:solidFill>
                <a:effectLst/>
                <a:latin typeface="Roboto" panose="020F0502020204030204" pitchFamily="2" charset="0"/>
              </a:rPr>
              <a:t> (2022): 2595-2599.</a:t>
            </a:r>
            <a:endParaRPr lang="en-GB" sz="1200" dirty="0"/>
          </a:p>
        </p:txBody>
      </p:sp>
    </p:spTree>
    <p:extLst>
      <p:ext uri="{BB962C8B-B14F-4D97-AF65-F5344CB8AC3E}">
        <p14:creationId xmlns:p14="http://schemas.microsoft.com/office/powerpoint/2010/main" val="30198759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79B57-0B3C-9ED0-C4F6-83EDF2F86F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C8F466-35BF-38AF-89F8-73B3DCA01A87}"/>
              </a:ext>
            </a:extLst>
          </p:cNvPr>
          <p:cNvSpPr>
            <a:spLocks noGrp="1"/>
          </p:cNvSpPr>
          <p:nvPr>
            <p:ph type="title"/>
          </p:nvPr>
        </p:nvSpPr>
        <p:spPr/>
        <p:txBody>
          <a:bodyPr/>
          <a:lstStyle/>
          <a:p>
            <a:pPr>
              <a:spcBef>
                <a:spcPts val="1000"/>
              </a:spcBef>
            </a:pPr>
            <a:r>
              <a:rPr lang="en-US">
                <a:solidFill>
                  <a:schemeClr val="accent2"/>
                </a:solidFill>
                <a:cs typeface="Calibri Light"/>
              </a:rPr>
              <a:t>Method</a:t>
            </a:r>
            <a:endParaRPr lang="en-US">
              <a:solidFill>
                <a:schemeClr val="accent2"/>
              </a:solidFill>
              <a:ea typeface="Calibri Light"/>
              <a:cs typeface="Calibri Light"/>
            </a:endParaRPr>
          </a:p>
        </p:txBody>
      </p:sp>
      <p:pic>
        <p:nvPicPr>
          <p:cNvPr id="4" name="Picture 4" descr="A diagram of a network&#10;&#10;Description automatically generated">
            <a:extLst>
              <a:ext uri="{FF2B5EF4-FFF2-40B4-BE49-F238E27FC236}">
                <a16:creationId xmlns:a16="http://schemas.microsoft.com/office/drawing/2014/main" id="{EB6E7902-0415-E2D7-5AE0-56156ADDEEA3}"/>
              </a:ext>
            </a:extLst>
          </p:cNvPr>
          <p:cNvPicPr>
            <a:picLocks noChangeAspect="1"/>
          </p:cNvPicPr>
          <p:nvPr/>
        </p:nvPicPr>
        <p:blipFill>
          <a:blip r:embed="rId3"/>
          <a:stretch>
            <a:fillRect/>
          </a:stretch>
        </p:blipFill>
        <p:spPr>
          <a:xfrm>
            <a:off x="964550" y="1945115"/>
            <a:ext cx="10262899" cy="3517566"/>
          </a:xfrm>
          <a:prstGeom prst="rect">
            <a:avLst/>
          </a:prstGeom>
        </p:spPr>
      </p:pic>
      <p:sp>
        <p:nvSpPr>
          <p:cNvPr id="3" name="Slide Number Placeholder 2">
            <a:extLst>
              <a:ext uri="{FF2B5EF4-FFF2-40B4-BE49-F238E27FC236}">
                <a16:creationId xmlns:a16="http://schemas.microsoft.com/office/drawing/2014/main" id="{697C1558-0428-3D99-A376-73E847B07011}"/>
              </a:ext>
            </a:extLst>
          </p:cNvPr>
          <p:cNvSpPr>
            <a:spLocks noGrp="1"/>
          </p:cNvSpPr>
          <p:nvPr>
            <p:ph type="sldNum" sz="quarter" idx="12"/>
          </p:nvPr>
        </p:nvSpPr>
        <p:spPr/>
        <p:txBody>
          <a:bodyPr/>
          <a:lstStyle/>
          <a:p>
            <a:fld id="{330EA680-D336-4FF7-8B7A-9848BB0A1C32}" type="slidenum">
              <a:rPr lang="en-US" dirty="0" smtClean="0"/>
              <a:t>142</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E9DC1536-F207-9B5B-5EE7-D47FAFD63E86}"/>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6" name="TextBox 5">
            <a:extLst>
              <a:ext uri="{FF2B5EF4-FFF2-40B4-BE49-F238E27FC236}">
                <a16:creationId xmlns:a16="http://schemas.microsoft.com/office/drawing/2014/main" id="{4AD36668-9092-7462-D8BD-EA7957179E7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FA9361D1-2E94-E984-4FBF-39C03ACD11E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D83DEFBB-9C3C-E3F4-7F83-6C35C1916AAF}"/>
              </a:ext>
            </a:extLst>
          </p:cNvPr>
          <p:cNvSpPr/>
          <p:nvPr/>
        </p:nvSpPr>
        <p:spPr>
          <a:xfrm>
            <a:off x="5676899" y="2553484"/>
            <a:ext cx="1543051" cy="2056615"/>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28A9D95C-C0DE-3A16-F803-1AB09C2168C7}"/>
              </a:ext>
            </a:extLst>
          </p:cNvPr>
          <p:cNvSpPr txBox="1"/>
          <p:nvPr/>
        </p:nvSpPr>
        <p:spPr>
          <a:xfrm>
            <a:off x="827316" y="6187670"/>
            <a:ext cx="9699172" cy="461665"/>
          </a:xfrm>
          <a:prstGeom prst="rect">
            <a:avLst/>
          </a:prstGeom>
          <a:noFill/>
        </p:spPr>
        <p:txBody>
          <a:bodyPr wrap="square">
            <a:spAutoFit/>
          </a:bodyPr>
          <a:lstStyle/>
          <a:p>
            <a:r>
              <a:rPr lang="en-GB" sz="1200" b="0" i="0" dirty="0" err="1">
                <a:solidFill>
                  <a:srgbClr val="2E414F"/>
                </a:solidFill>
                <a:effectLst/>
                <a:latin typeface="Roboto" panose="020F0502020204030204" pitchFamily="2" charset="0"/>
              </a:rPr>
              <a:t>Kerkouri</a:t>
            </a:r>
            <a:r>
              <a:rPr lang="en-GB" sz="1200" b="0" i="0" dirty="0">
                <a:solidFill>
                  <a:srgbClr val="2E414F"/>
                </a:solidFill>
                <a:effectLst/>
                <a:latin typeface="Roboto" panose="020F0502020204030204" pitchFamily="2" charset="0"/>
              </a:rPr>
              <a:t>, Mohamed Amine et al. “An Inter-Observer Consistent Deep Adversarial Training for Visual </a:t>
            </a:r>
            <a:r>
              <a:rPr lang="en-GB" sz="1200" b="0" i="0" dirty="0" err="1">
                <a:solidFill>
                  <a:srgbClr val="2E414F"/>
                </a:solidFill>
                <a:effectLst/>
                <a:latin typeface="Roboto" panose="020F0502020204030204" pitchFamily="2" charset="0"/>
              </a:rPr>
              <a:t>Scanpath</a:t>
            </a:r>
            <a:r>
              <a:rPr lang="en-GB" sz="1200" b="0" i="0" dirty="0">
                <a:solidFill>
                  <a:srgbClr val="2E414F"/>
                </a:solidFill>
                <a:effectLst/>
                <a:latin typeface="Roboto" panose="020F0502020204030204" pitchFamily="2" charset="0"/>
              </a:rPr>
              <a:t> Prediction.” </a:t>
            </a:r>
            <a:r>
              <a:rPr lang="en-GB" sz="1200" b="0" i="1" dirty="0">
                <a:solidFill>
                  <a:srgbClr val="2E414F"/>
                </a:solidFill>
                <a:effectLst/>
                <a:latin typeface="Roboto" panose="020F0502020204030204" pitchFamily="2" charset="0"/>
              </a:rPr>
              <a:t>2023 IEEE International Conference on Image Processing (ICIP)</a:t>
            </a:r>
            <a:r>
              <a:rPr lang="en-GB" sz="1200" b="0" i="0" dirty="0">
                <a:solidFill>
                  <a:srgbClr val="2E414F"/>
                </a:solidFill>
                <a:effectLst/>
                <a:latin typeface="Roboto" panose="020F0502020204030204" pitchFamily="2" charset="0"/>
              </a:rPr>
              <a:t> (2022): 2595-2599.</a:t>
            </a:r>
            <a:endParaRPr lang="en-GB" sz="1200" dirty="0"/>
          </a:p>
        </p:txBody>
      </p:sp>
    </p:spTree>
    <p:extLst>
      <p:ext uri="{BB962C8B-B14F-4D97-AF65-F5344CB8AC3E}">
        <p14:creationId xmlns:p14="http://schemas.microsoft.com/office/powerpoint/2010/main" val="207466917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F6B73-A7B5-78A8-761A-EE09BACDEB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1E64B9-698C-2B6A-7ABC-8435432BED4D}"/>
              </a:ext>
            </a:extLst>
          </p:cNvPr>
          <p:cNvSpPr>
            <a:spLocks noGrp="1"/>
          </p:cNvSpPr>
          <p:nvPr>
            <p:ph type="title"/>
          </p:nvPr>
        </p:nvSpPr>
        <p:spPr/>
        <p:txBody>
          <a:bodyPr/>
          <a:lstStyle/>
          <a:p>
            <a:pPr>
              <a:spcBef>
                <a:spcPts val="1000"/>
              </a:spcBef>
            </a:pPr>
            <a:r>
              <a:rPr lang="en-US">
                <a:solidFill>
                  <a:schemeClr val="accent2"/>
                </a:solidFill>
                <a:cs typeface="Calibri Light"/>
              </a:rPr>
              <a:t>Method</a:t>
            </a:r>
            <a:endParaRPr lang="en-US">
              <a:solidFill>
                <a:schemeClr val="accent2"/>
              </a:solidFill>
              <a:ea typeface="Calibri Light"/>
              <a:cs typeface="Calibri Light"/>
            </a:endParaRPr>
          </a:p>
        </p:txBody>
      </p:sp>
      <p:pic>
        <p:nvPicPr>
          <p:cNvPr id="4" name="Picture 4" descr="A diagram of a network&#10;&#10;Description automatically generated">
            <a:extLst>
              <a:ext uri="{FF2B5EF4-FFF2-40B4-BE49-F238E27FC236}">
                <a16:creationId xmlns:a16="http://schemas.microsoft.com/office/drawing/2014/main" id="{5A54404A-615E-62B3-808B-875BB462AD17}"/>
              </a:ext>
            </a:extLst>
          </p:cNvPr>
          <p:cNvPicPr>
            <a:picLocks noChangeAspect="1"/>
          </p:cNvPicPr>
          <p:nvPr/>
        </p:nvPicPr>
        <p:blipFill>
          <a:blip r:embed="rId3"/>
          <a:stretch>
            <a:fillRect/>
          </a:stretch>
        </p:blipFill>
        <p:spPr>
          <a:xfrm>
            <a:off x="964550" y="1945115"/>
            <a:ext cx="10262899" cy="3517566"/>
          </a:xfrm>
          <a:prstGeom prst="rect">
            <a:avLst/>
          </a:prstGeom>
        </p:spPr>
      </p:pic>
      <p:sp>
        <p:nvSpPr>
          <p:cNvPr id="3" name="Slide Number Placeholder 2">
            <a:extLst>
              <a:ext uri="{FF2B5EF4-FFF2-40B4-BE49-F238E27FC236}">
                <a16:creationId xmlns:a16="http://schemas.microsoft.com/office/drawing/2014/main" id="{CDA71DC0-2759-513B-2697-2F2792569197}"/>
              </a:ext>
            </a:extLst>
          </p:cNvPr>
          <p:cNvSpPr>
            <a:spLocks noGrp="1"/>
          </p:cNvSpPr>
          <p:nvPr>
            <p:ph type="sldNum" sz="quarter" idx="12"/>
          </p:nvPr>
        </p:nvSpPr>
        <p:spPr/>
        <p:txBody>
          <a:bodyPr/>
          <a:lstStyle/>
          <a:p>
            <a:fld id="{330EA680-D336-4FF7-8B7A-9848BB0A1C32}" type="slidenum">
              <a:rPr lang="en-US" dirty="0" smtClean="0"/>
              <a:t>143</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CA268E22-D857-8963-CB64-F683F32747F1}"/>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6" name="TextBox 5">
            <a:extLst>
              <a:ext uri="{FF2B5EF4-FFF2-40B4-BE49-F238E27FC236}">
                <a16:creationId xmlns:a16="http://schemas.microsoft.com/office/drawing/2014/main" id="{7C4BAB5B-2BC1-996C-68A5-51A88956228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1CDFA037-D06E-61AC-BF9C-EBA56EF1CCE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3990A8B3-0DF7-0C1E-84B5-FB253E3FC465}"/>
              </a:ext>
            </a:extLst>
          </p:cNvPr>
          <p:cNvSpPr/>
          <p:nvPr/>
        </p:nvSpPr>
        <p:spPr>
          <a:xfrm>
            <a:off x="7467600" y="2400692"/>
            <a:ext cx="3095625" cy="2056615"/>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E928172F-A585-5E2B-02E7-3450C9244091}"/>
              </a:ext>
            </a:extLst>
          </p:cNvPr>
          <p:cNvSpPr txBox="1"/>
          <p:nvPr/>
        </p:nvSpPr>
        <p:spPr>
          <a:xfrm>
            <a:off x="827316" y="6187670"/>
            <a:ext cx="9699172" cy="461665"/>
          </a:xfrm>
          <a:prstGeom prst="rect">
            <a:avLst/>
          </a:prstGeom>
          <a:noFill/>
        </p:spPr>
        <p:txBody>
          <a:bodyPr wrap="square">
            <a:spAutoFit/>
          </a:bodyPr>
          <a:lstStyle/>
          <a:p>
            <a:r>
              <a:rPr lang="en-GB" sz="1200" b="0" i="0" dirty="0" err="1">
                <a:solidFill>
                  <a:srgbClr val="2E414F"/>
                </a:solidFill>
                <a:effectLst/>
                <a:latin typeface="Roboto" panose="020F0502020204030204" pitchFamily="2" charset="0"/>
              </a:rPr>
              <a:t>Kerkouri</a:t>
            </a:r>
            <a:r>
              <a:rPr lang="en-GB" sz="1200" b="0" i="0" dirty="0">
                <a:solidFill>
                  <a:srgbClr val="2E414F"/>
                </a:solidFill>
                <a:effectLst/>
                <a:latin typeface="Roboto" panose="020F0502020204030204" pitchFamily="2" charset="0"/>
              </a:rPr>
              <a:t>, Mohamed Amine et al. “An Inter-Observer Consistent Deep Adversarial Training for Visual </a:t>
            </a:r>
            <a:r>
              <a:rPr lang="en-GB" sz="1200" b="0" i="0" dirty="0" err="1">
                <a:solidFill>
                  <a:srgbClr val="2E414F"/>
                </a:solidFill>
                <a:effectLst/>
                <a:latin typeface="Roboto" panose="020F0502020204030204" pitchFamily="2" charset="0"/>
              </a:rPr>
              <a:t>Scanpath</a:t>
            </a:r>
            <a:r>
              <a:rPr lang="en-GB" sz="1200" b="0" i="0" dirty="0">
                <a:solidFill>
                  <a:srgbClr val="2E414F"/>
                </a:solidFill>
                <a:effectLst/>
                <a:latin typeface="Roboto" panose="020F0502020204030204" pitchFamily="2" charset="0"/>
              </a:rPr>
              <a:t> Prediction.” </a:t>
            </a:r>
            <a:r>
              <a:rPr lang="en-GB" sz="1200" b="0" i="1" dirty="0">
                <a:solidFill>
                  <a:srgbClr val="2E414F"/>
                </a:solidFill>
                <a:effectLst/>
                <a:latin typeface="Roboto" panose="020F0502020204030204" pitchFamily="2" charset="0"/>
              </a:rPr>
              <a:t>2023 IEEE International Conference on Image Processing (ICIP)</a:t>
            </a:r>
            <a:r>
              <a:rPr lang="en-GB" sz="1200" b="0" i="0" dirty="0">
                <a:solidFill>
                  <a:srgbClr val="2E414F"/>
                </a:solidFill>
                <a:effectLst/>
                <a:latin typeface="Roboto" panose="020F0502020204030204" pitchFamily="2" charset="0"/>
              </a:rPr>
              <a:t> (2022): 2595-2599.</a:t>
            </a:r>
            <a:endParaRPr lang="en-GB" sz="1200" dirty="0"/>
          </a:p>
        </p:txBody>
      </p:sp>
    </p:spTree>
    <p:extLst>
      <p:ext uri="{BB962C8B-B14F-4D97-AF65-F5344CB8AC3E}">
        <p14:creationId xmlns:p14="http://schemas.microsoft.com/office/powerpoint/2010/main" val="29612948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0812784-DD58-4CB0-8979-F7F28A805823}"/>
              </a:ext>
            </a:extLst>
          </p:cNvPr>
          <p:cNvSpPr txBox="1"/>
          <p:nvPr/>
        </p:nvSpPr>
        <p:spPr>
          <a:xfrm>
            <a:off x="992421" y="4175162"/>
            <a:ext cx="45364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0000"/>
                </a:solidFill>
                <a:latin typeface="Colonna MT"/>
                <a:cs typeface="Calibri"/>
              </a:rPr>
              <a:t>MIT 1003</a:t>
            </a:r>
          </a:p>
        </p:txBody>
      </p:sp>
      <p:pic>
        <p:nvPicPr>
          <p:cNvPr id="6" name="Picture 7">
            <a:extLst>
              <a:ext uri="{FF2B5EF4-FFF2-40B4-BE49-F238E27FC236}">
                <a16:creationId xmlns:a16="http://schemas.microsoft.com/office/drawing/2014/main" id="{EF996547-E270-49B0-91E4-ADC84245CCD3}"/>
              </a:ext>
            </a:extLst>
          </p:cNvPr>
          <p:cNvPicPr>
            <a:picLocks noChangeAspect="1"/>
          </p:cNvPicPr>
          <p:nvPr/>
        </p:nvPicPr>
        <p:blipFill>
          <a:blip r:embed="rId3"/>
          <a:stretch>
            <a:fillRect/>
          </a:stretch>
        </p:blipFill>
        <p:spPr>
          <a:xfrm>
            <a:off x="1015118" y="1429914"/>
            <a:ext cx="4636994" cy="492217"/>
          </a:xfrm>
          <a:prstGeom prst="rect">
            <a:avLst/>
          </a:prstGeom>
        </p:spPr>
      </p:pic>
      <p:pic>
        <p:nvPicPr>
          <p:cNvPr id="8" name="Picture 9">
            <a:extLst>
              <a:ext uri="{FF2B5EF4-FFF2-40B4-BE49-F238E27FC236}">
                <a16:creationId xmlns:a16="http://schemas.microsoft.com/office/drawing/2014/main" id="{51D02190-FCE5-40ED-8F15-1B31989A88B0}"/>
              </a:ext>
            </a:extLst>
          </p:cNvPr>
          <p:cNvPicPr>
            <a:picLocks noChangeAspect="1"/>
          </p:cNvPicPr>
          <p:nvPr/>
        </p:nvPicPr>
        <p:blipFill>
          <a:blip r:embed="rId4"/>
          <a:stretch>
            <a:fillRect/>
          </a:stretch>
        </p:blipFill>
        <p:spPr>
          <a:xfrm>
            <a:off x="6181165" y="3363444"/>
            <a:ext cx="5757582" cy="3268755"/>
          </a:xfrm>
          <a:prstGeom prst="rect">
            <a:avLst/>
          </a:prstGeom>
        </p:spPr>
      </p:pic>
      <p:pic>
        <p:nvPicPr>
          <p:cNvPr id="10" name="Picture 10">
            <a:extLst>
              <a:ext uri="{FF2B5EF4-FFF2-40B4-BE49-F238E27FC236}">
                <a16:creationId xmlns:a16="http://schemas.microsoft.com/office/drawing/2014/main" id="{B2B8D0E0-9531-4E2E-9965-8DB90659847C}"/>
              </a:ext>
            </a:extLst>
          </p:cNvPr>
          <p:cNvPicPr>
            <a:picLocks noChangeAspect="1"/>
          </p:cNvPicPr>
          <p:nvPr/>
        </p:nvPicPr>
        <p:blipFill>
          <a:blip r:embed="rId5"/>
          <a:stretch>
            <a:fillRect/>
          </a:stretch>
        </p:blipFill>
        <p:spPr>
          <a:xfrm>
            <a:off x="6562164" y="326651"/>
            <a:ext cx="5376582" cy="3033432"/>
          </a:xfrm>
          <a:prstGeom prst="rect">
            <a:avLst/>
          </a:prstGeom>
        </p:spPr>
      </p:pic>
      <p:sp>
        <p:nvSpPr>
          <p:cNvPr id="2" name="TextBox 1">
            <a:extLst>
              <a:ext uri="{FF2B5EF4-FFF2-40B4-BE49-F238E27FC236}">
                <a16:creationId xmlns:a16="http://schemas.microsoft.com/office/drawing/2014/main" id="{F7343AD3-C46D-479D-BC6A-B567181A1706}"/>
              </a:ext>
            </a:extLst>
          </p:cNvPr>
          <p:cNvSpPr txBox="1"/>
          <p:nvPr/>
        </p:nvSpPr>
        <p:spPr>
          <a:xfrm>
            <a:off x="1015389" y="2309868"/>
            <a:ext cx="412948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The model was </a:t>
            </a:r>
            <a:r>
              <a:rPr lang="en-US" b="1">
                <a:cs typeface="Calibri"/>
              </a:rPr>
              <a:t>trained </a:t>
            </a:r>
            <a:r>
              <a:rPr lang="en-US">
                <a:cs typeface="Calibri"/>
              </a:rPr>
              <a:t>on the  training set of the </a:t>
            </a:r>
            <a:r>
              <a:rPr lang="en-US" b="1">
                <a:cs typeface="Calibri"/>
              </a:rPr>
              <a:t>SALICON </a:t>
            </a:r>
            <a:r>
              <a:rPr lang="en-US">
                <a:cs typeface="Calibri"/>
              </a:rPr>
              <a:t>Dataset ( </a:t>
            </a:r>
            <a:r>
              <a:rPr lang="en-US" b="1">
                <a:cs typeface="Calibri"/>
              </a:rPr>
              <a:t>10000 images </a:t>
            </a:r>
            <a:r>
              <a:rPr lang="en-US">
                <a:cs typeface="Calibri"/>
              </a:rPr>
              <a:t>).</a:t>
            </a:r>
          </a:p>
          <a:p>
            <a:pPr marL="285750" indent="-285750">
              <a:buFont typeface="Arial"/>
              <a:buChar char="•"/>
            </a:pPr>
            <a:r>
              <a:rPr lang="en-US">
                <a:cs typeface="Calibri"/>
              </a:rPr>
              <a:t>It was </a:t>
            </a:r>
            <a:r>
              <a:rPr lang="en-US" b="1">
                <a:cs typeface="Calibri"/>
              </a:rPr>
              <a:t>tested </a:t>
            </a:r>
            <a:r>
              <a:rPr lang="en-US">
                <a:cs typeface="Calibri"/>
              </a:rPr>
              <a:t>on the validation set of the </a:t>
            </a:r>
            <a:r>
              <a:rPr lang="en-US" b="1">
                <a:cs typeface="Calibri"/>
              </a:rPr>
              <a:t>SALICON </a:t>
            </a:r>
            <a:r>
              <a:rPr lang="en-US">
                <a:cs typeface="Calibri"/>
              </a:rPr>
              <a:t>Dataset ( </a:t>
            </a:r>
            <a:r>
              <a:rPr lang="en-US" b="1">
                <a:cs typeface="Calibri"/>
              </a:rPr>
              <a:t>5000 images</a:t>
            </a:r>
            <a:r>
              <a:rPr lang="en-US">
                <a:cs typeface="Calibri"/>
              </a:rPr>
              <a:t>). </a:t>
            </a:r>
          </a:p>
        </p:txBody>
      </p:sp>
      <p:sp>
        <p:nvSpPr>
          <p:cNvPr id="11" name="TextBox 10">
            <a:extLst>
              <a:ext uri="{FF2B5EF4-FFF2-40B4-BE49-F238E27FC236}">
                <a16:creationId xmlns:a16="http://schemas.microsoft.com/office/drawing/2014/main" id="{4D3BCD4B-FBB2-4B65-BF57-132296FB180A}"/>
              </a:ext>
            </a:extLst>
          </p:cNvPr>
          <p:cNvSpPr txBox="1"/>
          <p:nvPr/>
        </p:nvSpPr>
        <p:spPr>
          <a:xfrm>
            <a:off x="951123" y="4797843"/>
            <a:ext cx="419375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The model was </a:t>
            </a:r>
            <a:r>
              <a:rPr lang="en-US" b="1">
                <a:cs typeface="Calibri"/>
              </a:rPr>
              <a:t>tested </a:t>
            </a:r>
            <a:r>
              <a:rPr lang="en-US">
                <a:cs typeface="Calibri"/>
              </a:rPr>
              <a:t>on the </a:t>
            </a:r>
            <a:r>
              <a:rPr lang="en-US" b="1">
                <a:cs typeface="Calibri"/>
              </a:rPr>
              <a:t>MIT1003 </a:t>
            </a:r>
            <a:r>
              <a:rPr lang="en-US">
                <a:cs typeface="Calibri"/>
              </a:rPr>
              <a:t>Dataset, without any  transfer learning (</a:t>
            </a:r>
            <a:r>
              <a:rPr lang="en-US" b="1">
                <a:cs typeface="Calibri"/>
              </a:rPr>
              <a:t>Cross-Dataset test</a:t>
            </a:r>
            <a:r>
              <a:rPr lang="en-US">
                <a:cs typeface="Calibri"/>
              </a:rPr>
              <a:t>) with a </a:t>
            </a:r>
            <a:r>
              <a:rPr lang="en-US" b="1">
                <a:cs typeface="Calibri"/>
              </a:rPr>
              <a:t>1003 images</a:t>
            </a:r>
            <a:r>
              <a:rPr lang="en-US">
                <a:cs typeface="Calibri"/>
              </a:rPr>
              <a:t>.</a:t>
            </a:r>
          </a:p>
          <a:p>
            <a:pPr marL="285750" indent="-285750">
              <a:buFont typeface="Arial"/>
              <a:buChar char="•"/>
            </a:pPr>
            <a:endParaRPr lang="en-US">
              <a:cs typeface="Calibri"/>
            </a:endParaRPr>
          </a:p>
        </p:txBody>
      </p:sp>
      <p:sp>
        <p:nvSpPr>
          <p:cNvPr id="5" name="TextBox 4">
            <a:extLst>
              <a:ext uri="{FF2B5EF4-FFF2-40B4-BE49-F238E27FC236}">
                <a16:creationId xmlns:a16="http://schemas.microsoft.com/office/drawing/2014/main" id="{00C0A4AE-3216-0B45-C0C2-E63AB3468678}"/>
              </a:ext>
            </a:extLst>
          </p:cNvPr>
          <p:cNvSpPr txBox="1"/>
          <p:nvPr/>
        </p:nvSpPr>
        <p:spPr>
          <a:xfrm>
            <a:off x="795050" y="299292"/>
            <a:ext cx="988580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ED7D31"/>
                </a:solidFill>
                <a:latin typeface="Calibri Light"/>
              </a:rPr>
              <a:t>Datasets &amp; Training  ​</a:t>
            </a:r>
            <a:endParaRPr lang="en-US" sz="4000">
              <a:solidFill>
                <a:srgbClr val="ED7D31"/>
              </a:solidFill>
              <a:latin typeface="Calibri Light"/>
              <a:cs typeface="Calibri Light"/>
            </a:endParaRPr>
          </a:p>
        </p:txBody>
      </p:sp>
      <p:sp>
        <p:nvSpPr>
          <p:cNvPr id="3" name="Slide Number Placeholder 2">
            <a:extLst>
              <a:ext uri="{FF2B5EF4-FFF2-40B4-BE49-F238E27FC236}">
                <a16:creationId xmlns:a16="http://schemas.microsoft.com/office/drawing/2014/main" id="{67D23E87-F688-CDC1-C072-2E847E8CC76E}"/>
              </a:ext>
            </a:extLst>
          </p:cNvPr>
          <p:cNvSpPr>
            <a:spLocks noGrp="1"/>
          </p:cNvSpPr>
          <p:nvPr>
            <p:ph type="sldNum" sz="quarter" idx="12"/>
          </p:nvPr>
        </p:nvSpPr>
        <p:spPr/>
        <p:txBody>
          <a:bodyPr/>
          <a:lstStyle/>
          <a:p>
            <a:fld id="{27C6CCC6-2BE5-4E42-96A4-D1E8E81A3D8E}" type="slidenum">
              <a:rPr lang="de-DE" smtClean="0"/>
              <a:t>144</a:t>
            </a:fld>
            <a:endParaRPr lang="en-US"/>
          </a:p>
        </p:txBody>
      </p:sp>
    </p:spTree>
    <p:extLst>
      <p:ext uri="{BB962C8B-B14F-4D97-AF65-F5344CB8AC3E}">
        <p14:creationId xmlns:p14="http://schemas.microsoft.com/office/powerpoint/2010/main" val="35921038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BF9038-98C3-EE33-E3AC-C9DE278315B3}"/>
              </a:ext>
            </a:extLst>
          </p:cNvPr>
          <p:cNvPicPr>
            <a:picLocks noChangeAspect="1"/>
          </p:cNvPicPr>
          <p:nvPr/>
        </p:nvPicPr>
        <p:blipFill>
          <a:blip r:embed="rId2"/>
          <a:stretch>
            <a:fillRect/>
          </a:stretch>
        </p:blipFill>
        <p:spPr>
          <a:xfrm>
            <a:off x="281614" y="2511302"/>
            <a:ext cx="11628771" cy="2894272"/>
          </a:xfrm>
          <a:prstGeom prst="rect">
            <a:avLst/>
          </a:prstGeom>
        </p:spPr>
      </p:pic>
      <p:sp>
        <p:nvSpPr>
          <p:cNvPr id="6" name="TextBox 1">
            <a:extLst>
              <a:ext uri="{FF2B5EF4-FFF2-40B4-BE49-F238E27FC236}">
                <a16:creationId xmlns:a16="http://schemas.microsoft.com/office/drawing/2014/main" id="{F8F7CF5E-C406-C7C8-EEC1-94D485694A4C}"/>
              </a:ext>
            </a:extLst>
          </p:cNvPr>
          <p:cNvSpPr txBox="1"/>
          <p:nvPr/>
        </p:nvSpPr>
        <p:spPr>
          <a:xfrm>
            <a:off x="3043210" y="1539132"/>
            <a:ext cx="298347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rgbClr val="FF0000"/>
                </a:solidFill>
                <a:latin typeface="Colonna MT"/>
                <a:cs typeface="Calibri"/>
              </a:rPr>
              <a:t>MIT 1003</a:t>
            </a:r>
          </a:p>
        </p:txBody>
      </p:sp>
      <p:sp>
        <p:nvSpPr>
          <p:cNvPr id="10" name="Title 1">
            <a:extLst>
              <a:ext uri="{FF2B5EF4-FFF2-40B4-BE49-F238E27FC236}">
                <a16:creationId xmlns:a16="http://schemas.microsoft.com/office/drawing/2014/main" id="{DDAE7DE5-1689-1BD9-F9E1-080DBE73A6D6}"/>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a:t>
            </a:r>
            <a:endParaRPr lang="en-US" dirty="0"/>
          </a:p>
        </p:txBody>
      </p:sp>
      <p:pic>
        <p:nvPicPr>
          <p:cNvPr id="11" name="Picture 10" descr="A picture containing text, clipart, businesscard&#10;&#10;Description automatically generated">
            <a:extLst>
              <a:ext uri="{FF2B5EF4-FFF2-40B4-BE49-F238E27FC236}">
                <a16:creationId xmlns:a16="http://schemas.microsoft.com/office/drawing/2014/main" id="{CA8BB39C-F33F-C99E-2AFC-87D4DFE87C95}"/>
              </a:ext>
            </a:extLst>
          </p:cNvPr>
          <p:cNvPicPr>
            <a:picLocks noChangeAspect="1"/>
          </p:cNvPicPr>
          <p:nvPr/>
        </p:nvPicPr>
        <p:blipFill>
          <a:blip r:embed="rId3"/>
          <a:stretch>
            <a:fillRect/>
          </a:stretch>
        </p:blipFill>
        <p:spPr>
          <a:xfrm>
            <a:off x="9925308" y="118831"/>
            <a:ext cx="2000250" cy="1266825"/>
          </a:xfrm>
          <a:prstGeom prst="rect">
            <a:avLst/>
          </a:prstGeom>
        </p:spPr>
      </p:pic>
      <p:sp>
        <p:nvSpPr>
          <p:cNvPr id="4" name="Slide Number Placeholder 3">
            <a:extLst>
              <a:ext uri="{FF2B5EF4-FFF2-40B4-BE49-F238E27FC236}">
                <a16:creationId xmlns:a16="http://schemas.microsoft.com/office/drawing/2014/main" id="{07E8EE74-6F18-855A-3BF6-631F18802316}"/>
              </a:ext>
            </a:extLst>
          </p:cNvPr>
          <p:cNvSpPr>
            <a:spLocks noGrp="1"/>
          </p:cNvSpPr>
          <p:nvPr>
            <p:ph type="sldNum" sz="quarter" idx="12"/>
          </p:nvPr>
        </p:nvSpPr>
        <p:spPr/>
        <p:txBody>
          <a:bodyPr/>
          <a:lstStyle/>
          <a:p>
            <a:fld id="{330EA680-D336-4FF7-8B7A-9848BB0A1C32}" type="slidenum">
              <a:rPr lang="en-US" smtClean="0"/>
              <a:t>145</a:t>
            </a:fld>
            <a:endParaRPr lang="en-US"/>
          </a:p>
        </p:txBody>
      </p:sp>
      <p:sp>
        <p:nvSpPr>
          <p:cNvPr id="2" name="Rectangle 1">
            <a:extLst>
              <a:ext uri="{FF2B5EF4-FFF2-40B4-BE49-F238E27FC236}">
                <a16:creationId xmlns:a16="http://schemas.microsoft.com/office/drawing/2014/main" id="{A7AD4313-6783-6404-9374-E75479B87C9A}"/>
              </a:ext>
            </a:extLst>
          </p:cNvPr>
          <p:cNvSpPr/>
          <p:nvPr/>
        </p:nvSpPr>
        <p:spPr>
          <a:xfrm>
            <a:off x="4028761" y="4906195"/>
            <a:ext cx="1012371" cy="499379"/>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F411582-C683-3C7A-73F6-A5F40D6C5FCD}"/>
              </a:ext>
            </a:extLst>
          </p:cNvPr>
          <p:cNvSpPr/>
          <p:nvPr/>
        </p:nvSpPr>
        <p:spPr>
          <a:xfrm>
            <a:off x="6138499" y="4993281"/>
            <a:ext cx="1012371" cy="499379"/>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15DA634-D3A5-2151-A8C7-E2334FC07D7E}"/>
              </a:ext>
            </a:extLst>
          </p:cNvPr>
          <p:cNvSpPr/>
          <p:nvPr/>
        </p:nvSpPr>
        <p:spPr>
          <a:xfrm>
            <a:off x="8282093" y="4993281"/>
            <a:ext cx="1012371" cy="499379"/>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381832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93FF1-57DC-4407-9909-885469FDD4C9}"/>
              </a:ext>
            </a:extLst>
          </p:cNvPr>
          <p:cNvSpPr>
            <a:spLocks noGrp="1"/>
          </p:cNvSpPr>
          <p:nvPr>
            <p:ph type="title"/>
          </p:nvPr>
        </p:nvSpPr>
        <p:spPr/>
        <p:txBody>
          <a:bodyPr/>
          <a:lstStyle/>
          <a:p>
            <a:r>
              <a:rPr lang="en-US">
                <a:solidFill>
                  <a:schemeClr val="accent2"/>
                </a:solidFill>
                <a:cs typeface="Calibri Light"/>
              </a:rPr>
              <a:t>Results 3</a:t>
            </a:r>
          </a:p>
        </p:txBody>
      </p:sp>
      <p:sp>
        <p:nvSpPr>
          <p:cNvPr id="4" name="Slide Number Placeholder 3">
            <a:extLst>
              <a:ext uri="{FF2B5EF4-FFF2-40B4-BE49-F238E27FC236}">
                <a16:creationId xmlns:a16="http://schemas.microsoft.com/office/drawing/2014/main" id="{2AD43573-404C-F1BC-5C21-599FD3379870}"/>
              </a:ext>
            </a:extLst>
          </p:cNvPr>
          <p:cNvSpPr>
            <a:spLocks noGrp="1"/>
          </p:cNvSpPr>
          <p:nvPr>
            <p:ph type="sldNum" sz="quarter" idx="12"/>
          </p:nvPr>
        </p:nvSpPr>
        <p:spPr/>
        <p:txBody>
          <a:bodyPr/>
          <a:lstStyle/>
          <a:p>
            <a:fld id="{330EA680-D336-4FF7-8B7A-9848BB0A1C32}" type="slidenum">
              <a:rPr lang="en-US" smtClean="0"/>
              <a:t>146</a:t>
            </a:fld>
            <a:endParaRPr lang="en-US"/>
          </a:p>
        </p:txBody>
      </p:sp>
      <p:pic>
        <p:nvPicPr>
          <p:cNvPr id="6" name="Picture 5" descr="A picture containing text, clipart, businesscard&#10;&#10;Description automatically generated">
            <a:extLst>
              <a:ext uri="{FF2B5EF4-FFF2-40B4-BE49-F238E27FC236}">
                <a16:creationId xmlns:a16="http://schemas.microsoft.com/office/drawing/2014/main" id="{8B245BE7-E2EB-6F37-317F-1C21E603A50A}"/>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7" name="Picture 6">
            <a:extLst>
              <a:ext uri="{FF2B5EF4-FFF2-40B4-BE49-F238E27FC236}">
                <a16:creationId xmlns:a16="http://schemas.microsoft.com/office/drawing/2014/main" id="{69854D7D-02B9-D70A-70E6-5040784E63EE}"/>
              </a:ext>
            </a:extLst>
          </p:cNvPr>
          <p:cNvPicPr>
            <a:picLocks noChangeAspect="1"/>
          </p:cNvPicPr>
          <p:nvPr/>
        </p:nvPicPr>
        <p:blipFill>
          <a:blip r:embed="rId4"/>
          <a:stretch>
            <a:fillRect/>
          </a:stretch>
        </p:blipFill>
        <p:spPr>
          <a:xfrm>
            <a:off x="301327" y="1631950"/>
            <a:ext cx="11589345" cy="4169338"/>
          </a:xfrm>
          <a:prstGeom prst="rect">
            <a:avLst/>
          </a:prstGeom>
        </p:spPr>
      </p:pic>
    </p:spTree>
    <p:extLst>
      <p:ext uri="{BB962C8B-B14F-4D97-AF65-F5344CB8AC3E}">
        <p14:creationId xmlns:p14="http://schemas.microsoft.com/office/powerpoint/2010/main" val="21784278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946AE-A7B5-F286-3773-688489DD31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01BCC3-88DB-59B9-CDFE-93725A3A7EAE}"/>
              </a:ext>
            </a:extLst>
          </p:cNvPr>
          <p:cNvSpPr>
            <a:spLocks noGrp="1"/>
          </p:cNvSpPr>
          <p:nvPr>
            <p:ph type="title"/>
          </p:nvPr>
        </p:nvSpPr>
        <p:spPr/>
        <p:txBody>
          <a:bodyPr/>
          <a:lstStyle/>
          <a:p>
            <a:r>
              <a:rPr lang="en-US">
                <a:solidFill>
                  <a:schemeClr val="accent2"/>
                </a:solidFill>
                <a:cs typeface="Calibri Light"/>
              </a:rPr>
              <a:t>Results 3</a:t>
            </a:r>
          </a:p>
        </p:txBody>
      </p:sp>
      <p:sp>
        <p:nvSpPr>
          <p:cNvPr id="4" name="Slide Number Placeholder 3">
            <a:extLst>
              <a:ext uri="{FF2B5EF4-FFF2-40B4-BE49-F238E27FC236}">
                <a16:creationId xmlns:a16="http://schemas.microsoft.com/office/drawing/2014/main" id="{21B07176-419C-6D7A-88C5-53190203CF4B}"/>
              </a:ext>
            </a:extLst>
          </p:cNvPr>
          <p:cNvSpPr>
            <a:spLocks noGrp="1"/>
          </p:cNvSpPr>
          <p:nvPr>
            <p:ph type="sldNum" sz="quarter" idx="12"/>
          </p:nvPr>
        </p:nvSpPr>
        <p:spPr/>
        <p:txBody>
          <a:bodyPr/>
          <a:lstStyle/>
          <a:p>
            <a:fld id="{330EA680-D336-4FF7-8B7A-9848BB0A1C32}" type="slidenum">
              <a:rPr lang="en-US" smtClean="0"/>
              <a:t>147</a:t>
            </a:fld>
            <a:endParaRPr lang="en-US"/>
          </a:p>
        </p:txBody>
      </p:sp>
      <p:pic>
        <p:nvPicPr>
          <p:cNvPr id="6" name="Picture 5" descr="A picture containing text, clipart, businesscard&#10;&#10;Description automatically generated">
            <a:extLst>
              <a:ext uri="{FF2B5EF4-FFF2-40B4-BE49-F238E27FC236}">
                <a16:creationId xmlns:a16="http://schemas.microsoft.com/office/drawing/2014/main" id="{109AC837-1D82-F04C-A3F4-394365C00EBD}"/>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5" name="Picture 4">
            <a:extLst>
              <a:ext uri="{FF2B5EF4-FFF2-40B4-BE49-F238E27FC236}">
                <a16:creationId xmlns:a16="http://schemas.microsoft.com/office/drawing/2014/main" id="{21A77B2A-C356-C9C6-F8A4-D2192503900D}"/>
              </a:ext>
            </a:extLst>
          </p:cNvPr>
          <p:cNvPicPr>
            <a:picLocks noChangeAspect="1"/>
          </p:cNvPicPr>
          <p:nvPr/>
        </p:nvPicPr>
        <p:blipFill>
          <a:blip r:embed="rId4"/>
          <a:stretch>
            <a:fillRect/>
          </a:stretch>
        </p:blipFill>
        <p:spPr>
          <a:xfrm>
            <a:off x="4857561" y="1936982"/>
            <a:ext cx="5996595" cy="1325563"/>
          </a:xfrm>
          <a:prstGeom prst="rect">
            <a:avLst/>
          </a:prstGeom>
        </p:spPr>
      </p:pic>
      <p:pic>
        <p:nvPicPr>
          <p:cNvPr id="8" name="Picture 7">
            <a:extLst>
              <a:ext uri="{FF2B5EF4-FFF2-40B4-BE49-F238E27FC236}">
                <a16:creationId xmlns:a16="http://schemas.microsoft.com/office/drawing/2014/main" id="{AB75C8AF-EE1E-EFD0-E9D5-CAC9B4C72E80}"/>
              </a:ext>
            </a:extLst>
          </p:cNvPr>
          <p:cNvPicPr>
            <a:picLocks noChangeAspect="1"/>
          </p:cNvPicPr>
          <p:nvPr/>
        </p:nvPicPr>
        <p:blipFill>
          <a:blip r:embed="rId5"/>
          <a:stretch>
            <a:fillRect/>
          </a:stretch>
        </p:blipFill>
        <p:spPr>
          <a:xfrm>
            <a:off x="3102603" y="3839963"/>
            <a:ext cx="8822955" cy="993576"/>
          </a:xfrm>
          <a:prstGeom prst="rect">
            <a:avLst/>
          </a:prstGeom>
        </p:spPr>
      </p:pic>
      <p:pic>
        <p:nvPicPr>
          <p:cNvPr id="9" name="Picture 7" descr="A picture containing text&#10;&#10;Description automatically generated">
            <a:extLst>
              <a:ext uri="{FF2B5EF4-FFF2-40B4-BE49-F238E27FC236}">
                <a16:creationId xmlns:a16="http://schemas.microsoft.com/office/drawing/2014/main" id="{93E1F287-363C-E616-D8C1-7199314EA676}"/>
              </a:ext>
            </a:extLst>
          </p:cNvPr>
          <p:cNvPicPr>
            <a:picLocks noChangeAspect="1"/>
          </p:cNvPicPr>
          <p:nvPr/>
        </p:nvPicPr>
        <p:blipFill>
          <a:blip r:embed="rId6"/>
          <a:stretch>
            <a:fillRect/>
          </a:stretch>
        </p:blipFill>
        <p:spPr>
          <a:xfrm>
            <a:off x="266442" y="1851778"/>
            <a:ext cx="2743198" cy="986410"/>
          </a:xfrm>
          <a:prstGeom prst="rect">
            <a:avLst/>
          </a:prstGeom>
        </p:spPr>
      </p:pic>
      <p:pic>
        <p:nvPicPr>
          <p:cNvPr id="10" name="Picture 9" descr="Logo&#10;&#10;Description automatically generated">
            <a:extLst>
              <a:ext uri="{FF2B5EF4-FFF2-40B4-BE49-F238E27FC236}">
                <a16:creationId xmlns:a16="http://schemas.microsoft.com/office/drawing/2014/main" id="{5F11BAE1-6BB7-4422-C3DA-4BA15A3267A8}"/>
              </a:ext>
            </a:extLst>
          </p:cNvPr>
          <p:cNvPicPr>
            <a:picLocks noChangeAspect="1"/>
          </p:cNvPicPr>
          <p:nvPr/>
        </p:nvPicPr>
        <p:blipFill>
          <a:blip r:embed="rId7"/>
          <a:stretch>
            <a:fillRect/>
          </a:stretch>
        </p:blipFill>
        <p:spPr>
          <a:xfrm>
            <a:off x="611149" y="3839963"/>
            <a:ext cx="1527858" cy="1115404"/>
          </a:xfrm>
          <a:prstGeom prst="rect">
            <a:avLst/>
          </a:prstGeom>
        </p:spPr>
      </p:pic>
    </p:spTree>
    <p:extLst>
      <p:ext uri="{BB962C8B-B14F-4D97-AF65-F5344CB8AC3E}">
        <p14:creationId xmlns:p14="http://schemas.microsoft.com/office/powerpoint/2010/main" val="2990612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E94CD-35B9-47BB-151D-EAEBD9AD8F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CC6DA-A015-7841-4FAC-24E843D3B34F}"/>
              </a:ext>
            </a:extLst>
          </p:cNvPr>
          <p:cNvSpPr>
            <a:spLocks noGrp="1"/>
          </p:cNvSpPr>
          <p:nvPr>
            <p:ph type="title"/>
          </p:nvPr>
        </p:nvSpPr>
        <p:spPr/>
        <p:txBody>
          <a:bodyPr/>
          <a:lstStyle/>
          <a:p>
            <a:pPr>
              <a:spcBef>
                <a:spcPts val="1000"/>
              </a:spcBef>
            </a:pPr>
            <a:r>
              <a:rPr lang="en-US">
                <a:solidFill>
                  <a:schemeClr val="accent2"/>
                </a:solidFill>
                <a:cs typeface="Calibri Light"/>
              </a:rPr>
              <a:t>Dataset </a:t>
            </a:r>
            <a:endParaRPr lang="en-US">
              <a:solidFill>
                <a:schemeClr val="accent2"/>
              </a:solidFill>
              <a:ea typeface="Calibri Light"/>
              <a:cs typeface="Calibri Light"/>
            </a:endParaRPr>
          </a:p>
        </p:txBody>
      </p:sp>
      <p:sp>
        <p:nvSpPr>
          <p:cNvPr id="5" name="Slide Number Placeholder 4">
            <a:extLst>
              <a:ext uri="{FF2B5EF4-FFF2-40B4-BE49-F238E27FC236}">
                <a16:creationId xmlns:a16="http://schemas.microsoft.com/office/drawing/2014/main" id="{3765C819-9B7A-D81F-ACA9-A80522D4E7E1}"/>
              </a:ext>
            </a:extLst>
          </p:cNvPr>
          <p:cNvSpPr>
            <a:spLocks noGrp="1"/>
          </p:cNvSpPr>
          <p:nvPr>
            <p:ph type="sldNum" sz="quarter" idx="12"/>
          </p:nvPr>
        </p:nvSpPr>
        <p:spPr/>
        <p:txBody>
          <a:bodyPr/>
          <a:lstStyle/>
          <a:p>
            <a:fld id="{330EA680-D336-4FF7-8B7A-9848BB0A1C32}" type="slidenum">
              <a:rPr lang="en-US" smtClean="0"/>
              <a:t>148</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790855B6-D422-5A31-02BE-3D55E807B482}"/>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16386" name="Picture 2" descr="Road To Heaven Paintings for Sale - Pixels Merch">
            <a:extLst>
              <a:ext uri="{FF2B5EF4-FFF2-40B4-BE49-F238E27FC236}">
                <a16:creationId xmlns:a16="http://schemas.microsoft.com/office/drawing/2014/main" id="{8CB9182B-7EDA-0A6D-4C10-50580151F7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17C6804-87F7-3FD2-DFF7-A0F55E543E5B}"/>
              </a:ext>
            </a:extLst>
          </p:cNvPr>
          <p:cNvSpPr/>
          <p:nvPr/>
        </p:nvSpPr>
        <p:spPr>
          <a:xfrm>
            <a:off x="2822316" y="1474237"/>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4" name="TextBox 3">
            <a:extLst>
              <a:ext uri="{FF2B5EF4-FFF2-40B4-BE49-F238E27FC236}">
                <a16:creationId xmlns:a16="http://schemas.microsoft.com/office/drawing/2014/main" id="{53F9DCF6-DFD1-E92F-1C04-50DB9D13D780}"/>
              </a:ext>
            </a:extLst>
          </p:cNvPr>
          <p:cNvSpPr txBox="1"/>
          <p:nvPr/>
        </p:nvSpPr>
        <p:spPr>
          <a:xfrm>
            <a:off x="2822317" y="2637563"/>
            <a:ext cx="2416628" cy="2677656"/>
          </a:xfrm>
          <a:prstGeom prst="rect">
            <a:avLst/>
          </a:prstGeom>
          <a:noFill/>
        </p:spPr>
        <p:txBody>
          <a:bodyPr wrap="square" rtlCol="0">
            <a:spAutoFit/>
          </a:bodyPr>
          <a:lstStyle/>
          <a:p>
            <a:pPr algn="ctr"/>
            <a:r>
              <a:rPr lang="en-GB" sz="2400" b="1" dirty="0">
                <a:solidFill>
                  <a:schemeClr val="bg1"/>
                </a:solidFill>
              </a:rPr>
              <a:t>The Discriminator Architecture could be Reused for Scanpath Classification Task </a:t>
            </a:r>
          </a:p>
        </p:txBody>
      </p:sp>
      <p:sp>
        <p:nvSpPr>
          <p:cNvPr id="9" name="Rectangle 8">
            <a:extLst>
              <a:ext uri="{FF2B5EF4-FFF2-40B4-BE49-F238E27FC236}">
                <a16:creationId xmlns:a16="http://schemas.microsoft.com/office/drawing/2014/main" id="{30666075-CDC4-1A60-022F-B44E9EF4EA88}"/>
              </a:ext>
            </a:extLst>
          </p:cNvPr>
          <p:cNvSpPr/>
          <p:nvPr/>
        </p:nvSpPr>
        <p:spPr>
          <a:xfrm>
            <a:off x="7127616" y="1483762"/>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10" name="TextBox 9">
            <a:extLst>
              <a:ext uri="{FF2B5EF4-FFF2-40B4-BE49-F238E27FC236}">
                <a16:creationId xmlns:a16="http://schemas.microsoft.com/office/drawing/2014/main" id="{29815F46-AC64-E593-945F-5E9E94C605AB}"/>
              </a:ext>
            </a:extLst>
          </p:cNvPr>
          <p:cNvSpPr txBox="1"/>
          <p:nvPr/>
        </p:nvSpPr>
        <p:spPr>
          <a:xfrm>
            <a:off x="7127617" y="2647088"/>
            <a:ext cx="2416628" cy="2308324"/>
          </a:xfrm>
          <a:prstGeom prst="rect">
            <a:avLst/>
          </a:prstGeom>
          <a:noFill/>
        </p:spPr>
        <p:txBody>
          <a:bodyPr wrap="square" rtlCol="0">
            <a:spAutoFit/>
          </a:bodyPr>
          <a:lstStyle/>
          <a:p>
            <a:pPr algn="ctr"/>
            <a:r>
              <a:rPr lang="en-GB" sz="2400" b="1" dirty="0">
                <a:solidFill>
                  <a:schemeClr val="bg1"/>
                </a:solidFill>
              </a:rPr>
              <a:t>An adversarial Training Approach that Reduces the Inter-Observer Disparity </a:t>
            </a:r>
          </a:p>
        </p:txBody>
      </p:sp>
    </p:spTree>
    <p:extLst>
      <p:ext uri="{BB962C8B-B14F-4D97-AF65-F5344CB8AC3E}">
        <p14:creationId xmlns:p14="http://schemas.microsoft.com/office/powerpoint/2010/main" val="414990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 grpId="0" animBg="1"/>
      <p:bldP spid="10"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5CD0E-2E2F-69FC-3D94-D347B553457B}"/>
            </a:ext>
          </a:extLst>
        </p:cNvPr>
        <p:cNvGrpSpPr/>
        <p:nvPr/>
      </p:nvGrpSpPr>
      <p:grpSpPr>
        <a:xfrm>
          <a:off x="0" y="0"/>
          <a:ext cx="0" cy="0"/>
          <a:chOff x="0" y="0"/>
          <a:chExt cx="0" cy="0"/>
        </a:xfrm>
      </p:grpSpPr>
      <p:pic>
        <p:nvPicPr>
          <p:cNvPr id="18434" name="Picture 2" descr="How Hell Has Been Depicted in Art History | Artsy">
            <a:extLst>
              <a:ext uri="{FF2B5EF4-FFF2-40B4-BE49-F238E27FC236}">
                <a16:creationId xmlns:a16="http://schemas.microsoft.com/office/drawing/2014/main" id="{5741CCC1-9B54-D3E1-057F-A0A61D1BF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487"/>
            <a:ext cx="12192000" cy="694848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C31A69C-E273-03B7-A9AC-F218573C71E7}"/>
              </a:ext>
            </a:extLst>
          </p:cNvPr>
          <p:cNvSpPr>
            <a:spLocks noGrp="1"/>
          </p:cNvSpPr>
          <p:nvPr>
            <p:ph type="sldNum" sz="quarter" idx="12"/>
          </p:nvPr>
        </p:nvSpPr>
        <p:spPr/>
        <p:txBody>
          <a:bodyPr/>
          <a:lstStyle/>
          <a:p>
            <a:fld id="{330EA680-D336-4FF7-8B7A-9848BB0A1C32}" type="slidenum">
              <a:rPr lang="en-US" smtClean="0"/>
              <a:t>149</a:t>
            </a:fld>
            <a:endParaRPr lang="en-US"/>
          </a:p>
        </p:txBody>
      </p:sp>
      <p:sp>
        <p:nvSpPr>
          <p:cNvPr id="2" name="Rectangle 1">
            <a:extLst>
              <a:ext uri="{FF2B5EF4-FFF2-40B4-BE49-F238E27FC236}">
                <a16:creationId xmlns:a16="http://schemas.microsoft.com/office/drawing/2014/main" id="{B8715D34-C281-6553-2CA1-4F057212608A}"/>
              </a:ext>
            </a:extLst>
          </p:cNvPr>
          <p:cNvSpPr/>
          <p:nvPr/>
        </p:nvSpPr>
        <p:spPr>
          <a:xfrm>
            <a:off x="6518016" y="1512337"/>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6" name="TextBox 5">
            <a:extLst>
              <a:ext uri="{FF2B5EF4-FFF2-40B4-BE49-F238E27FC236}">
                <a16:creationId xmlns:a16="http://schemas.microsoft.com/office/drawing/2014/main" id="{2F52FE9A-09D2-94A1-B2E7-3BD507CA719E}"/>
              </a:ext>
            </a:extLst>
          </p:cNvPr>
          <p:cNvSpPr txBox="1"/>
          <p:nvPr/>
        </p:nvSpPr>
        <p:spPr>
          <a:xfrm>
            <a:off x="6518017" y="2675663"/>
            <a:ext cx="2416628" cy="1569660"/>
          </a:xfrm>
          <a:prstGeom prst="rect">
            <a:avLst/>
          </a:prstGeom>
          <a:noFill/>
        </p:spPr>
        <p:txBody>
          <a:bodyPr wrap="square" rtlCol="0">
            <a:spAutoFit/>
          </a:bodyPr>
          <a:lstStyle/>
          <a:p>
            <a:pPr algn="ctr"/>
            <a:r>
              <a:rPr lang="en-GB" sz="2400" b="1" dirty="0">
                <a:solidFill>
                  <a:schemeClr val="bg1"/>
                </a:solidFill>
              </a:rPr>
              <a:t>The Model doesn’t Take the Time Dimension into Account </a:t>
            </a:r>
          </a:p>
        </p:txBody>
      </p:sp>
      <p:sp>
        <p:nvSpPr>
          <p:cNvPr id="7" name="Rectangle 6">
            <a:extLst>
              <a:ext uri="{FF2B5EF4-FFF2-40B4-BE49-F238E27FC236}">
                <a16:creationId xmlns:a16="http://schemas.microsoft.com/office/drawing/2014/main" id="{D34B50BC-3629-98A1-E3D0-665600F656DD}"/>
              </a:ext>
            </a:extLst>
          </p:cNvPr>
          <p:cNvSpPr/>
          <p:nvPr/>
        </p:nvSpPr>
        <p:spPr>
          <a:xfrm>
            <a:off x="3222366" y="1474237"/>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8" name="TextBox 7">
            <a:extLst>
              <a:ext uri="{FF2B5EF4-FFF2-40B4-BE49-F238E27FC236}">
                <a16:creationId xmlns:a16="http://schemas.microsoft.com/office/drawing/2014/main" id="{FC6A21D9-D78D-3416-8975-E3C237EC53F4}"/>
              </a:ext>
            </a:extLst>
          </p:cNvPr>
          <p:cNvSpPr txBox="1"/>
          <p:nvPr/>
        </p:nvSpPr>
        <p:spPr>
          <a:xfrm>
            <a:off x="3222367" y="2094638"/>
            <a:ext cx="2416628" cy="3416320"/>
          </a:xfrm>
          <a:prstGeom prst="rect">
            <a:avLst/>
          </a:prstGeom>
          <a:noFill/>
        </p:spPr>
        <p:txBody>
          <a:bodyPr wrap="square" rtlCol="0">
            <a:spAutoFit/>
          </a:bodyPr>
          <a:lstStyle/>
          <a:p>
            <a:pPr algn="ctr"/>
            <a:r>
              <a:rPr lang="en-GB" sz="2400" b="1" dirty="0">
                <a:solidFill>
                  <a:schemeClr val="bg1"/>
                </a:solidFill>
              </a:rPr>
              <a:t>The Model is only able to Predict a Single Scanpath per Image, which doesn’t Completely Correspond to Reality</a:t>
            </a:r>
          </a:p>
        </p:txBody>
      </p:sp>
    </p:spTree>
    <p:extLst>
      <p:ext uri="{BB962C8B-B14F-4D97-AF65-F5344CB8AC3E}">
        <p14:creationId xmlns:p14="http://schemas.microsoft.com/office/powerpoint/2010/main" val="221835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30820-A38B-3038-521E-2A2783560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4EF229-4F65-0E14-F27C-B6209D59423B}"/>
              </a:ext>
            </a:extLst>
          </p:cNvPr>
          <p:cNvSpPr>
            <a:spLocks noGrp="1"/>
          </p:cNvSpPr>
          <p:nvPr>
            <p:ph type="title"/>
          </p:nvPr>
        </p:nvSpPr>
        <p:spPr/>
        <p:txBody>
          <a:bodyPr/>
          <a:lstStyle/>
          <a:p>
            <a:pPr>
              <a:spcBef>
                <a:spcPts val="1000"/>
              </a:spcBef>
            </a:pPr>
            <a:r>
              <a:rPr lang="en-US" dirty="0">
                <a:solidFill>
                  <a:schemeClr val="accent2"/>
                </a:solidFill>
                <a:cs typeface="Calibri Light"/>
              </a:rPr>
              <a:t>Experiment </a:t>
            </a:r>
          </a:p>
        </p:txBody>
      </p:sp>
      <p:sp>
        <p:nvSpPr>
          <p:cNvPr id="6" name="Slide Number Placeholder 5">
            <a:extLst>
              <a:ext uri="{FF2B5EF4-FFF2-40B4-BE49-F238E27FC236}">
                <a16:creationId xmlns:a16="http://schemas.microsoft.com/office/drawing/2014/main" id="{74C8292F-4557-932A-B34B-5665D12C2C75}"/>
              </a:ext>
            </a:extLst>
          </p:cNvPr>
          <p:cNvSpPr>
            <a:spLocks noGrp="1"/>
          </p:cNvSpPr>
          <p:nvPr>
            <p:ph type="sldNum" sz="quarter" idx="12"/>
          </p:nvPr>
        </p:nvSpPr>
        <p:spPr/>
        <p:txBody>
          <a:bodyPr/>
          <a:lstStyle/>
          <a:p>
            <a:fld id="{330EA680-D336-4FF7-8B7A-9848BB0A1C32}" type="slidenum">
              <a:rPr lang="en-US" smtClean="0"/>
              <a:t>15</a:t>
            </a:fld>
            <a:endParaRPr lang="en-US"/>
          </a:p>
        </p:txBody>
      </p:sp>
      <p:pic>
        <p:nvPicPr>
          <p:cNvPr id="9" name="Picture 8" descr="A picture containing text, clipart, businesscard&#10;&#10;Description automatically generated">
            <a:extLst>
              <a:ext uri="{FF2B5EF4-FFF2-40B4-BE49-F238E27FC236}">
                <a16:creationId xmlns:a16="http://schemas.microsoft.com/office/drawing/2014/main" id="{23E67E21-8DC6-8478-EC93-D3C247A4AA33}"/>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3" name="Picture 2">
            <a:extLst>
              <a:ext uri="{FF2B5EF4-FFF2-40B4-BE49-F238E27FC236}">
                <a16:creationId xmlns:a16="http://schemas.microsoft.com/office/drawing/2014/main" id="{471F1BB1-9E78-C8BC-D2A7-D90344F371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97503" y="1690688"/>
            <a:ext cx="8527805" cy="4818984"/>
          </a:xfrm>
          <a:prstGeom prst="rect">
            <a:avLst/>
          </a:prstGeom>
        </p:spPr>
      </p:pic>
      <p:sp>
        <p:nvSpPr>
          <p:cNvPr id="4" name="Rectangle 3">
            <a:extLst>
              <a:ext uri="{FF2B5EF4-FFF2-40B4-BE49-F238E27FC236}">
                <a16:creationId xmlns:a16="http://schemas.microsoft.com/office/drawing/2014/main" id="{27B7643A-757C-0AF3-D58C-8DDB3980B598}"/>
              </a:ext>
            </a:extLst>
          </p:cNvPr>
          <p:cNvSpPr/>
          <p:nvPr/>
        </p:nvSpPr>
        <p:spPr>
          <a:xfrm>
            <a:off x="1204654" y="1690688"/>
            <a:ext cx="3062546" cy="4949598"/>
          </a:xfrm>
          <a:prstGeom prst="rect">
            <a:avLst/>
          </a:prstGeom>
          <a:solidFill>
            <a:srgbClr val="FFFF00">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0846486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7A759-C491-85AB-22F0-75B5135EEC2C}"/>
            </a:ext>
          </a:extLst>
        </p:cNvPr>
        <p:cNvGrpSpPr/>
        <p:nvPr/>
      </p:nvGrpSpPr>
      <p:grpSpPr>
        <a:xfrm>
          <a:off x="0" y="0"/>
          <a:ext cx="0" cy="0"/>
          <a:chOff x="0" y="0"/>
          <a:chExt cx="0" cy="0"/>
        </a:xfrm>
      </p:grpSpPr>
      <p:pic>
        <p:nvPicPr>
          <p:cNvPr id="10" name="Picture 9" descr="A picture containing text, clipart, businesscard&#10;&#10;Description automatically generated">
            <a:extLst>
              <a:ext uri="{FF2B5EF4-FFF2-40B4-BE49-F238E27FC236}">
                <a16:creationId xmlns:a16="http://schemas.microsoft.com/office/drawing/2014/main" id="{BB6E27EA-C904-8CF4-4284-CB03FC004FA8}"/>
              </a:ext>
            </a:extLst>
          </p:cNvPr>
          <p:cNvPicPr>
            <a:picLocks noChangeAspect="1"/>
          </p:cNvPicPr>
          <p:nvPr/>
        </p:nvPicPr>
        <p:blipFill>
          <a:blip r:embed="rId3"/>
          <a:stretch>
            <a:fillRect/>
          </a:stretch>
        </p:blipFill>
        <p:spPr>
          <a:xfrm>
            <a:off x="9925308" y="72178"/>
            <a:ext cx="2000250" cy="1266825"/>
          </a:xfrm>
          <a:prstGeom prst="rect">
            <a:avLst/>
          </a:prstGeom>
        </p:spPr>
      </p:pic>
      <p:pic>
        <p:nvPicPr>
          <p:cNvPr id="15" name="Picture 14" descr="A painting of a city with boats on the water&#10;&#10;Description automatically generated">
            <a:extLst>
              <a:ext uri="{FF2B5EF4-FFF2-40B4-BE49-F238E27FC236}">
                <a16:creationId xmlns:a16="http://schemas.microsoft.com/office/drawing/2014/main" id="{8B0250B5-F2E8-F666-8B99-0E71891DD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4192"/>
            <a:ext cx="12192000" cy="5543808"/>
          </a:xfrm>
          <a:prstGeom prst="rect">
            <a:avLst/>
          </a:prstGeom>
        </p:spPr>
      </p:pic>
      <p:sp>
        <p:nvSpPr>
          <p:cNvPr id="3" name="Slide Number Placeholder 2">
            <a:extLst>
              <a:ext uri="{FF2B5EF4-FFF2-40B4-BE49-F238E27FC236}">
                <a16:creationId xmlns:a16="http://schemas.microsoft.com/office/drawing/2014/main" id="{8CAFB2D5-3610-6564-72E6-3AF0FDE6A3AD}"/>
              </a:ext>
            </a:extLst>
          </p:cNvPr>
          <p:cNvSpPr>
            <a:spLocks noGrp="1"/>
          </p:cNvSpPr>
          <p:nvPr>
            <p:ph type="sldNum" sz="quarter" idx="12"/>
          </p:nvPr>
        </p:nvSpPr>
        <p:spPr/>
        <p:txBody>
          <a:bodyPr/>
          <a:lstStyle/>
          <a:p>
            <a:fld id="{330EA680-D336-4FF7-8B7A-9848BB0A1C32}" type="slidenum">
              <a:rPr lang="en-US" smtClean="0"/>
              <a:t>150</a:t>
            </a:fld>
            <a:endParaRPr lang="en-US"/>
          </a:p>
        </p:txBody>
      </p:sp>
      <p:sp>
        <p:nvSpPr>
          <p:cNvPr id="7" name="Title 1">
            <a:extLst>
              <a:ext uri="{FF2B5EF4-FFF2-40B4-BE49-F238E27FC236}">
                <a16:creationId xmlns:a16="http://schemas.microsoft.com/office/drawing/2014/main" id="{61242563-9D90-4FDF-0B26-0E6121B7AF87}"/>
              </a:ext>
            </a:extLst>
          </p:cNvPr>
          <p:cNvSpPr txBox="1">
            <a:spLocks/>
          </p:cNvSpPr>
          <p:nvPr/>
        </p:nvSpPr>
        <p:spPr>
          <a:xfrm>
            <a:off x="409833" y="261897"/>
            <a:ext cx="10515600" cy="8625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chemeClr val="accent2"/>
                </a:solidFill>
                <a:cs typeface="Calibri Light"/>
              </a:rPr>
              <a:t>General Conclusion  </a:t>
            </a:r>
            <a:endParaRPr lang="en-US" sz="4400" dirty="0">
              <a:solidFill>
                <a:schemeClr val="accent2"/>
              </a:solidFill>
              <a:cs typeface="Calibri Light"/>
            </a:endParaRPr>
          </a:p>
        </p:txBody>
      </p:sp>
      <p:sp>
        <p:nvSpPr>
          <p:cNvPr id="4" name="Rectangle 3">
            <a:extLst>
              <a:ext uri="{FF2B5EF4-FFF2-40B4-BE49-F238E27FC236}">
                <a16:creationId xmlns:a16="http://schemas.microsoft.com/office/drawing/2014/main" id="{73954E8E-1CFA-2B35-4C01-FF74DC7BA840}"/>
              </a:ext>
            </a:extLst>
          </p:cNvPr>
          <p:cNvSpPr/>
          <p:nvPr/>
        </p:nvSpPr>
        <p:spPr>
          <a:xfrm>
            <a:off x="643812" y="1474237"/>
            <a:ext cx="2416629" cy="4646645"/>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5" name="Rectangle 4">
            <a:extLst>
              <a:ext uri="{FF2B5EF4-FFF2-40B4-BE49-F238E27FC236}">
                <a16:creationId xmlns:a16="http://schemas.microsoft.com/office/drawing/2014/main" id="{142FAA6D-9064-7A4F-9D74-698E06D29C13}"/>
              </a:ext>
            </a:extLst>
          </p:cNvPr>
          <p:cNvSpPr/>
          <p:nvPr/>
        </p:nvSpPr>
        <p:spPr>
          <a:xfrm>
            <a:off x="3365241" y="1474237"/>
            <a:ext cx="2416629" cy="4646645"/>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6" name="Rectangle 5">
            <a:extLst>
              <a:ext uri="{FF2B5EF4-FFF2-40B4-BE49-F238E27FC236}">
                <a16:creationId xmlns:a16="http://schemas.microsoft.com/office/drawing/2014/main" id="{730879AE-14D5-3E1C-66B6-5D14F059089C}"/>
              </a:ext>
            </a:extLst>
          </p:cNvPr>
          <p:cNvSpPr/>
          <p:nvPr/>
        </p:nvSpPr>
        <p:spPr>
          <a:xfrm>
            <a:off x="9013176" y="1417089"/>
            <a:ext cx="2416629" cy="4646645"/>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8" name="Rectangle 7">
            <a:extLst>
              <a:ext uri="{FF2B5EF4-FFF2-40B4-BE49-F238E27FC236}">
                <a16:creationId xmlns:a16="http://schemas.microsoft.com/office/drawing/2014/main" id="{E9B70EB3-EC7D-0E6F-605A-0B4F6A7DA1CE}"/>
              </a:ext>
            </a:extLst>
          </p:cNvPr>
          <p:cNvSpPr/>
          <p:nvPr/>
        </p:nvSpPr>
        <p:spPr>
          <a:xfrm>
            <a:off x="6193971" y="1417089"/>
            <a:ext cx="2416629" cy="4646645"/>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9" name="TextBox 8">
            <a:extLst>
              <a:ext uri="{FF2B5EF4-FFF2-40B4-BE49-F238E27FC236}">
                <a16:creationId xmlns:a16="http://schemas.microsoft.com/office/drawing/2014/main" id="{8F362C52-5D6A-7436-28A7-A1A33ED3E9DB}"/>
              </a:ext>
            </a:extLst>
          </p:cNvPr>
          <p:cNvSpPr txBox="1"/>
          <p:nvPr/>
        </p:nvSpPr>
        <p:spPr>
          <a:xfrm>
            <a:off x="643813" y="2770913"/>
            <a:ext cx="2416628" cy="1569660"/>
          </a:xfrm>
          <a:prstGeom prst="rect">
            <a:avLst/>
          </a:prstGeom>
          <a:noFill/>
        </p:spPr>
        <p:txBody>
          <a:bodyPr wrap="square" rtlCol="0">
            <a:spAutoFit/>
          </a:bodyPr>
          <a:lstStyle/>
          <a:p>
            <a:pPr algn="ctr"/>
            <a:r>
              <a:rPr lang="en-GB" sz="2400" b="1" dirty="0">
                <a:solidFill>
                  <a:schemeClr val="bg1"/>
                </a:solidFill>
              </a:rPr>
              <a:t>New Visual Attention Dataset of Visual Attention for Art </a:t>
            </a:r>
          </a:p>
        </p:txBody>
      </p:sp>
      <p:sp>
        <p:nvSpPr>
          <p:cNvPr id="11" name="TextBox 10">
            <a:extLst>
              <a:ext uri="{FF2B5EF4-FFF2-40B4-BE49-F238E27FC236}">
                <a16:creationId xmlns:a16="http://schemas.microsoft.com/office/drawing/2014/main" id="{A5DED404-065D-A00E-28E5-CDB79FBF37CD}"/>
              </a:ext>
            </a:extLst>
          </p:cNvPr>
          <p:cNvSpPr txBox="1"/>
          <p:nvPr/>
        </p:nvSpPr>
        <p:spPr>
          <a:xfrm>
            <a:off x="3365242" y="2685188"/>
            <a:ext cx="2416628" cy="1938992"/>
          </a:xfrm>
          <a:prstGeom prst="rect">
            <a:avLst/>
          </a:prstGeom>
          <a:noFill/>
        </p:spPr>
        <p:txBody>
          <a:bodyPr wrap="square" rtlCol="0">
            <a:spAutoFit/>
          </a:bodyPr>
          <a:lstStyle/>
          <a:p>
            <a:pPr algn="ctr"/>
            <a:r>
              <a:rPr lang="en-GB" sz="2400" b="1" dirty="0">
                <a:solidFill>
                  <a:schemeClr val="bg1"/>
                </a:solidFill>
              </a:rPr>
              <a:t>3 Computational Modelling approaches for Visual Saliency and Scanpath </a:t>
            </a:r>
          </a:p>
        </p:txBody>
      </p:sp>
      <p:sp>
        <p:nvSpPr>
          <p:cNvPr id="12" name="TextBox 11">
            <a:extLst>
              <a:ext uri="{FF2B5EF4-FFF2-40B4-BE49-F238E27FC236}">
                <a16:creationId xmlns:a16="http://schemas.microsoft.com/office/drawing/2014/main" id="{8B513083-B96A-10A7-FCC7-61BD0160D419}"/>
              </a:ext>
            </a:extLst>
          </p:cNvPr>
          <p:cNvSpPr txBox="1"/>
          <p:nvPr/>
        </p:nvSpPr>
        <p:spPr>
          <a:xfrm>
            <a:off x="6193971" y="2157533"/>
            <a:ext cx="2416628" cy="3416320"/>
          </a:xfrm>
          <a:prstGeom prst="rect">
            <a:avLst/>
          </a:prstGeom>
          <a:noFill/>
        </p:spPr>
        <p:txBody>
          <a:bodyPr wrap="square" rtlCol="0">
            <a:spAutoFit/>
          </a:bodyPr>
          <a:lstStyle/>
          <a:p>
            <a:pPr algn="ctr"/>
            <a:r>
              <a:rPr lang="en-GB" sz="2400" b="1" dirty="0">
                <a:solidFill>
                  <a:schemeClr val="bg1"/>
                </a:solidFill>
              </a:rPr>
              <a:t>A training method to Improve the networks representation ability for the art domain in an Unsupervised Approach</a:t>
            </a:r>
          </a:p>
        </p:txBody>
      </p:sp>
      <p:sp>
        <p:nvSpPr>
          <p:cNvPr id="13" name="TextBox 12">
            <a:extLst>
              <a:ext uri="{FF2B5EF4-FFF2-40B4-BE49-F238E27FC236}">
                <a16:creationId xmlns:a16="http://schemas.microsoft.com/office/drawing/2014/main" id="{C5F8459E-BA30-83C2-631D-7D31E3FA258B}"/>
              </a:ext>
            </a:extLst>
          </p:cNvPr>
          <p:cNvSpPr txBox="1"/>
          <p:nvPr/>
        </p:nvSpPr>
        <p:spPr>
          <a:xfrm>
            <a:off x="9022897" y="2344342"/>
            <a:ext cx="2416628" cy="3046988"/>
          </a:xfrm>
          <a:prstGeom prst="rect">
            <a:avLst/>
          </a:prstGeom>
          <a:noFill/>
        </p:spPr>
        <p:txBody>
          <a:bodyPr wrap="square" rtlCol="0">
            <a:spAutoFit/>
          </a:bodyPr>
          <a:lstStyle/>
          <a:p>
            <a:pPr algn="ctr"/>
            <a:r>
              <a:rPr lang="en-GB" sz="2400" b="1" dirty="0">
                <a:solidFill>
                  <a:schemeClr val="bg1"/>
                </a:solidFill>
              </a:rPr>
              <a:t>A training method to Improve the model's representation ability for Inter-Observer disparity</a:t>
            </a:r>
          </a:p>
        </p:txBody>
      </p:sp>
    </p:spTree>
    <p:extLst>
      <p:ext uri="{BB962C8B-B14F-4D97-AF65-F5344CB8AC3E}">
        <p14:creationId xmlns:p14="http://schemas.microsoft.com/office/powerpoint/2010/main" val="231443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p:bldP spid="11" grpId="0"/>
      <p:bldP spid="12" grpId="0"/>
      <p:bldP spid="13"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7A759-C491-85AB-22F0-75B5135EEC2C}"/>
            </a:ext>
          </a:extLst>
        </p:cNvPr>
        <p:cNvGrpSpPr/>
        <p:nvPr/>
      </p:nvGrpSpPr>
      <p:grpSpPr>
        <a:xfrm>
          <a:off x="0" y="0"/>
          <a:ext cx="0" cy="0"/>
          <a:chOff x="0" y="0"/>
          <a:chExt cx="0" cy="0"/>
        </a:xfrm>
      </p:grpSpPr>
      <p:pic>
        <p:nvPicPr>
          <p:cNvPr id="7170" name="Picture 2" descr="Paint the Future by Andrew Judd">
            <a:extLst>
              <a:ext uri="{FF2B5EF4-FFF2-40B4-BE49-F238E27FC236}">
                <a16:creationId xmlns:a16="http://schemas.microsoft.com/office/drawing/2014/main" id="{4D25B554-69A0-19D3-BB43-DCA4544FC9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419"/>
          <a:stretch/>
        </p:blipFill>
        <p:spPr bwMode="auto">
          <a:xfrm>
            <a:off x="0" y="1339003"/>
            <a:ext cx="12192000" cy="55432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 clipart, businesscard&#10;&#10;Description automatically generated">
            <a:extLst>
              <a:ext uri="{FF2B5EF4-FFF2-40B4-BE49-F238E27FC236}">
                <a16:creationId xmlns:a16="http://schemas.microsoft.com/office/drawing/2014/main" id="{BB6E27EA-C904-8CF4-4284-CB03FC004FA8}"/>
              </a:ext>
            </a:extLst>
          </p:cNvPr>
          <p:cNvPicPr>
            <a:picLocks noChangeAspect="1"/>
          </p:cNvPicPr>
          <p:nvPr/>
        </p:nvPicPr>
        <p:blipFill>
          <a:blip r:embed="rId4"/>
          <a:stretch>
            <a:fillRect/>
          </a:stretch>
        </p:blipFill>
        <p:spPr>
          <a:xfrm>
            <a:off x="9925308" y="72178"/>
            <a:ext cx="2000250" cy="1266825"/>
          </a:xfrm>
          <a:prstGeom prst="rect">
            <a:avLst/>
          </a:prstGeom>
        </p:spPr>
      </p:pic>
      <p:sp>
        <p:nvSpPr>
          <p:cNvPr id="3" name="Slide Number Placeholder 2">
            <a:extLst>
              <a:ext uri="{FF2B5EF4-FFF2-40B4-BE49-F238E27FC236}">
                <a16:creationId xmlns:a16="http://schemas.microsoft.com/office/drawing/2014/main" id="{8CAFB2D5-3610-6564-72E6-3AF0FDE6A3AD}"/>
              </a:ext>
            </a:extLst>
          </p:cNvPr>
          <p:cNvSpPr>
            <a:spLocks noGrp="1"/>
          </p:cNvSpPr>
          <p:nvPr>
            <p:ph type="sldNum" sz="quarter" idx="12"/>
          </p:nvPr>
        </p:nvSpPr>
        <p:spPr/>
        <p:txBody>
          <a:bodyPr/>
          <a:lstStyle/>
          <a:p>
            <a:fld id="{330EA680-D336-4FF7-8B7A-9848BB0A1C32}" type="slidenum">
              <a:rPr lang="en-US" smtClean="0"/>
              <a:t>151</a:t>
            </a:fld>
            <a:endParaRPr lang="en-US"/>
          </a:p>
        </p:txBody>
      </p:sp>
      <p:sp>
        <p:nvSpPr>
          <p:cNvPr id="7" name="Title 1">
            <a:extLst>
              <a:ext uri="{FF2B5EF4-FFF2-40B4-BE49-F238E27FC236}">
                <a16:creationId xmlns:a16="http://schemas.microsoft.com/office/drawing/2014/main" id="{61242563-9D90-4FDF-0B26-0E6121B7AF87}"/>
              </a:ext>
            </a:extLst>
          </p:cNvPr>
          <p:cNvSpPr txBox="1">
            <a:spLocks/>
          </p:cNvSpPr>
          <p:nvPr/>
        </p:nvSpPr>
        <p:spPr>
          <a:xfrm>
            <a:off x="409833" y="261897"/>
            <a:ext cx="10515600" cy="8625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chemeClr val="accent2"/>
                </a:solidFill>
                <a:cs typeface="Calibri Light"/>
              </a:rPr>
              <a:t>Perspectives</a:t>
            </a:r>
            <a:endParaRPr lang="en-US" sz="4400" dirty="0">
              <a:solidFill>
                <a:schemeClr val="accent2"/>
              </a:solidFill>
              <a:cs typeface="Calibri Light"/>
            </a:endParaRPr>
          </a:p>
        </p:txBody>
      </p:sp>
      <p:sp>
        <p:nvSpPr>
          <p:cNvPr id="4" name="Rectangle 3">
            <a:extLst>
              <a:ext uri="{FF2B5EF4-FFF2-40B4-BE49-F238E27FC236}">
                <a16:creationId xmlns:a16="http://schemas.microsoft.com/office/drawing/2014/main" id="{73954E8E-1CFA-2B35-4C01-FF74DC7BA840}"/>
              </a:ext>
            </a:extLst>
          </p:cNvPr>
          <p:cNvSpPr/>
          <p:nvPr/>
        </p:nvSpPr>
        <p:spPr>
          <a:xfrm>
            <a:off x="796212" y="1474237"/>
            <a:ext cx="2416629" cy="4646645"/>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5" name="Rectangle 4">
            <a:extLst>
              <a:ext uri="{FF2B5EF4-FFF2-40B4-BE49-F238E27FC236}">
                <a16:creationId xmlns:a16="http://schemas.microsoft.com/office/drawing/2014/main" id="{142FAA6D-9064-7A4F-9D74-698E06D29C13}"/>
              </a:ext>
            </a:extLst>
          </p:cNvPr>
          <p:cNvSpPr/>
          <p:nvPr/>
        </p:nvSpPr>
        <p:spPr>
          <a:xfrm>
            <a:off x="4530015" y="1474237"/>
            <a:ext cx="2416629" cy="4646645"/>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8" name="Rectangle 7">
            <a:extLst>
              <a:ext uri="{FF2B5EF4-FFF2-40B4-BE49-F238E27FC236}">
                <a16:creationId xmlns:a16="http://schemas.microsoft.com/office/drawing/2014/main" id="{E9B70EB3-EC7D-0E6F-605A-0B4F6A7DA1CE}"/>
              </a:ext>
            </a:extLst>
          </p:cNvPr>
          <p:cNvSpPr/>
          <p:nvPr/>
        </p:nvSpPr>
        <p:spPr>
          <a:xfrm>
            <a:off x="8305799" y="1471519"/>
            <a:ext cx="2416629" cy="4646645"/>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9" name="TextBox 8">
            <a:extLst>
              <a:ext uri="{FF2B5EF4-FFF2-40B4-BE49-F238E27FC236}">
                <a16:creationId xmlns:a16="http://schemas.microsoft.com/office/drawing/2014/main" id="{8F362C52-5D6A-7436-28A7-A1A33ED3E9DB}"/>
              </a:ext>
            </a:extLst>
          </p:cNvPr>
          <p:cNvSpPr txBox="1"/>
          <p:nvPr/>
        </p:nvSpPr>
        <p:spPr>
          <a:xfrm>
            <a:off x="742562" y="3255099"/>
            <a:ext cx="2416628" cy="830997"/>
          </a:xfrm>
          <a:prstGeom prst="rect">
            <a:avLst/>
          </a:prstGeom>
          <a:noFill/>
        </p:spPr>
        <p:txBody>
          <a:bodyPr wrap="square" rtlCol="0">
            <a:spAutoFit/>
          </a:bodyPr>
          <a:lstStyle/>
          <a:p>
            <a:pPr algn="ctr"/>
            <a:r>
              <a:rPr lang="en-GB" sz="2400" b="1" dirty="0">
                <a:solidFill>
                  <a:schemeClr val="bg1"/>
                </a:solidFill>
              </a:rPr>
              <a:t>Incorporate time aspect </a:t>
            </a:r>
          </a:p>
        </p:txBody>
      </p:sp>
      <p:sp>
        <p:nvSpPr>
          <p:cNvPr id="11" name="TextBox 10">
            <a:extLst>
              <a:ext uri="{FF2B5EF4-FFF2-40B4-BE49-F238E27FC236}">
                <a16:creationId xmlns:a16="http://schemas.microsoft.com/office/drawing/2014/main" id="{A5DED404-065D-A00E-28E5-CDB79FBF37CD}"/>
              </a:ext>
            </a:extLst>
          </p:cNvPr>
          <p:cNvSpPr txBox="1"/>
          <p:nvPr/>
        </p:nvSpPr>
        <p:spPr>
          <a:xfrm>
            <a:off x="4530016" y="2935560"/>
            <a:ext cx="2416628" cy="1569660"/>
          </a:xfrm>
          <a:prstGeom prst="rect">
            <a:avLst/>
          </a:prstGeom>
          <a:noFill/>
        </p:spPr>
        <p:txBody>
          <a:bodyPr wrap="square" rtlCol="0">
            <a:spAutoFit/>
          </a:bodyPr>
          <a:lstStyle/>
          <a:p>
            <a:pPr algn="ctr"/>
            <a:r>
              <a:rPr lang="en-GB" sz="2400" b="1" dirty="0">
                <a:solidFill>
                  <a:schemeClr val="bg1"/>
                </a:solidFill>
              </a:rPr>
              <a:t>Improve metrics &amp; loss functions for scanpaths prediction</a:t>
            </a:r>
          </a:p>
        </p:txBody>
      </p:sp>
      <p:sp>
        <p:nvSpPr>
          <p:cNvPr id="12" name="TextBox 11">
            <a:extLst>
              <a:ext uri="{FF2B5EF4-FFF2-40B4-BE49-F238E27FC236}">
                <a16:creationId xmlns:a16="http://schemas.microsoft.com/office/drawing/2014/main" id="{8B513083-B96A-10A7-FCC7-61BD0160D419}"/>
              </a:ext>
            </a:extLst>
          </p:cNvPr>
          <p:cNvSpPr txBox="1"/>
          <p:nvPr/>
        </p:nvSpPr>
        <p:spPr>
          <a:xfrm>
            <a:off x="8305799" y="3235221"/>
            <a:ext cx="2416628" cy="1200329"/>
          </a:xfrm>
          <a:prstGeom prst="rect">
            <a:avLst/>
          </a:prstGeom>
          <a:noFill/>
        </p:spPr>
        <p:txBody>
          <a:bodyPr wrap="square" rtlCol="0">
            <a:spAutoFit/>
          </a:bodyPr>
          <a:lstStyle/>
          <a:p>
            <a:pPr algn="ctr"/>
            <a:r>
              <a:rPr lang="en-GB" sz="2400" b="1" dirty="0">
                <a:solidFill>
                  <a:schemeClr val="bg1"/>
                </a:solidFill>
              </a:rPr>
              <a:t>Personalize the prediction of scanpaths</a:t>
            </a:r>
          </a:p>
        </p:txBody>
      </p:sp>
    </p:spTree>
    <p:extLst>
      <p:ext uri="{BB962C8B-B14F-4D97-AF65-F5344CB8AC3E}">
        <p14:creationId xmlns:p14="http://schemas.microsoft.com/office/powerpoint/2010/main" val="15971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P spid="11" grpId="0"/>
      <p:bldP spid="12"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02A9-A703-30A1-D430-80A68C13F991}"/>
              </a:ext>
            </a:extLst>
          </p:cNvPr>
          <p:cNvSpPr>
            <a:spLocks noGrp="1"/>
          </p:cNvSpPr>
          <p:nvPr>
            <p:ph type="title"/>
          </p:nvPr>
        </p:nvSpPr>
        <p:spPr>
          <a:xfrm>
            <a:off x="609600" y="336550"/>
            <a:ext cx="10515600" cy="1325563"/>
          </a:xfrm>
        </p:spPr>
        <p:txBody>
          <a:bodyPr/>
          <a:lstStyle/>
          <a:p>
            <a:r>
              <a:rPr lang="en-US" dirty="0">
                <a:solidFill>
                  <a:schemeClr val="accent2"/>
                </a:solidFill>
                <a:cs typeface="Calibri Light"/>
              </a:rPr>
              <a:t>Publications </a:t>
            </a:r>
          </a:p>
        </p:txBody>
      </p:sp>
      <p:sp>
        <p:nvSpPr>
          <p:cNvPr id="4" name="Slide Number Placeholder 3">
            <a:extLst>
              <a:ext uri="{FF2B5EF4-FFF2-40B4-BE49-F238E27FC236}">
                <a16:creationId xmlns:a16="http://schemas.microsoft.com/office/drawing/2014/main" id="{3ADC709B-D218-A820-DCFC-17BFFDB08800}"/>
              </a:ext>
            </a:extLst>
          </p:cNvPr>
          <p:cNvSpPr>
            <a:spLocks noGrp="1"/>
          </p:cNvSpPr>
          <p:nvPr>
            <p:ph type="sldNum" sz="quarter" idx="12"/>
          </p:nvPr>
        </p:nvSpPr>
        <p:spPr/>
        <p:txBody>
          <a:bodyPr/>
          <a:lstStyle/>
          <a:p>
            <a:fld id="{330EA680-D336-4FF7-8B7A-9848BB0A1C32}" type="slidenum">
              <a:rPr lang="en-US" smtClean="0"/>
              <a:t>152</a:t>
            </a:fld>
            <a:endParaRPr lang="en-US"/>
          </a:p>
        </p:txBody>
      </p:sp>
      <p:pic>
        <p:nvPicPr>
          <p:cNvPr id="12" name="Picture 11" descr="A screenshot of a computer&#10;&#10;Description automatically generated">
            <a:extLst>
              <a:ext uri="{FF2B5EF4-FFF2-40B4-BE49-F238E27FC236}">
                <a16:creationId xmlns:a16="http://schemas.microsoft.com/office/drawing/2014/main" id="{D113F13B-EBC2-BC96-2E4A-B5C190373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2938" y="0"/>
            <a:ext cx="6575374" cy="6858000"/>
          </a:xfrm>
          <a:prstGeom prst="rect">
            <a:avLst/>
          </a:prstGeom>
        </p:spPr>
      </p:pic>
      <p:pic>
        <p:nvPicPr>
          <p:cNvPr id="20482" name="Picture 2" descr="IEEE ICIP 2021 || Anchorage, Alaska, USA || 19-22 September 2021">
            <a:extLst>
              <a:ext uri="{FF2B5EF4-FFF2-40B4-BE49-F238E27FC236}">
                <a16:creationId xmlns:a16="http://schemas.microsoft.com/office/drawing/2014/main" id="{446C1C25-B04F-DD78-5108-D326F2664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945" y="5271295"/>
            <a:ext cx="1290638" cy="1325564"/>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IEEE ICIP 2022(Bordeaux) - IEEE International Conference on Image  Processing -- showsbee.com">
            <a:extLst>
              <a:ext uri="{FF2B5EF4-FFF2-40B4-BE49-F238E27FC236}">
                <a16:creationId xmlns:a16="http://schemas.microsoft.com/office/drawing/2014/main" id="{25BAF0BB-583F-5D16-996D-6BE8F7BCA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3243" y="5961037"/>
            <a:ext cx="2095500" cy="722948"/>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ICIP 2023 — OLIVES">
            <a:extLst>
              <a:ext uri="{FF2B5EF4-FFF2-40B4-BE49-F238E27FC236}">
                <a16:creationId xmlns:a16="http://schemas.microsoft.com/office/drawing/2014/main" id="{DF24EB2E-00AC-10D4-6C8D-EF2BD9D92F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7615" y="2706923"/>
            <a:ext cx="1470562" cy="1046608"/>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CBMI 2023 – 20th International Conference on Content-Based Multimedia  Indexing">
            <a:extLst>
              <a:ext uri="{FF2B5EF4-FFF2-40B4-BE49-F238E27FC236}">
                <a16:creationId xmlns:a16="http://schemas.microsoft.com/office/drawing/2014/main" id="{16469C79-FCB0-D577-E74C-B744901945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6811" y="4866187"/>
            <a:ext cx="1821414" cy="1904206"/>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descr="CBMI2022 – 19th International Conference on Content-based Multimedia  Indexing">
            <a:extLst>
              <a:ext uri="{FF2B5EF4-FFF2-40B4-BE49-F238E27FC236}">
                <a16:creationId xmlns:a16="http://schemas.microsoft.com/office/drawing/2014/main" id="{ACB2508C-1CA3-DA29-0DFA-289D6804AC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1721551"/>
            <a:ext cx="1849165" cy="821851"/>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descr="CVPR 2022 - Amazon Science">
            <a:extLst>
              <a:ext uri="{FF2B5EF4-FFF2-40B4-BE49-F238E27FC236}">
                <a16:creationId xmlns:a16="http://schemas.microsoft.com/office/drawing/2014/main" id="{102F6687-7066-4465-CC53-60E1BA404C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5117" y="1050545"/>
            <a:ext cx="2095501" cy="1896236"/>
          </a:xfrm>
          <a:prstGeom prst="rect">
            <a:avLst/>
          </a:prstGeom>
          <a:noFill/>
          <a:extLst>
            <a:ext uri="{909E8E84-426E-40DD-AFC4-6F175D3DCCD1}">
              <a14:hiddenFill xmlns:a14="http://schemas.microsoft.com/office/drawing/2010/main">
                <a:solidFill>
                  <a:srgbClr val="FFFFFF"/>
                </a:solidFill>
              </a14:hiddenFill>
            </a:ext>
          </a:extLst>
        </p:spPr>
      </p:pic>
      <p:pic>
        <p:nvPicPr>
          <p:cNvPr id="20494" name="Picture 14" descr="Electronic Imaging 2021 - EI 2021 At-a-Glance">
            <a:extLst>
              <a:ext uri="{FF2B5EF4-FFF2-40B4-BE49-F238E27FC236}">
                <a16:creationId xmlns:a16="http://schemas.microsoft.com/office/drawing/2014/main" id="{BDED8190-5987-DE34-F93E-940AEE4A2A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58292" y="4717635"/>
            <a:ext cx="2008414" cy="642692"/>
          </a:xfrm>
          <a:prstGeom prst="rect">
            <a:avLst/>
          </a:prstGeom>
          <a:noFill/>
          <a:extLst>
            <a:ext uri="{909E8E84-426E-40DD-AFC4-6F175D3DCCD1}">
              <a14:hiddenFill xmlns:a14="http://schemas.microsoft.com/office/drawing/2010/main">
                <a:solidFill>
                  <a:srgbClr val="FFFFFF"/>
                </a:solidFill>
              </a14:hiddenFill>
            </a:ext>
          </a:extLst>
        </p:spPr>
      </p:pic>
      <p:pic>
        <p:nvPicPr>
          <p:cNvPr id="20496" name="Picture 16" descr="Paper published in IEEE Access | Grupo de Tratamiento Avanzado de Señal">
            <a:extLst>
              <a:ext uri="{FF2B5EF4-FFF2-40B4-BE49-F238E27FC236}">
                <a16:creationId xmlns:a16="http://schemas.microsoft.com/office/drawing/2014/main" id="{D4D0631D-B69E-4344-D430-EB2DD074632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4831" y="2574131"/>
            <a:ext cx="23812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20498" name="Picture 18" descr="ETRA 2023: ACM Symposium on Eye Tracking Research &amp; Applications">
            <a:extLst>
              <a:ext uri="{FF2B5EF4-FFF2-40B4-BE49-F238E27FC236}">
                <a16:creationId xmlns:a16="http://schemas.microsoft.com/office/drawing/2014/main" id="{D5884256-FF09-8A32-E6AA-5A5A9220F3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7642" y="4028114"/>
            <a:ext cx="1480650" cy="1052571"/>
          </a:xfrm>
          <a:prstGeom prst="rect">
            <a:avLst/>
          </a:prstGeom>
          <a:noFill/>
          <a:extLst>
            <a:ext uri="{909E8E84-426E-40DD-AFC4-6F175D3DCCD1}">
              <a14:hiddenFill xmlns:a14="http://schemas.microsoft.com/office/drawing/2010/main">
                <a:solidFill>
                  <a:srgbClr val="FFFFFF"/>
                </a:solidFill>
              </a14:hiddenFill>
            </a:ext>
          </a:extLst>
        </p:spPr>
      </p:pic>
      <p:pic>
        <p:nvPicPr>
          <p:cNvPr id="20500" name="Picture 20" descr="GRETSI : Bienvenue">
            <a:extLst>
              <a:ext uri="{FF2B5EF4-FFF2-40B4-BE49-F238E27FC236}">
                <a16:creationId xmlns:a16="http://schemas.microsoft.com/office/drawing/2014/main" id="{BEE7D5B0-614F-F6A8-6762-DA8A526CB4A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25928" y="3391104"/>
            <a:ext cx="1541582" cy="1325564"/>
          </a:xfrm>
          <a:prstGeom prst="rect">
            <a:avLst/>
          </a:prstGeom>
          <a:noFill/>
          <a:extLst>
            <a:ext uri="{909E8E84-426E-40DD-AFC4-6F175D3DCCD1}">
              <a14:hiddenFill xmlns:a14="http://schemas.microsoft.com/office/drawing/2010/main">
                <a:solidFill>
                  <a:srgbClr val="FFFFFF"/>
                </a:solidFill>
              </a14:hiddenFill>
            </a:ext>
          </a:extLst>
        </p:spPr>
      </p:pic>
      <p:pic>
        <p:nvPicPr>
          <p:cNvPr id="20502" name="Picture 22" descr="Home - Aixia 2022">
            <a:extLst>
              <a:ext uri="{FF2B5EF4-FFF2-40B4-BE49-F238E27FC236}">
                <a16:creationId xmlns:a16="http://schemas.microsoft.com/office/drawing/2014/main" id="{FE0D2805-644A-B239-214E-0144EA55A34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18743" y="3782105"/>
            <a:ext cx="1468436" cy="95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1068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FD6C2F-14B8-22EF-66E3-79BA1038C507}"/>
              </a:ext>
            </a:extLst>
          </p:cNvPr>
          <p:cNvSpPr txBox="1"/>
          <p:nvPr/>
        </p:nvSpPr>
        <p:spPr>
          <a:xfrm>
            <a:off x="4548058" y="2434465"/>
            <a:ext cx="320657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accent2"/>
                </a:solidFill>
                <a:latin typeface="Colonna MT"/>
                <a:ea typeface="+mn-lt"/>
                <a:cs typeface="Times New Roman"/>
              </a:rPr>
              <a:t>Thank you ! </a:t>
            </a:r>
            <a:endParaRPr lang="en-US" sz="4000" b="1" dirty="0">
              <a:solidFill>
                <a:schemeClr val="accent2"/>
              </a:solidFill>
              <a:latin typeface="Colonna MT"/>
              <a:ea typeface="+mn-lt"/>
              <a:cs typeface="Calibri"/>
            </a:endParaRPr>
          </a:p>
        </p:txBody>
      </p:sp>
      <p:pic>
        <p:nvPicPr>
          <p:cNvPr id="2" name="Picture 2">
            <a:extLst>
              <a:ext uri="{FF2B5EF4-FFF2-40B4-BE49-F238E27FC236}">
                <a16:creationId xmlns:a16="http://schemas.microsoft.com/office/drawing/2014/main" id="{0567D775-14E9-7A72-E532-AC6548ED6E10}"/>
              </a:ext>
            </a:extLst>
          </p:cNvPr>
          <p:cNvPicPr>
            <a:picLocks noChangeAspect="1"/>
          </p:cNvPicPr>
          <p:nvPr/>
        </p:nvPicPr>
        <p:blipFill>
          <a:blip r:embed="rId3"/>
          <a:stretch>
            <a:fillRect/>
          </a:stretch>
        </p:blipFill>
        <p:spPr>
          <a:xfrm>
            <a:off x="2366130" y="4454979"/>
            <a:ext cx="480785" cy="456595"/>
          </a:xfrm>
          <a:prstGeom prst="rect">
            <a:avLst/>
          </a:prstGeom>
        </p:spPr>
      </p:pic>
      <p:pic>
        <p:nvPicPr>
          <p:cNvPr id="6" name="Picture 6">
            <a:extLst>
              <a:ext uri="{FF2B5EF4-FFF2-40B4-BE49-F238E27FC236}">
                <a16:creationId xmlns:a16="http://schemas.microsoft.com/office/drawing/2014/main" id="{1F745817-813D-8061-378E-4ED3285C72ED}"/>
              </a:ext>
            </a:extLst>
          </p:cNvPr>
          <p:cNvPicPr>
            <a:picLocks noChangeAspect="1"/>
          </p:cNvPicPr>
          <p:nvPr/>
        </p:nvPicPr>
        <p:blipFill rotWithShape="1">
          <a:blip r:embed="rId4"/>
          <a:srcRect r="1316" b="7500"/>
          <a:stretch/>
        </p:blipFill>
        <p:spPr>
          <a:xfrm>
            <a:off x="2293558" y="3634014"/>
            <a:ext cx="625971" cy="622452"/>
          </a:xfrm>
          <a:prstGeom prst="rect">
            <a:avLst/>
          </a:prstGeom>
        </p:spPr>
      </p:pic>
      <p:pic>
        <p:nvPicPr>
          <p:cNvPr id="7" name="Picture 7">
            <a:extLst>
              <a:ext uri="{FF2B5EF4-FFF2-40B4-BE49-F238E27FC236}">
                <a16:creationId xmlns:a16="http://schemas.microsoft.com/office/drawing/2014/main" id="{7B0F7D3F-9BA0-EEFD-93C2-D434B4048039}"/>
              </a:ext>
            </a:extLst>
          </p:cNvPr>
          <p:cNvPicPr>
            <a:picLocks noChangeAspect="1"/>
          </p:cNvPicPr>
          <p:nvPr/>
        </p:nvPicPr>
        <p:blipFill>
          <a:blip r:embed="rId5"/>
          <a:stretch>
            <a:fillRect/>
          </a:stretch>
        </p:blipFill>
        <p:spPr>
          <a:xfrm>
            <a:off x="2363485" y="5262714"/>
            <a:ext cx="461888" cy="461888"/>
          </a:xfrm>
          <a:prstGeom prst="rect">
            <a:avLst/>
          </a:prstGeom>
        </p:spPr>
      </p:pic>
      <p:sp>
        <p:nvSpPr>
          <p:cNvPr id="8" name="TextBox 7">
            <a:extLst>
              <a:ext uri="{FF2B5EF4-FFF2-40B4-BE49-F238E27FC236}">
                <a16:creationId xmlns:a16="http://schemas.microsoft.com/office/drawing/2014/main" id="{AF1A413D-BC7D-1305-07EA-35352EA3BB8F}"/>
              </a:ext>
            </a:extLst>
          </p:cNvPr>
          <p:cNvSpPr txBox="1"/>
          <p:nvPr/>
        </p:nvSpPr>
        <p:spPr>
          <a:xfrm>
            <a:off x="3031066" y="3747105"/>
            <a:ext cx="640805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dirty="0">
                <a:solidFill>
                  <a:srgbClr val="002060"/>
                </a:solidFill>
              </a:rPr>
              <a:t>mohamed-amine.kerkouri@univ-orleans.fr</a:t>
            </a:r>
            <a:endParaRPr lang="en-US" sz="2800" dirty="0">
              <a:solidFill>
                <a:srgbClr val="002060"/>
              </a:solidFill>
              <a:cs typeface="Calibri"/>
            </a:endParaRPr>
          </a:p>
        </p:txBody>
      </p:sp>
      <p:sp>
        <p:nvSpPr>
          <p:cNvPr id="9" name="TextBox 8">
            <a:extLst>
              <a:ext uri="{FF2B5EF4-FFF2-40B4-BE49-F238E27FC236}">
                <a16:creationId xmlns:a16="http://schemas.microsoft.com/office/drawing/2014/main" id="{77D3DB3C-EC3E-DE4A-4AD7-DA2BC2A793C3}"/>
              </a:ext>
            </a:extLst>
          </p:cNvPr>
          <p:cNvSpPr txBox="1"/>
          <p:nvPr/>
        </p:nvSpPr>
        <p:spPr>
          <a:xfrm>
            <a:off x="3031067" y="4424440"/>
            <a:ext cx="47872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002060"/>
                </a:solidFill>
              </a:rPr>
              <a:t>/in/</a:t>
            </a:r>
            <a:r>
              <a:rPr lang="en-US" sz="2800" err="1">
                <a:solidFill>
                  <a:srgbClr val="002060"/>
                </a:solidFill>
              </a:rPr>
              <a:t>mohamed</a:t>
            </a:r>
            <a:r>
              <a:rPr lang="en-US" sz="2800">
                <a:solidFill>
                  <a:srgbClr val="002060"/>
                </a:solidFill>
              </a:rPr>
              <a:t>-amine-</a:t>
            </a:r>
            <a:r>
              <a:rPr lang="en-US" sz="2800" err="1">
                <a:solidFill>
                  <a:srgbClr val="002060"/>
                </a:solidFill>
              </a:rPr>
              <a:t>kerkouri</a:t>
            </a:r>
            <a:r>
              <a:rPr lang="en-US" sz="2800">
                <a:solidFill>
                  <a:srgbClr val="002060"/>
                </a:solidFill>
              </a:rPr>
              <a:t>/</a:t>
            </a:r>
          </a:p>
        </p:txBody>
      </p:sp>
      <p:sp>
        <p:nvSpPr>
          <p:cNvPr id="10" name="TextBox 9">
            <a:extLst>
              <a:ext uri="{FF2B5EF4-FFF2-40B4-BE49-F238E27FC236}">
                <a16:creationId xmlns:a16="http://schemas.microsoft.com/office/drawing/2014/main" id="{2E9678D9-4A4C-1CF0-75CF-3094FB65D570}"/>
              </a:ext>
            </a:extLst>
          </p:cNvPr>
          <p:cNvSpPr txBox="1"/>
          <p:nvPr/>
        </p:nvSpPr>
        <p:spPr>
          <a:xfrm>
            <a:off x="3028799" y="5184171"/>
            <a:ext cx="45816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rgbClr val="002060"/>
                </a:solidFill>
                <a:ea typeface="+mn-lt"/>
                <a:cs typeface="+mn-lt"/>
              </a:rPr>
              <a:t>/profile/Mohamed-Kerkouri-2</a:t>
            </a:r>
            <a:endParaRPr lang="en-US" sz="2800">
              <a:solidFill>
                <a:srgbClr val="002060"/>
              </a:solidFill>
              <a:cs typeface="Calibri"/>
            </a:endParaRPr>
          </a:p>
        </p:txBody>
      </p:sp>
      <p:sp>
        <p:nvSpPr>
          <p:cNvPr id="3" name="Slide Number Placeholder 2">
            <a:extLst>
              <a:ext uri="{FF2B5EF4-FFF2-40B4-BE49-F238E27FC236}">
                <a16:creationId xmlns:a16="http://schemas.microsoft.com/office/drawing/2014/main" id="{A51FF45D-E027-903B-4C7B-FD7BB5B9C9CB}"/>
              </a:ext>
            </a:extLst>
          </p:cNvPr>
          <p:cNvSpPr>
            <a:spLocks noGrp="1"/>
          </p:cNvSpPr>
          <p:nvPr>
            <p:ph type="sldNum" sz="quarter" idx="12"/>
          </p:nvPr>
        </p:nvSpPr>
        <p:spPr/>
        <p:txBody>
          <a:bodyPr/>
          <a:lstStyle/>
          <a:p>
            <a:fld id="{330EA680-D336-4FF7-8B7A-9848BB0A1C32}" type="slidenum">
              <a:rPr lang="en-US" smtClean="0"/>
              <a:t>153</a:t>
            </a:fld>
            <a:endParaRPr lang="en-US"/>
          </a:p>
        </p:txBody>
      </p:sp>
      <p:pic>
        <p:nvPicPr>
          <p:cNvPr id="4" name="Picture 2" descr="Conseil régional du Centre-Val de Loire — Wikipédia">
            <a:extLst>
              <a:ext uri="{FF2B5EF4-FFF2-40B4-BE49-F238E27FC236}">
                <a16:creationId xmlns:a16="http://schemas.microsoft.com/office/drawing/2014/main" id="{63B7AB57-6BAE-2480-45FF-C26CDC1764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310" y="943121"/>
            <a:ext cx="1315941" cy="9643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Logo&#10;&#10;Description automatically generated">
            <a:extLst>
              <a:ext uri="{FF2B5EF4-FFF2-40B4-BE49-F238E27FC236}">
                <a16:creationId xmlns:a16="http://schemas.microsoft.com/office/drawing/2014/main" id="{2579EB5F-54E5-9E8E-26C4-692B0771B4DF}"/>
              </a:ext>
            </a:extLst>
          </p:cNvPr>
          <p:cNvPicPr>
            <a:picLocks noChangeAspect="1"/>
          </p:cNvPicPr>
          <p:nvPr/>
        </p:nvPicPr>
        <p:blipFill>
          <a:blip r:embed="rId7"/>
          <a:stretch>
            <a:fillRect/>
          </a:stretch>
        </p:blipFill>
        <p:spPr>
          <a:xfrm>
            <a:off x="6948070" y="867534"/>
            <a:ext cx="1613130" cy="1011955"/>
          </a:xfrm>
          <a:prstGeom prst="rect">
            <a:avLst/>
          </a:prstGeom>
        </p:spPr>
      </p:pic>
      <p:pic>
        <p:nvPicPr>
          <p:cNvPr id="12" name="Picture 5" descr="Logo, company name&#10;&#10;Description automatically generated">
            <a:extLst>
              <a:ext uri="{FF2B5EF4-FFF2-40B4-BE49-F238E27FC236}">
                <a16:creationId xmlns:a16="http://schemas.microsoft.com/office/drawing/2014/main" id="{BE1BFDBD-9465-F347-067F-0FD324E97017}"/>
              </a:ext>
            </a:extLst>
          </p:cNvPr>
          <p:cNvPicPr>
            <a:picLocks noChangeAspect="1"/>
          </p:cNvPicPr>
          <p:nvPr/>
        </p:nvPicPr>
        <p:blipFill>
          <a:blip r:embed="rId8"/>
          <a:stretch>
            <a:fillRect/>
          </a:stretch>
        </p:blipFill>
        <p:spPr>
          <a:xfrm>
            <a:off x="3769493" y="620561"/>
            <a:ext cx="1557130" cy="1356981"/>
          </a:xfrm>
          <a:prstGeom prst="rect">
            <a:avLst/>
          </a:prstGeom>
        </p:spPr>
      </p:pic>
      <p:pic>
        <p:nvPicPr>
          <p:cNvPr id="13" name="Picture 9" descr="Logo&#10;&#10;Description automatically generated">
            <a:extLst>
              <a:ext uri="{FF2B5EF4-FFF2-40B4-BE49-F238E27FC236}">
                <a16:creationId xmlns:a16="http://schemas.microsoft.com/office/drawing/2014/main" id="{A1DF2904-C068-AF85-EA61-1ADDA935538C}"/>
              </a:ext>
            </a:extLst>
          </p:cNvPr>
          <p:cNvPicPr>
            <a:picLocks noChangeAspect="1"/>
          </p:cNvPicPr>
          <p:nvPr/>
        </p:nvPicPr>
        <p:blipFill>
          <a:blip r:embed="rId9"/>
          <a:stretch>
            <a:fillRect/>
          </a:stretch>
        </p:blipFill>
        <p:spPr>
          <a:xfrm>
            <a:off x="10111168" y="852216"/>
            <a:ext cx="1408146" cy="1042592"/>
          </a:xfrm>
          <a:prstGeom prst="rect">
            <a:avLst/>
          </a:prstGeom>
        </p:spPr>
      </p:pic>
    </p:spTree>
    <p:extLst>
      <p:ext uri="{BB962C8B-B14F-4D97-AF65-F5344CB8AC3E}">
        <p14:creationId xmlns:p14="http://schemas.microsoft.com/office/powerpoint/2010/main" val="755819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74643-210A-767D-BE3C-38A2167F5E5B}"/>
            </a:ext>
          </a:extLst>
        </p:cNvPr>
        <p:cNvGrpSpPr/>
        <p:nvPr/>
      </p:nvGrpSpPr>
      <p:grpSpPr>
        <a:xfrm>
          <a:off x="0" y="0"/>
          <a:ext cx="0" cy="0"/>
          <a:chOff x="0" y="0"/>
          <a:chExt cx="0" cy="0"/>
        </a:xfrm>
      </p:grpSpPr>
      <p:sp>
        <p:nvSpPr>
          <p:cNvPr id="55" name="Slide Number Placeholder 54">
            <a:extLst>
              <a:ext uri="{FF2B5EF4-FFF2-40B4-BE49-F238E27FC236}">
                <a16:creationId xmlns:a16="http://schemas.microsoft.com/office/drawing/2014/main" id="{5563F1EB-7BED-E688-A641-BC51BE0AFE0A}"/>
              </a:ext>
            </a:extLst>
          </p:cNvPr>
          <p:cNvSpPr>
            <a:spLocks noGrp="1"/>
          </p:cNvSpPr>
          <p:nvPr>
            <p:ph type="sldNum" sz="quarter" idx="12"/>
          </p:nvPr>
        </p:nvSpPr>
        <p:spPr/>
        <p:txBody>
          <a:bodyPr/>
          <a:lstStyle/>
          <a:p>
            <a:fld id="{330EA680-D336-4FF7-8B7A-9848BB0A1C32}" type="slidenum">
              <a:rPr lang="en-US" smtClean="0"/>
              <a:t>154</a:t>
            </a:fld>
            <a:endParaRPr lang="en-US"/>
          </a:p>
        </p:txBody>
      </p:sp>
      <p:sp>
        <p:nvSpPr>
          <p:cNvPr id="3" name="TextBox 2">
            <a:extLst>
              <a:ext uri="{FF2B5EF4-FFF2-40B4-BE49-F238E27FC236}">
                <a16:creationId xmlns:a16="http://schemas.microsoft.com/office/drawing/2014/main" id="{277016F0-084F-943C-32D6-4C1D32BF4D1F}"/>
              </a:ext>
            </a:extLst>
          </p:cNvPr>
          <p:cNvSpPr txBox="1"/>
          <p:nvPr/>
        </p:nvSpPr>
        <p:spPr>
          <a:xfrm>
            <a:off x="3217762" y="2939970"/>
            <a:ext cx="5392838" cy="769441"/>
          </a:xfrm>
          <a:prstGeom prst="rect">
            <a:avLst/>
          </a:prstGeom>
          <a:noFill/>
        </p:spPr>
        <p:txBody>
          <a:bodyPr wrap="square" rtlCol="0">
            <a:spAutoFit/>
          </a:bodyPr>
          <a:lstStyle/>
          <a:p>
            <a:pPr algn="ctr"/>
            <a:r>
              <a:rPr lang="en-GB" sz="4400" dirty="0">
                <a:solidFill>
                  <a:schemeClr val="accent2"/>
                </a:solidFill>
                <a:latin typeface="+mj-lt"/>
                <a:ea typeface="+mj-ea"/>
                <a:cs typeface="Calibri Light"/>
              </a:rPr>
              <a:t>Annexes</a:t>
            </a:r>
            <a:r>
              <a:rPr lang="en-GB" dirty="0"/>
              <a:t> </a:t>
            </a:r>
          </a:p>
        </p:txBody>
      </p:sp>
    </p:spTree>
    <p:extLst>
      <p:ext uri="{BB962C8B-B14F-4D97-AF65-F5344CB8AC3E}">
        <p14:creationId xmlns:p14="http://schemas.microsoft.com/office/powerpoint/2010/main" val="16082112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74643-210A-767D-BE3C-38A2167F5E5B}"/>
            </a:ext>
          </a:extLst>
        </p:cNvPr>
        <p:cNvGrpSpPr/>
        <p:nvPr/>
      </p:nvGrpSpPr>
      <p:grpSpPr>
        <a:xfrm>
          <a:off x="0" y="0"/>
          <a:ext cx="0" cy="0"/>
          <a:chOff x="0" y="0"/>
          <a:chExt cx="0" cy="0"/>
        </a:xfrm>
      </p:grpSpPr>
      <p:sp>
        <p:nvSpPr>
          <p:cNvPr id="55" name="Slide Number Placeholder 54">
            <a:extLst>
              <a:ext uri="{FF2B5EF4-FFF2-40B4-BE49-F238E27FC236}">
                <a16:creationId xmlns:a16="http://schemas.microsoft.com/office/drawing/2014/main" id="{5563F1EB-7BED-E688-A641-BC51BE0AFE0A}"/>
              </a:ext>
            </a:extLst>
          </p:cNvPr>
          <p:cNvSpPr>
            <a:spLocks noGrp="1"/>
          </p:cNvSpPr>
          <p:nvPr>
            <p:ph type="sldNum" sz="quarter" idx="12"/>
          </p:nvPr>
        </p:nvSpPr>
        <p:spPr/>
        <p:txBody>
          <a:bodyPr/>
          <a:lstStyle/>
          <a:p>
            <a:fld id="{330EA680-D336-4FF7-8B7A-9848BB0A1C32}" type="slidenum">
              <a:rPr lang="en-US" smtClean="0"/>
              <a:t>155</a:t>
            </a:fld>
            <a:endParaRPr lang="en-US"/>
          </a:p>
        </p:txBody>
      </p:sp>
      <p:sp>
        <p:nvSpPr>
          <p:cNvPr id="3" name="TextBox 2">
            <a:extLst>
              <a:ext uri="{FF2B5EF4-FFF2-40B4-BE49-F238E27FC236}">
                <a16:creationId xmlns:a16="http://schemas.microsoft.com/office/drawing/2014/main" id="{277016F0-084F-943C-32D6-4C1D32BF4D1F}"/>
              </a:ext>
            </a:extLst>
          </p:cNvPr>
          <p:cNvSpPr txBox="1"/>
          <p:nvPr/>
        </p:nvSpPr>
        <p:spPr>
          <a:xfrm>
            <a:off x="3217762" y="2939970"/>
            <a:ext cx="5392838" cy="769441"/>
          </a:xfrm>
          <a:prstGeom prst="rect">
            <a:avLst/>
          </a:prstGeom>
          <a:noFill/>
        </p:spPr>
        <p:txBody>
          <a:bodyPr wrap="square" rtlCol="0">
            <a:spAutoFit/>
          </a:bodyPr>
          <a:lstStyle/>
          <a:p>
            <a:pPr algn="ctr"/>
            <a:r>
              <a:rPr lang="en-GB" sz="4400" dirty="0">
                <a:solidFill>
                  <a:schemeClr val="accent2"/>
                </a:solidFill>
                <a:latin typeface="+mj-lt"/>
                <a:ea typeface="+mj-ea"/>
                <a:cs typeface="Calibri Light"/>
              </a:rPr>
              <a:t>Dataset</a:t>
            </a:r>
            <a:endParaRPr lang="en-GB" dirty="0"/>
          </a:p>
        </p:txBody>
      </p:sp>
    </p:spTree>
    <p:extLst>
      <p:ext uri="{BB962C8B-B14F-4D97-AF65-F5344CB8AC3E}">
        <p14:creationId xmlns:p14="http://schemas.microsoft.com/office/powerpoint/2010/main" val="4819389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lide Number Placeholder 54">
            <a:extLst>
              <a:ext uri="{FF2B5EF4-FFF2-40B4-BE49-F238E27FC236}">
                <a16:creationId xmlns:a16="http://schemas.microsoft.com/office/drawing/2014/main" id="{DAB081E0-2296-6BD3-E8BE-485481E11EB4}"/>
              </a:ext>
            </a:extLst>
          </p:cNvPr>
          <p:cNvSpPr>
            <a:spLocks noGrp="1"/>
          </p:cNvSpPr>
          <p:nvPr>
            <p:ph type="sldNum" sz="quarter" idx="12"/>
          </p:nvPr>
        </p:nvSpPr>
        <p:spPr/>
        <p:txBody>
          <a:bodyPr/>
          <a:lstStyle/>
          <a:p>
            <a:fld id="{330EA680-D336-4FF7-8B7A-9848BB0A1C32}" type="slidenum">
              <a:rPr lang="en-US" smtClean="0"/>
              <a:t>156</a:t>
            </a:fld>
            <a:endParaRPr lang="en-US"/>
          </a:p>
        </p:txBody>
      </p:sp>
      <p:pic>
        <p:nvPicPr>
          <p:cNvPr id="7170" name="Picture 2" descr="Covid-19: les regards croisés de la recherche | CNRS Le journal">
            <a:extLst>
              <a:ext uri="{FF2B5EF4-FFF2-40B4-BE49-F238E27FC236}">
                <a16:creationId xmlns:a16="http://schemas.microsoft.com/office/drawing/2014/main" id="{0CB65CDB-4AF0-7C5F-3A51-B4B25ADCC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22513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13704A8-F0AE-EF44-76D5-4283EB3B18D1}"/>
              </a:ext>
            </a:extLst>
          </p:cNvPr>
          <p:cNvSpPr txBox="1"/>
          <p:nvPr/>
        </p:nvSpPr>
        <p:spPr>
          <a:xfrm>
            <a:off x="2774692" y="2720370"/>
            <a:ext cx="6997958" cy="1569660"/>
          </a:xfrm>
          <a:prstGeom prst="rect">
            <a:avLst/>
          </a:prstGeom>
          <a:noFill/>
        </p:spPr>
        <p:txBody>
          <a:bodyPr wrap="square" rtlCol="0">
            <a:spAutoFit/>
          </a:bodyPr>
          <a:lstStyle/>
          <a:p>
            <a:pPr algn="ctr"/>
            <a:r>
              <a:rPr lang="en-GB" sz="9600" b="1" dirty="0">
                <a:solidFill>
                  <a:schemeClr val="bg1"/>
                </a:solidFill>
              </a:rPr>
              <a:t>COVID-19</a:t>
            </a:r>
          </a:p>
        </p:txBody>
      </p:sp>
    </p:spTree>
    <p:extLst>
      <p:ext uri="{BB962C8B-B14F-4D97-AF65-F5344CB8AC3E}">
        <p14:creationId xmlns:p14="http://schemas.microsoft.com/office/powerpoint/2010/main" val="137773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FF2553B1-1C9A-41CE-9749-E4BC54FFDA61}"/>
              </a:ext>
            </a:extLst>
          </p:cNvPr>
          <p:cNvPicPr>
            <a:picLocks noChangeAspect="1"/>
          </p:cNvPicPr>
          <p:nvPr/>
        </p:nvPicPr>
        <p:blipFill>
          <a:blip r:embed="rId3"/>
          <a:stretch>
            <a:fillRect/>
          </a:stretch>
        </p:blipFill>
        <p:spPr>
          <a:xfrm>
            <a:off x="2148757" y="1350640"/>
            <a:ext cx="8512173" cy="4835941"/>
          </a:xfrm>
          <a:prstGeom prst="rect">
            <a:avLst/>
          </a:prstGeom>
        </p:spPr>
      </p:pic>
      <p:sp>
        <p:nvSpPr>
          <p:cNvPr id="7" name="Title 1">
            <a:extLst>
              <a:ext uri="{FF2B5EF4-FFF2-40B4-BE49-F238E27FC236}">
                <a16:creationId xmlns:a16="http://schemas.microsoft.com/office/drawing/2014/main" id="{BB04D67C-1ADF-E957-4898-67EF1E12B127}"/>
              </a:ext>
            </a:extLst>
          </p:cNvPr>
          <p:cNvSpPr txBox="1">
            <a:spLocks/>
          </p:cNvSpPr>
          <p:nvPr/>
        </p:nvSpPr>
        <p:spPr>
          <a:xfrm>
            <a:off x="382418" y="481220"/>
            <a:ext cx="10515600" cy="7950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2"/>
                </a:solidFill>
                <a:cs typeface="Calibri Light"/>
              </a:rPr>
              <a:t>Eye Tracking</a:t>
            </a:r>
            <a:endParaRPr lang="en-US" dirty="0">
              <a:ea typeface="+mj-lt"/>
              <a:cs typeface="+mj-lt"/>
            </a:endParaRPr>
          </a:p>
        </p:txBody>
      </p:sp>
      <p:sp>
        <p:nvSpPr>
          <p:cNvPr id="14" name="TextBox 13">
            <a:extLst>
              <a:ext uri="{FF2B5EF4-FFF2-40B4-BE49-F238E27FC236}">
                <a16:creationId xmlns:a16="http://schemas.microsoft.com/office/drawing/2014/main" id="{47DBF98A-9759-34E3-6268-07EA0CF33D94}"/>
              </a:ext>
            </a:extLst>
          </p:cNvPr>
          <p:cNvSpPr txBox="1"/>
          <p:nvPr/>
        </p:nvSpPr>
        <p:spPr>
          <a:xfrm>
            <a:off x="4388422" y="6260944"/>
            <a:ext cx="38223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dirty="0">
                <a:ea typeface="+mn-lt"/>
                <a:cs typeface="+mn-lt"/>
                <a:hlinkClick r:id="rId4"/>
              </a:rPr>
              <a:t>https://www.tic-art.fr</a:t>
            </a:r>
            <a:endParaRPr lang="en-US" dirty="0">
              <a:ea typeface="+mn-lt"/>
              <a:cs typeface="+mn-lt"/>
            </a:endParaRPr>
          </a:p>
          <a:p>
            <a:pPr algn="l"/>
            <a:endParaRPr lang="en-US" dirty="0">
              <a:cs typeface="Calibri"/>
            </a:endParaRPr>
          </a:p>
        </p:txBody>
      </p:sp>
      <p:sp>
        <p:nvSpPr>
          <p:cNvPr id="55" name="Slide Number Placeholder 54">
            <a:extLst>
              <a:ext uri="{FF2B5EF4-FFF2-40B4-BE49-F238E27FC236}">
                <a16:creationId xmlns:a16="http://schemas.microsoft.com/office/drawing/2014/main" id="{DAB081E0-2296-6BD3-E8BE-485481E11EB4}"/>
              </a:ext>
            </a:extLst>
          </p:cNvPr>
          <p:cNvSpPr>
            <a:spLocks noGrp="1"/>
          </p:cNvSpPr>
          <p:nvPr>
            <p:ph type="sldNum" sz="quarter" idx="12"/>
          </p:nvPr>
        </p:nvSpPr>
        <p:spPr/>
        <p:txBody>
          <a:bodyPr/>
          <a:lstStyle/>
          <a:p>
            <a:fld id="{330EA680-D336-4FF7-8B7A-9848BB0A1C32}" type="slidenum">
              <a:rPr lang="en-US" smtClean="0"/>
              <a:t>157</a:t>
            </a:fld>
            <a:endParaRPr lang="en-US"/>
          </a:p>
        </p:txBody>
      </p:sp>
      <p:pic>
        <p:nvPicPr>
          <p:cNvPr id="2" name="Picture 1" descr="A picture containing text, clipart, businesscard&#10;&#10;Description automatically generated">
            <a:extLst>
              <a:ext uri="{FF2B5EF4-FFF2-40B4-BE49-F238E27FC236}">
                <a16:creationId xmlns:a16="http://schemas.microsoft.com/office/drawing/2014/main" id="{61487CA0-5E70-DB01-6A77-6E7A59CC3E2E}"/>
              </a:ext>
            </a:extLst>
          </p:cNvPr>
          <p:cNvPicPr>
            <a:picLocks noChangeAspect="1"/>
          </p:cNvPicPr>
          <p:nvPr/>
        </p:nvPicPr>
        <p:blipFill>
          <a:blip r:embed="rId5"/>
          <a:stretch>
            <a:fillRect/>
          </a:stretch>
        </p:blipFill>
        <p:spPr>
          <a:xfrm>
            <a:off x="9925308" y="43416"/>
            <a:ext cx="2000250" cy="1266825"/>
          </a:xfrm>
          <a:prstGeom prst="rect">
            <a:avLst/>
          </a:prstGeom>
        </p:spPr>
      </p:pic>
    </p:spTree>
    <p:extLst>
      <p:ext uri="{BB962C8B-B14F-4D97-AF65-F5344CB8AC3E}">
        <p14:creationId xmlns:p14="http://schemas.microsoft.com/office/powerpoint/2010/main" val="2781691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74643-210A-767D-BE3C-38A2167F5E5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68CC769-DA8B-5CDF-6511-5A207610F280}"/>
              </a:ext>
            </a:extLst>
          </p:cNvPr>
          <p:cNvSpPr txBox="1">
            <a:spLocks/>
          </p:cNvSpPr>
          <p:nvPr/>
        </p:nvSpPr>
        <p:spPr>
          <a:xfrm>
            <a:off x="382418" y="481220"/>
            <a:ext cx="2440059" cy="6240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2"/>
                </a:solidFill>
                <a:cs typeface="Calibri Light"/>
              </a:rPr>
              <a:t>Eye-Tracking Web platform</a:t>
            </a:r>
            <a:endParaRPr lang="en-US" dirty="0">
              <a:ea typeface="+mj-lt"/>
              <a:cs typeface="+mj-lt"/>
            </a:endParaRPr>
          </a:p>
        </p:txBody>
      </p:sp>
      <p:sp>
        <p:nvSpPr>
          <p:cNvPr id="14" name="TextBox 13">
            <a:extLst>
              <a:ext uri="{FF2B5EF4-FFF2-40B4-BE49-F238E27FC236}">
                <a16:creationId xmlns:a16="http://schemas.microsoft.com/office/drawing/2014/main" id="{8ADB3868-0C2A-B891-8B06-F3AF7893B4C3}"/>
              </a:ext>
            </a:extLst>
          </p:cNvPr>
          <p:cNvSpPr txBox="1"/>
          <p:nvPr/>
        </p:nvSpPr>
        <p:spPr>
          <a:xfrm>
            <a:off x="4388422" y="6260944"/>
            <a:ext cx="38223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dirty="0">
                <a:ea typeface="+mn-lt"/>
                <a:cs typeface="+mn-lt"/>
                <a:hlinkClick r:id="rId2"/>
              </a:rPr>
              <a:t>https://www.tic-art.fr</a:t>
            </a:r>
            <a:endParaRPr lang="en-US" dirty="0">
              <a:ea typeface="+mn-lt"/>
              <a:cs typeface="+mn-lt"/>
            </a:endParaRPr>
          </a:p>
          <a:p>
            <a:pPr algn="l"/>
            <a:endParaRPr lang="en-US" dirty="0">
              <a:cs typeface="Calibri"/>
            </a:endParaRPr>
          </a:p>
        </p:txBody>
      </p:sp>
      <p:sp>
        <p:nvSpPr>
          <p:cNvPr id="55" name="Slide Number Placeholder 54">
            <a:extLst>
              <a:ext uri="{FF2B5EF4-FFF2-40B4-BE49-F238E27FC236}">
                <a16:creationId xmlns:a16="http://schemas.microsoft.com/office/drawing/2014/main" id="{5563F1EB-7BED-E688-A641-BC51BE0AFE0A}"/>
              </a:ext>
            </a:extLst>
          </p:cNvPr>
          <p:cNvSpPr>
            <a:spLocks noGrp="1"/>
          </p:cNvSpPr>
          <p:nvPr>
            <p:ph type="sldNum" sz="quarter" idx="12"/>
          </p:nvPr>
        </p:nvSpPr>
        <p:spPr/>
        <p:txBody>
          <a:bodyPr/>
          <a:lstStyle/>
          <a:p>
            <a:fld id="{330EA680-D336-4FF7-8B7A-9848BB0A1C32}" type="slidenum">
              <a:rPr lang="en-US" smtClean="0"/>
              <a:t>158</a:t>
            </a:fld>
            <a:endParaRPr lang="en-US"/>
          </a:p>
        </p:txBody>
      </p:sp>
      <p:pic>
        <p:nvPicPr>
          <p:cNvPr id="2" name="Picture 1" descr="A picture containing text, clipart, businesscard&#10;&#10;Description automatically generated">
            <a:extLst>
              <a:ext uri="{FF2B5EF4-FFF2-40B4-BE49-F238E27FC236}">
                <a16:creationId xmlns:a16="http://schemas.microsoft.com/office/drawing/2014/main" id="{53BE5ED3-B98A-AF9E-0E52-D96B54740555}"/>
              </a:ext>
            </a:extLst>
          </p:cNvPr>
          <p:cNvPicPr>
            <a:picLocks noChangeAspect="1"/>
          </p:cNvPicPr>
          <p:nvPr/>
        </p:nvPicPr>
        <p:blipFill>
          <a:blip r:embed="rId3"/>
          <a:stretch>
            <a:fillRect/>
          </a:stretch>
        </p:blipFill>
        <p:spPr>
          <a:xfrm>
            <a:off x="9925308" y="43416"/>
            <a:ext cx="2000250" cy="1266825"/>
          </a:xfrm>
          <a:prstGeom prst="rect">
            <a:avLst/>
          </a:prstGeom>
        </p:spPr>
      </p:pic>
      <p:pic>
        <p:nvPicPr>
          <p:cNvPr id="4" name="Picture 3" descr="A person in a white and blue uniform wrestling&#10;&#10;Description automatically generated">
            <a:extLst>
              <a:ext uri="{FF2B5EF4-FFF2-40B4-BE49-F238E27FC236}">
                <a16:creationId xmlns:a16="http://schemas.microsoft.com/office/drawing/2014/main" id="{6CF58F11-2296-4C7D-E61A-3C68B7DB3A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6344" y="1069831"/>
            <a:ext cx="5495097" cy="5191113"/>
          </a:xfrm>
          <a:prstGeom prst="rect">
            <a:avLst/>
          </a:prstGeom>
        </p:spPr>
      </p:pic>
    </p:spTree>
    <p:extLst>
      <p:ext uri="{BB962C8B-B14F-4D97-AF65-F5344CB8AC3E}">
        <p14:creationId xmlns:p14="http://schemas.microsoft.com/office/powerpoint/2010/main" val="28500260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p:txBody>
          <a:bodyPr/>
          <a:lstStyle/>
          <a:p>
            <a:pPr>
              <a:spcBef>
                <a:spcPts val="1000"/>
              </a:spcBef>
            </a:pPr>
            <a:r>
              <a:rPr lang="en-US" dirty="0">
                <a:solidFill>
                  <a:schemeClr val="accent2"/>
                </a:solidFill>
                <a:cs typeface="Calibri Light"/>
              </a:rPr>
              <a:t>Participants </a:t>
            </a:r>
          </a:p>
        </p:txBody>
      </p:sp>
      <p:sp>
        <p:nvSpPr>
          <p:cNvPr id="6" name="Slide Number Placeholder 5">
            <a:extLst>
              <a:ext uri="{FF2B5EF4-FFF2-40B4-BE49-F238E27FC236}">
                <a16:creationId xmlns:a16="http://schemas.microsoft.com/office/drawing/2014/main" id="{45CAF5E9-817C-FDE2-D9AD-A7F210186E4E}"/>
              </a:ext>
            </a:extLst>
          </p:cNvPr>
          <p:cNvSpPr>
            <a:spLocks noGrp="1"/>
          </p:cNvSpPr>
          <p:nvPr>
            <p:ph type="sldNum" sz="quarter" idx="12"/>
          </p:nvPr>
        </p:nvSpPr>
        <p:spPr/>
        <p:txBody>
          <a:bodyPr/>
          <a:lstStyle/>
          <a:p>
            <a:fld id="{330EA680-D336-4FF7-8B7A-9848BB0A1C32}" type="slidenum">
              <a:rPr lang="en-US" smtClean="0"/>
              <a:t>159</a:t>
            </a:fld>
            <a:endParaRPr lang="en-US"/>
          </a:p>
        </p:txBody>
      </p:sp>
      <p:pic>
        <p:nvPicPr>
          <p:cNvPr id="3" name="Picture 3" descr="Chart&#10;&#10;Description automatically generated">
            <a:extLst>
              <a:ext uri="{FF2B5EF4-FFF2-40B4-BE49-F238E27FC236}">
                <a16:creationId xmlns:a16="http://schemas.microsoft.com/office/drawing/2014/main" id="{D793EC89-1A10-C3E1-CCC4-B2A037521566}"/>
              </a:ext>
            </a:extLst>
          </p:cNvPr>
          <p:cNvPicPr>
            <a:picLocks noChangeAspect="1"/>
          </p:cNvPicPr>
          <p:nvPr/>
        </p:nvPicPr>
        <p:blipFill>
          <a:blip r:embed="rId3"/>
          <a:stretch>
            <a:fillRect/>
          </a:stretch>
        </p:blipFill>
        <p:spPr>
          <a:xfrm>
            <a:off x="1064267" y="2041002"/>
            <a:ext cx="2907658" cy="2907658"/>
          </a:xfrm>
          <a:prstGeom prst="rect">
            <a:avLst/>
          </a:prstGeom>
        </p:spPr>
      </p:pic>
      <p:pic>
        <p:nvPicPr>
          <p:cNvPr id="8" name="Picture 4" descr="Chart, bubble chart&#10;&#10;Description automatically generated">
            <a:extLst>
              <a:ext uri="{FF2B5EF4-FFF2-40B4-BE49-F238E27FC236}">
                <a16:creationId xmlns:a16="http://schemas.microsoft.com/office/drawing/2014/main" id="{473AA38B-3007-2332-2B03-7465DF8EAF37}"/>
              </a:ext>
            </a:extLst>
          </p:cNvPr>
          <p:cNvPicPr>
            <a:picLocks noChangeAspect="1"/>
          </p:cNvPicPr>
          <p:nvPr/>
        </p:nvPicPr>
        <p:blipFill>
          <a:blip r:embed="rId4"/>
          <a:stretch>
            <a:fillRect/>
          </a:stretch>
        </p:blipFill>
        <p:spPr>
          <a:xfrm>
            <a:off x="4768529" y="2019300"/>
            <a:ext cx="2819400" cy="2819400"/>
          </a:xfrm>
          <a:prstGeom prst="rect">
            <a:avLst/>
          </a:prstGeom>
        </p:spPr>
      </p:pic>
      <p:pic>
        <p:nvPicPr>
          <p:cNvPr id="9" name="Picture 5">
            <a:extLst>
              <a:ext uri="{FF2B5EF4-FFF2-40B4-BE49-F238E27FC236}">
                <a16:creationId xmlns:a16="http://schemas.microsoft.com/office/drawing/2014/main" id="{D06C1BDD-8225-C088-74A2-B8DF5A0FA800}"/>
              </a:ext>
            </a:extLst>
          </p:cNvPr>
          <p:cNvPicPr>
            <a:picLocks noChangeAspect="1"/>
          </p:cNvPicPr>
          <p:nvPr/>
        </p:nvPicPr>
        <p:blipFill>
          <a:blip r:embed="rId5"/>
          <a:stretch>
            <a:fillRect/>
          </a:stretch>
        </p:blipFill>
        <p:spPr>
          <a:xfrm>
            <a:off x="8384534" y="2119233"/>
            <a:ext cx="2743199" cy="2685406"/>
          </a:xfrm>
          <a:prstGeom prst="rect">
            <a:avLst/>
          </a:prstGeom>
        </p:spPr>
      </p:pic>
      <p:sp>
        <p:nvSpPr>
          <p:cNvPr id="10" name="TextBox 9">
            <a:extLst>
              <a:ext uri="{FF2B5EF4-FFF2-40B4-BE49-F238E27FC236}">
                <a16:creationId xmlns:a16="http://schemas.microsoft.com/office/drawing/2014/main" id="{34F1956B-9254-E1E8-E46B-5F3BFA96F195}"/>
              </a:ext>
            </a:extLst>
          </p:cNvPr>
          <p:cNvSpPr txBox="1"/>
          <p:nvPr/>
        </p:nvSpPr>
        <p:spPr>
          <a:xfrm>
            <a:off x="3515555" y="5298974"/>
            <a:ext cx="51608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Ishihara CVD  Test</a:t>
            </a:r>
          </a:p>
        </p:txBody>
      </p:sp>
    </p:spTree>
    <p:extLst>
      <p:ext uri="{BB962C8B-B14F-4D97-AF65-F5344CB8AC3E}">
        <p14:creationId xmlns:p14="http://schemas.microsoft.com/office/powerpoint/2010/main" val="3672417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lide Number Placeholder 54">
            <a:extLst>
              <a:ext uri="{FF2B5EF4-FFF2-40B4-BE49-F238E27FC236}">
                <a16:creationId xmlns:a16="http://schemas.microsoft.com/office/drawing/2014/main" id="{DAB081E0-2296-6BD3-E8BE-485481E11EB4}"/>
              </a:ext>
            </a:extLst>
          </p:cNvPr>
          <p:cNvSpPr>
            <a:spLocks noGrp="1"/>
          </p:cNvSpPr>
          <p:nvPr>
            <p:ph type="sldNum" sz="quarter" idx="12"/>
          </p:nvPr>
        </p:nvSpPr>
        <p:spPr/>
        <p:txBody>
          <a:bodyPr/>
          <a:lstStyle/>
          <a:p>
            <a:fld id="{330EA680-D336-4FF7-8B7A-9848BB0A1C32}" type="slidenum">
              <a:rPr lang="en-US" smtClean="0"/>
              <a:t>16</a:t>
            </a:fld>
            <a:endParaRPr lang="en-US"/>
          </a:p>
        </p:txBody>
      </p:sp>
      <p:pic>
        <p:nvPicPr>
          <p:cNvPr id="2" name="Picture 1" descr="A picture containing text, clipart, businesscard&#10;&#10;Description automatically generated">
            <a:extLst>
              <a:ext uri="{FF2B5EF4-FFF2-40B4-BE49-F238E27FC236}">
                <a16:creationId xmlns:a16="http://schemas.microsoft.com/office/drawing/2014/main" id="{9777FA18-E8A5-BE8D-F795-7A9834023641}"/>
              </a:ext>
            </a:extLst>
          </p:cNvPr>
          <p:cNvPicPr>
            <a:picLocks noChangeAspect="1"/>
          </p:cNvPicPr>
          <p:nvPr/>
        </p:nvPicPr>
        <p:blipFill>
          <a:blip r:embed="rId3"/>
          <a:stretch>
            <a:fillRect/>
          </a:stretch>
        </p:blipFill>
        <p:spPr>
          <a:xfrm>
            <a:off x="9925308" y="43416"/>
            <a:ext cx="2000250" cy="1266825"/>
          </a:xfrm>
          <a:prstGeom prst="rect">
            <a:avLst/>
          </a:prstGeom>
        </p:spPr>
      </p:pic>
      <p:pic>
        <p:nvPicPr>
          <p:cNvPr id="5" name="Picture 4">
            <a:extLst>
              <a:ext uri="{FF2B5EF4-FFF2-40B4-BE49-F238E27FC236}">
                <a16:creationId xmlns:a16="http://schemas.microsoft.com/office/drawing/2014/main" id="{A8643DD0-CF31-D55C-0B68-229920A306F2}"/>
              </a:ext>
            </a:extLst>
          </p:cNvPr>
          <p:cNvPicPr>
            <a:picLocks noChangeAspect="1"/>
          </p:cNvPicPr>
          <p:nvPr/>
        </p:nvPicPr>
        <p:blipFill>
          <a:blip r:embed="rId4"/>
          <a:stretch>
            <a:fillRect/>
          </a:stretch>
        </p:blipFill>
        <p:spPr>
          <a:xfrm>
            <a:off x="1715005" y="1088521"/>
            <a:ext cx="9357185" cy="5489549"/>
          </a:xfrm>
          <a:prstGeom prst="rect">
            <a:avLst/>
          </a:prstGeom>
        </p:spPr>
      </p:pic>
      <p:sp>
        <p:nvSpPr>
          <p:cNvPr id="6" name="Title 1">
            <a:extLst>
              <a:ext uri="{FF2B5EF4-FFF2-40B4-BE49-F238E27FC236}">
                <a16:creationId xmlns:a16="http://schemas.microsoft.com/office/drawing/2014/main" id="{61F60897-E9EB-55F3-F9D5-FBF1A3ABF2AF}"/>
              </a:ext>
            </a:extLst>
          </p:cNvPr>
          <p:cNvSpPr txBox="1">
            <a:spLocks/>
          </p:cNvSpPr>
          <p:nvPr/>
        </p:nvSpPr>
        <p:spPr>
          <a:xfrm>
            <a:off x="534818" y="290720"/>
            <a:ext cx="10515600" cy="7950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2"/>
                </a:solidFill>
                <a:ea typeface="+mj-lt"/>
                <a:cs typeface="+mj-lt"/>
              </a:rPr>
              <a:t>Image Analysis</a:t>
            </a:r>
            <a:endParaRPr lang="en-US" dirty="0">
              <a:ea typeface="+mj-lt"/>
              <a:cs typeface="+mj-lt"/>
            </a:endParaRPr>
          </a:p>
        </p:txBody>
      </p:sp>
    </p:spTree>
    <p:extLst>
      <p:ext uri="{BB962C8B-B14F-4D97-AF65-F5344CB8AC3E}">
        <p14:creationId xmlns:p14="http://schemas.microsoft.com/office/powerpoint/2010/main" val="4134134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p:txBody>
          <a:bodyPr/>
          <a:lstStyle/>
          <a:p>
            <a:pPr>
              <a:spcBef>
                <a:spcPts val="1000"/>
              </a:spcBef>
            </a:pPr>
            <a:r>
              <a:rPr lang="en-US">
                <a:solidFill>
                  <a:schemeClr val="accent2"/>
                </a:solidFill>
                <a:cs typeface="Calibri Light"/>
              </a:rPr>
              <a:t>Dataset </a:t>
            </a:r>
            <a:endParaRPr lang="en-US">
              <a:solidFill>
                <a:schemeClr val="accent2"/>
              </a:solidFill>
              <a:ea typeface="Calibri Light"/>
              <a:cs typeface="Calibri Light"/>
            </a:endParaRPr>
          </a:p>
        </p:txBody>
      </p:sp>
      <p:sp>
        <p:nvSpPr>
          <p:cNvPr id="5" name="Slide Number Placeholder 4">
            <a:extLst>
              <a:ext uri="{FF2B5EF4-FFF2-40B4-BE49-F238E27FC236}">
                <a16:creationId xmlns:a16="http://schemas.microsoft.com/office/drawing/2014/main" id="{F7C224E0-7474-A6A2-A3AB-8572F3D6D557}"/>
              </a:ext>
            </a:extLst>
          </p:cNvPr>
          <p:cNvSpPr>
            <a:spLocks noGrp="1"/>
          </p:cNvSpPr>
          <p:nvPr>
            <p:ph type="sldNum" sz="quarter" idx="12"/>
          </p:nvPr>
        </p:nvSpPr>
        <p:spPr/>
        <p:txBody>
          <a:bodyPr/>
          <a:lstStyle/>
          <a:p>
            <a:fld id="{330EA680-D336-4FF7-8B7A-9848BB0A1C32}" type="slidenum">
              <a:rPr lang="en-US" smtClean="0"/>
              <a:t>160</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0652AB62-9D36-0717-544F-E3146E5B9518}"/>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6" name="Picture 5">
            <a:extLst>
              <a:ext uri="{FF2B5EF4-FFF2-40B4-BE49-F238E27FC236}">
                <a16:creationId xmlns:a16="http://schemas.microsoft.com/office/drawing/2014/main" id="{668837B6-7366-B316-11F6-C30071C42574}"/>
              </a:ext>
            </a:extLst>
          </p:cNvPr>
          <p:cNvPicPr>
            <a:picLocks noChangeAspect="1"/>
          </p:cNvPicPr>
          <p:nvPr/>
        </p:nvPicPr>
        <p:blipFill>
          <a:blip r:embed="rId4"/>
          <a:stretch>
            <a:fillRect/>
          </a:stretch>
        </p:blipFill>
        <p:spPr>
          <a:xfrm>
            <a:off x="2192076" y="1385656"/>
            <a:ext cx="7264440" cy="5285240"/>
          </a:xfrm>
          <a:prstGeom prst="rect">
            <a:avLst/>
          </a:prstGeom>
        </p:spPr>
      </p:pic>
    </p:spTree>
    <p:extLst>
      <p:ext uri="{BB962C8B-B14F-4D97-AF65-F5344CB8AC3E}">
        <p14:creationId xmlns:p14="http://schemas.microsoft.com/office/powerpoint/2010/main" val="281991232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p:txBody>
          <a:bodyPr/>
          <a:lstStyle/>
          <a:p>
            <a:pPr>
              <a:spcBef>
                <a:spcPts val="1000"/>
              </a:spcBef>
            </a:pPr>
            <a:r>
              <a:rPr lang="en-US">
                <a:solidFill>
                  <a:schemeClr val="accent2"/>
                </a:solidFill>
                <a:cs typeface="Calibri Light"/>
              </a:rPr>
              <a:t>Dataset </a:t>
            </a:r>
            <a:endParaRPr lang="en-US">
              <a:solidFill>
                <a:schemeClr val="accent2"/>
              </a:solidFill>
              <a:ea typeface="Calibri Light"/>
              <a:cs typeface="Calibri Light"/>
            </a:endParaRPr>
          </a:p>
        </p:txBody>
      </p:sp>
      <p:sp>
        <p:nvSpPr>
          <p:cNvPr id="5" name="Slide Number Placeholder 4">
            <a:extLst>
              <a:ext uri="{FF2B5EF4-FFF2-40B4-BE49-F238E27FC236}">
                <a16:creationId xmlns:a16="http://schemas.microsoft.com/office/drawing/2014/main" id="{F7C224E0-7474-A6A2-A3AB-8572F3D6D557}"/>
              </a:ext>
            </a:extLst>
          </p:cNvPr>
          <p:cNvSpPr>
            <a:spLocks noGrp="1"/>
          </p:cNvSpPr>
          <p:nvPr>
            <p:ph type="sldNum" sz="quarter" idx="12"/>
          </p:nvPr>
        </p:nvSpPr>
        <p:spPr/>
        <p:txBody>
          <a:bodyPr/>
          <a:lstStyle/>
          <a:p>
            <a:fld id="{330EA680-D336-4FF7-8B7A-9848BB0A1C32}" type="slidenum">
              <a:rPr lang="en-US" smtClean="0"/>
              <a:t>161</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0652AB62-9D36-0717-544F-E3146E5B9518}"/>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4" name="Picture 3">
            <a:extLst>
              <a:ext uri="{FF2B5EF4-FFF2-40B4-BE49-F238E27FC236}">
                <a16:creationId xmlns:a16="http://schemas.microsoft.com/office/drawing/2014/main" id="{30684B19-7A12-54DB-3C22-076236232F20}"/>
              </a:ext>
            </a:extLst>
          </p:cNvPr>
          <p:cNvPicPr>
            <a:picLocks noChangeAspect="1"/>
          </p:cNvPicPr>
          <p:nvPr/>
        </p:nvPicPr>
        <p:blipFill>
          <a:blip r:embed="rId4"/>
          <a:stretch>
            <a:fillRect/>
          </a:stretch>
        </p:blipFill>
        <p:spPr>
          <a:xfrm>
            <a:off x="2942252" y="940773"/>
            <a:ext cx="6983056" cy="5552102"/>
          </a:xfrm>
          <a:prstGeom prst="rect">
            <a:avLst/>
          </a:prstGeom>
        </p:spPr>
      </p:pic>
    </p:spTree>
    <p:extLst>
      <p:ext uri="{BB962C8B-B14F-4D97-AF65-F5344CB8AC3E}">
        <p14:creationId xmlns:p14="http://schemas.microsoft.com/office/powerpoint/2010/main" val="23862481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84E148-FEEB-3B95-0F06-DE1AFDACC43A}"/>
              </a:ext>
            </a:extLst>
          </p:cNvPr>
          <p:cNvPicPr>
            <a:picLocks noChangeAspect="1"/>
          </p:cNvPicPr>
          <p:nvPr/>
        </p:nvPicPr>
        <p:blipFill>
          <a:blip r:embed="rId3"/>
          <a:stretch>
            <a:fillRect/>
          </a:stretch>
        </p:blipFill>
        <p:spPr>
          <a:xfrm>
            <a:off x="2881086" y="305233"/>
            <a:ext cx="7044222" cy="2160845"/>
          </a:xfrm>
          <a:prstGeom prst="rect">
            <a:avLst/>
          </a:prstGeom>
        </p:spPr>
      </p:pic>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p:txBody>
          <a:bodyPr/>
          <a:lstStyle/>
          <a:p>
            <a:pPr>
              <a:spcBef>
                <a:spcPts val="1000"/>
              </a:spcBef>
            </a:pPr>
            <a:r>
              <a:rPr lang="en-US">
                <a:solidFill>
                  <a:schemeClr val="accent2"/>
                </a:solidFill>
                <a:cs typeface="Calibri Light"/>
              </a:rPr>
              <a:t>Dataset </a:t>
            </a:r>
            <a:endParaRPr lang="en-US">
              <a:solidFill>
                <a:schemeClr val="accent2"/>
              </a:solidFill>
              <a:ea typeface="Calibri Light"/>
              <a:cs typeface="Calibri Light"/>
            </a:endParaRPr>
          </a:p>
        </p:txBody>
      </p:sp>
      <p:sp>
        <p:nvSpPr>
          <p:cNvPr id="5" name="Slide Number Placeholder 4">
            <a:extLst>
              <a:ext uri="{FF2B5EF4-FFF2-40B4-BE49-F238E27FC236}">
                <a16:creationId xmlns:a16="http://schemas.microsoft.com/office/drawing/2014/main" id="{F7C224E0-7474-A6A2-A3AB-8572F3D6D557}"/>
              </a:ext>
            </a:extLst>
          </p:cNvPr>
          <p:cNvSpPr>
            <a:spLocks noGrp="1"/>
          </p:cNvSpPr>
          <p:nvPr>
            <p:ph type="sldNum" sz="quarter" idx="12"/>
          </p:nvPr>
        </p:nvSpPr>
        <p:spPr/>
        <p:txBody>
          <a:bodyPr/>
          <a:lstStyle/>
          <a:p>
            <a:fld id="{330EA680-D336-4FF7-8B7A-9848BB0A1C32}" type="slidenum">
              <a:rPr lang="en-US" smtClean="0"/>
              <a:t>162</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0652AB62-9D36-0717-544F-E3146E5B9518}"/>
              </a:ext>
            </a:extLst>
          </p:cNvPr>
          <p:cNvPicPr>
            <a:picLocks noChangeAspect="1"/>
          </p:cNvPicPr>
          <p:nvPr/>
        </p:nvPicPr>
        <p:blipFill>
          <a:blip r:embed="rId4"/>
          <a:stretch>
            <a:fillRect/>
          </a:stretch>
        </p:blipFill>
        <p:spPr>
          <a:xfrm>
            <a:off x="9925308" y="118831"/>
            <a:ext cx="2000250" cy="1266825"/>
          </a:xfrm>
          <a:prstGeom prst="rect">
            <a:avLst/>
          </a:prstGeom>
        </p:spPr>
      </p:pic>
      <p:pic>
        <p:nvPicPr>
          <p:cNvPr id="9" name="Picture 8">
            <a:extLst>
              <a:ext uri="{FF2B5EF4-FFF2-40B4-BE49-F238E27FC236}">
                <a16:creationId xmlns:a16="http://schemas.microsoft.com/office/drawing/2014/main" id="{F9B14810-DB56-22EA-C1E8-43372D60E215}"/>
              </a:ext>
            </a:extLst>
          </p:cNvPr>
          <p:cNvPicPr>
            <a:picLocks noChangeAspect="1"/>
          </p:cNvPicPr>
          <p:nvPr/>
        </p:nvPicPr>
        <p:blipFill>
          <a:blip r:embed="rId5"/>
          <a:stretch>
            <a:fillRect/>
          </a:stretch>
        </p:blipFill>
        <p:spPr>
          <a:xfrm>
            <a:off x="2881086" y="2420137"/>
            <a:ext cx="6753466" cy="1896522"/>
          </a:xfrm>
          <a:prstGeom prst="rect">
            <a:avLst/>
          </a:prstGeom>
        </p:spPr>
      </p:pic>
      <p:pic>
        <p:nvPicPr>
          <p:cNvPr id="11" name="Picture 10">
            <a:extLst>
              <a:ext uri="{FF2B5EF4-FFF2-40B4-BE49-F238E27FC236}">
                <a16:creationId xmlns:a16="http://schemas.microsoft.com/office/drawing/2014/main" id="{3A6DC0C4-D61A-B490-D29D-A5C8F432AAC0}"/>
              </a:ext>
            </a:extLst>
          </p:cNvPr>
          <p:cNvPicPr>
            <a:picLocks noChangeAspect="1"/>
          </p:cNvPicPr>
          <p:nvPr/>
        </p:nvPicPr>
        <p:blipFill>
          <a:blip r:embed="rId6"/>
          <a:stretch>
            <a:fillRect/>
          </a:stretch>
        </p:blipFill>
        <p:spPr>
          <a:xfrm>
            <a:off x="2881086" y="4569430"/>
            <a:ext cx="6687385" cy="1922954"/>
          </a:xfrm>
          <a:prstGeom prst="rect">
            <a:avLst/>
          </a:prstGeom>
        </p:spPr>
      </p:pic>
    </p:spTree>
    <p:extLst>
      <p:ext uri="{BB962C8B-B14F-4D97-AF65-F5344CB8AC3E}">
        <p14:creationId xmlns:p14="http://schemas.microsoft.com/office/powerpoint/2010/main" val="242549161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p:txBody>
          <a:bodyPr/>
          <a:lstStyle/>
          <a:p>
            <a:pPr>
              <a:spcBef>
                <a:spcPts val="1000"/>
              </a:spcBef>
            </a:pPr>
            <a:r>
              <a:rPr lang="en-US">
                <a:solidFill>
                  <a:schemeClr val="accent2"/>
                </a:solidFill>
                <a:cs typeface="Calibri Light"/>
              </a:rPr>
              <a:t>Dataset </a:t>
            </a:r>
            <a:endParaRPr lang="en-US">
              <a:solidFill>
                <a:schemeClr val="accent2"/>
              </a:solidFill>
              <a:ea typeface="Calibri Light"/>
              <a:cs typeface="Calibri Light"/>
            </a:endParaRPr>
          </a:p>
        </p:txBody>
      </p:sp>
      <p:sp>
        <p:nvSpPr>
          <p:cNvPr id="5" name="Slide Number Placeholder 4">
            <a:extLst>
              <a:ext uri="{FF2B5EF4-FFF2-40B4-BE49-F238E27FC236}">
                <a16:creationId xmlns:a16="http://schemas.microsoft.com/office/drawing/2014/main" id="{F7C224E0-7474-A6A2-A3AB-8572F3D6D557}"/>
              </a:ext>
            </a:extLst>
          </p:cNvPr>
          <p:cNvSpPr>
            <a:spLocks noGrp="1"/>
          </p:cNvSpPr>
          <p:nvPr>
            <p:ph type="sldNum" sz="quarter" idx="12"/>
          </p:nvPr>
        </p:nvSpPr>
        <p:spPr/>
        <p:txBody>
          <a:bodyPr/>
          <a:lstStyle/>
          <a:p>
            <a:fld id="{330EA680-D336-4FF7-8B7A-9848BB0A1C32}" type="slidenum">
              <a:rPr lang="en-US" smtClean="0"/>
              <a:t>163</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0652AB62-9D36-0717-544F-E3146E5B9518}"/>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6" name="Picture 5">
            <a:extLst>
              <a:ext uri="{FF2B5EF4-FFF2-40B4-BE49-F238E27FC236}">
                <a16:creationId xmlns:a16="http://schemas.microsoft.com/office/drawing/2014/main" id="{7B0884A0-F743-64C2-AE68-0D6EB3420BAE}"/>
              </a:ext>
            </a:extLst>
          </p:cNvPr>
          <p:cNvPicPr>
            <a:picLocks noChangeAspect="1"/>
          </p:cNvPicPr>
          <p:nvPr/>
        </p:nvPicPr>
        <p:blipFill>
          <a:blip r:embed="rId4"/>
          <a:stretch>
            <a:fillRect/>
          </a:stretch>
        </p:blipFill>
        <p:spPr>
          <a:xfrm>
            <a:off x="1430437" y="1690688"/>
            <a:ext cx="9923363" cy="4261152"/>
          </a:xfrm>
          <a:prstGeom prst="rect">
            <a:avLst/>
          </a:prstGeom>
        </p:spPr>
      </p:pic>
    </p:spTree>
    <p:extLst>
      <p:ext uri="{BB962C8B-B14F-4D97-AF65-F5344CB8AC3E}">
        <p14:creationId xmlns:p14="http://schemas.microsoft.com/office/powerpoint/2010/main" val="26953768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p:txBody>
          <a:bodyPr/>
          <a:lstStyle/>
          <a:p>
            <a:pPr>
              <a:spcBef>
                <a:spcPts val="1000"/>
              </a:spcBef>
            </a:pPr>
            <a:r>
              <a:rPr lang="en-US">
                <a:solidFill>
                  <a:schemeClr val="accent2"/>
                </a:solidFill>
                <a:cs typeface="Calibri Light"/>
              </a:rPr>
              <a:t>Dataset </a:t>
            </a:r>
            <a:endParaRPr lang="en-US">
              <a:solidFill>
                <a:schemeClr val="accent2"/>
              </a:solidFill>
              <a:ea typeface="Calibri Light"/>
              <a:cs typeface="Calibri Light"/>
            </a:endParaRPr>
          </a:p>
        </p:txBody>
      </p:sp>
      <p:sp>
        <p:nvSpPr>
          <p:cNvPr id="5" name="Slide Number Placeholder 4">
            <a:extLst>
              <a:ext uri="{FF2B5EF4-FFF2-40B4-BE49-F238E27FC236}">
                <a16:creationId xmlns:a16="http://schemas.microsoft.com/office/drawing/2014/main" id="{F7C224E0-7474-A6A2-A3AB-8572F3D6D557}"/>
              </a:ext>
            </a:extLst>
          </p:cNvPr>
          <p:cNvSpPr>
            <a:spLocks noGrp="1"/>
          </p:cNvSpPr>
          <p:nvPr>
            <p:ph type="sldNum" sz="quarter" idx="12"/>
          </p:nvPr>
        </p:nvSpPr>
        <p:spPr/>
        <p:txBody>
          <a:bodyPr/>
          <a:lstStyle/>
          <a:p>
            <a:fld id="{330EA680-D336-4FF7-8B7A-9848BB0A1C32}" type="slidenum">
              <a:rPr lang="en-US" smtClean="0"/>
              <a:t>164</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0652AB62-9D36-0717-544F-E3146E5B9518}"/>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9" name="Picture 8">
            <a:extLst>
              <a:ext uri="{FF2B5EF4-FFF2-40B4-BE49-F238E27FC236}">
                <a16:creationId xmlns:a16="http://schemas.microsoft.com/office/drawing/2014/main" id="{D37E6341-D42F-C4A9-B98F-6E8931ADCEC5}"/>
              </a:ext>
            </a:extLst>
          </p:cNvPr>
          <p:cNvPicPr>
            <a:picLocks noChangeAspect="1"/>
          </p:cNvPicPr>
          <p:nvPr/>
        </p:nvPicPr>
        <p:blipFill>
          <a:blip r:embed="rId4"/>
          <a:stretch>
            <a:fillRect/>
          </a:stretch>
        </p:blipFill>
        <p:spPr>
          <a:xfrm>
            <a:off x="2803657" y="1154232"/>
            <a:ext cx="7121651" cy="5579561"/>
          </a:xfrm>
          <a:prstGeom prst="rect">
            <a:avLst/>
          </a:prstGeom>
        </p:spPr>
      </p:pic>
    </p:spTree>
    <p:extLst>
      <p:ext uri="{BB962C8B-B14F-4D97-AF65-F5344CB8AC3E}">
        <p14:creationId xmlns:p14="http://schemas.microsoft.com/office/powerpoint/2010/main" val="351183377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p:txBody>
          <a:bodyPr/>
          <a:lstStyle/>
          <a:p>
            <a:pPr>
              <a:spcBef>
                <a:spcPts val="1000"/>
              </a:spcBef>
            </a:pPr>
            <a:r>
              <a:rPr lang="en-US">
                <a:solidFill>
                  <a:schemeClr val="accent2"/>
                </a:solidFill>
                <a:cs typeface="Calibri Light"/>
              </a:rPr>
              <a:t>Dataset </a:t>
            </a:r>
            <a:endParaRPr lang="en-US">
              <a:solidFill>
                <a:schemeClr val="accent2"/>
              </a:solidFill>
              <a:ea typeface="Calibri Light"/>
              <a:cs typeface="Calibri Light"/>
            </a:endParaRPr>
          </a:p>
        </p:txBody>
      </p:sp>
      <p:sp>
        <p:nvSpPr>
          <p:cNvPr id="5" name="Slide Number Placeholder 4">
            <a:extLst>
              <a:ext uri="{FF2B5EF4-FFF2-40B4-BE49-F238E27FC236}">
                <a16:creationId xmlns:a16="http://schemas.microsoft.com/office/drawing/2014/main" id="{F7C224E0-7474-A6A2-A3AB-8572F3D6D557}"/>
              </a:ext>
            </a:extLst>
          </p:cNvPr>
          <p:cNvSpPr>
            <a:spLocks noGrp="1"/>
          </p:cNvSpPr>
          <p:nvPr>
            <p:ph type="sldNum" sz="quarter" idx="12"/>
          </p:nvPr>
        </p:nvSpPr>
        <p:spPr/>
        <p:txBody>
          <a:bodyPr/>
          <a:lstStyle/>
          <a:p>
            <a:fld id="{330EA680-D336-4FF7-8B7A-9848BB0A1C32}" type="slidenum">
              <a:rPr lang="en-US" smtClean="0"/>
              <a:t>165</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0652AB62-9D36-0717-544F-E3146E5B9518}"/>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6" name="Picture 5">
            <a:extLst>
              <a:ext uri="{FF2B5EF4-FFF2-40B4-BE49-F238E27FC236}">
                <a16:creationId xmlns:a16="http://schemas.microsoft.com/office/drawing/2014/main" id="{09598812-DEA4-303B-F14C-5119C8D06EAB}"/>
              </a:ext>
            </a:extLst>
          </p:cNvPr>
          <p:cNvPicPr>
            <a:picLocks noChangeAspect="1"/>
          </p:cNvPicPr>
          <p:nvPr/>
        </p:nvPicPr>
        <p:blipFill>
          <a:blip r:embed="rId4"/>
          <a:stretch>
            <a:fillRect/>
          </a:stretch>
        </p:blipFill>
        <p:spPr>
          <a:xfrm>
            <a:off x="3333510" y="1401904"/>
            <a:ext cx="5524979" cy="4054191"/>
          </a:xfrm>
          <a:prstGeom prst="rect">
            <a:avLst/>
          </a:prstGeom>
        </p:spPr>
      </p:pic>
    </p:spTree>
    <p:extLst>
      <p:ext uri="{BB962C8B-B14F-4D97-AF65-F5344CB8AC3E}">
        <p14:creationId xmlns:p14="http://schemas.microsoft.com/office/powerpoint/2010/main" val="91391902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p:txBody>
          <a:bodyPr/>
          <a:lstStyle/>
          <a:p>
            <a:pPr>
              <a:spcBef>
                <a:spcPts val="1000"/>
              </a:spcBef>
            </a:pPr>
            <a:r>
              <a:rPr lang="en-US">
                <a:solidFill>
                  <a:schemeClr val="accent2"/>
                </a:solidFill>
                <a:cs typeface="Calibri Light"/>
              </a:rPr>
              <a:t>Dataset </a:t>
            </a:r>
            <a:endParaRPr lang="en-US">
              <a:solidFill>
                <a:schemeClr val="accent2"/>
              </a:solidFill>
              <a:ea typeface="Calibri Light"/>
              <a:cs typeface="Calibri Light"/>
            </a:endParaRPr>
          </a:p>
        </p:txBody>
      </p:sp>
      <p:sp>
        <p:nvSpPr>
          <p:cNvPr id="5" name="Slide Number Placeholder 4">
            <a:extLst>
              <a:ext uri="{FF2B5EF4-FFF2-40B4-BE49-F238E27FC236}">
                <a16:creationId xmlns:a16="http://schemas.microsoft.com/office/drawing/2014/main" id="{F7C224E0-7474-A6A2-A3AB-8572F3D6D557}"/>
              </a:ext>
            </a:extLst>
          </p:cNvPr>
          <p:cNvSpPr>
            <a:spLocks noGrp="1"/>
          </p:cNvSpPr>
          <p:nvPr>
            <p:ph type="sldNum" sz="quarter" idx="12"/>
          </p:nvPr>
        </p:nvSpPr>
        <p:spPr/>
        <p:txBody>
          <a:bodyPr/>
          <a:lstStyle/>
          <a:p>
            <a:fld id="{330EA680-D336-4FF7-8B7A-9848BB0A1C32}" type="slidenum">
              <a:rPr lang="en-US" smtClean="0"/>
              <a:t>166</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0652AB62-9D36-0717-544F-E3146E5B9518}"/>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4" name="Picture 3">
            <a:extLst>
              <a:ext uri="{FF2B5EF4-FFF2-40B4-BE49-F238E27FC236}">
                <a16:creationId xmlns:a16="http://schemas.microsoft.com/office/drawing/2014/main" id="{A0377F98-92BC-7ABC-13A2-A6077E32CDE4}"/>
              </a:ext>
            </a:extLst>
          </p:cNvPr>
          <p:cNvPicPr>
            <a:picLocks noChangeAspect="1"/>
          </p:cNvPicPr>
          <p:nvPr/>
        </p:nvPicPr>
        <p:blipFill>
          <a:blip r:embed="rId4"/>
          <a:stretch>
            <a:fillRect/>
          </a:stretch>
        </p:blipFill>
        <p:spPr>
          <a:xfrm>
            <a:off x="1926225" y="2512296"/>
            <a:ext cx="8706765" cy="2325922"/>
          </a:xfrm>
          <a:prstGeom prst="rect">
            <a:avLst/>
          </a:prstGeom>
        </p:spPr>
      </p:pic>
    </p:spTree>
    <p:extLst>
      <p:ext uri="{BB962C8B-B14F-4D97-AF65-F5344CB8AC3E}">
        <p14:creationId xmlns:p14="http://schemas.microsoft.com/office/powerpoint/2010/main" val="35287944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44A0E-28D0-C957-F659-1495F26090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AFAF0-02B8-66DD-8F40-D40E5315BAEC}"/>
              </a:ext>
            </a:extLst>
          </p:cNvPr>
          <p:cNvSpPr>
            <a:spLocks noGrp="1"/>
          </p:cNvSpPr>
          <p:nvPr>
            <p:ph type="title"/>
          </p:nvPr>
        </p:nvSpPr>
        <p:spPr/>
        <p:txBody>
          <a:bodyPr/>
          <a:lstStyle/>
          <a:p>
            <a:pPr>
              <a:spcBef>
                <a:spcPts val="1000"/>
              </a:spcBef>
            </a:pPr>
            <a:r>
              <a:rPr lang="en-US" dirty="0">
                <a:solidFill>
                  <a:schemeClr val="accent2"/>
                </a:solidFill>
                <a:cs typeface="Calibri Light"/>
              </a:rPr>
              <a:t>Participants </a:t>
            </a:r>
          </a:p>
        </p:txBody>
      </p:sp>
      <p:sp>
        <p:nvSpPr>
          <p:cNvPr id="6" name="Slide Number Placeholder 5">
            <a:extLst>
              <a:ext uri="{FF2B5EF4-FFF2-40B4-BE49-F238E27FC236}">
                <a16:creationId xmlns:a16="http://schemas.microsoft.com/office/drawing/2014/main" id="{24392D69-D74C-F56E-D07E-2C443728D7A3}"/>
              </a:ext>
            </a:extLst>
          </p:cNvPr>
          <p:cNvSpPr>
            <a:spLocks noGrp="1"/>
          </p:cNvSpPr>
          <p:nvPr>
            <p:ph type="sldNum" sz="quarter" idx="12"/>
          </p:nvPr>
        </p:nvSpPr>
        <p:spPr/>
        <p:txBody>
          <a:bodyPr/>
          <a:lstStyle/>
          <a:p>
            <a:fld id="{330EA680-D336-4FF7-8B7A-9848BB0A1C32}" type="slidenum">
              <a:rPr lang="en-US" smtClean="0"/>
              <a:t>167</a:t>
            </a:fld>
            <a:endParaRPr lang="en-US"/>
          </a:p>
        </p:txBody>
      </p:sp>
      <p:pic>
        <p:nvPicPr>
          <p:cNvPr id="9" name="Picture 8" descr="A picture containing text, clipart, businesscard&#10;&#10;Description automatically generated">
            <a:extLst>
              <a:ext uri="{FF2B5EF4-FFF2-40B4-BE49-F238E27FC236}">
                <a16:creationId xmlns:a16="http://schemas.microsoft.com/office/drawing/2014/main" id="{59CCFC45-E2D2-30DF-FB30-326D9EB99A8D}"/>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3" name="Picture 2" descr="A graph of a bar graph&#10;&#10;Description automatically generated">
            <a:extLst>
              <a:ext uri="{FF2B5EF4-FFF2-40B4-BE49-F238E27FC236}">
                <a16:creationId xmlns:a16="http://schemas.microsoft.com/office/drawing/2014/main" id="{D809136A-0984-80C1-BAF5-CFF700FD9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7677" y="1231083"/>
            <a:ext cx="7213097" cy="5261792"/>
          </a:xfrm>
          <a:prstGeom prst="rect">
            <a:avLst/>
          </a:prstGeom>
        </p:spPr>
      </p:pic>
    </p:spTree>
    <p:extLst>
      <p:ext uri="{BB962C8B-B14F-4D97-AF65-F5344CB8AC3E}">
        <p14:creationId xmlns:p14="http://schemas.microsoft.com/office/powerpoint/2010/main" val="34130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p:txBody>
          <a:bodyPr/>
          <a:lstStyle/>
          <a:p>
            <a:pPr>
              <a:spcBef>
                <a:spcPts val="1000"/>
              </a:spcBef>
            </a:pPr>
            <a:r>
              <a:rPr lang="en-US" dirty="0">
                <a:solidFill>
                  <a:schemeClr val="accent2"/>
                </a:solidFill>
                <a:cs typeface="Calibri Light"/>
              </a:rPr>
              <a:t>Participants </a:t>
            </a:r>
          </a:p>
        </p:txBody>
      </p:sp>
      <p:sp>
        <p:nvSpPr>
          <p:cNvPr id="6" name="Slide Number Placeholder 5">
            <a:extLst>
              <a:ext uri="{FF2B5EF4-FFF2-40B4-BE49-F238E27FC236}">
                <a16:creationId xmlns:a16="http://schemas.microsoft.com/office/drawing/2014/main" id="{45CAF5E9-817C-FDE2-D9AD-A7F210186E4E}"/>
              </a:ext>
            </a:extLst>
          </p:cNvPr>
          <p:cNvSpPr>
            <a:spLocks noGrp="1"/>
          </p:cNvSpPr>
          <p:nvPr>
            <p:ph type="sldNum" sz="quarter" idx="12"/>
          </p:nvPr>
        </p:nvSpPr>
        <p:spPr/>
        <p:txBody>
          <a:bodyPr/>
          <a:lstStyle/>
          <a:p>
            <a:fld id="{330EA680-D336-4FF7-8B7A-9848BB0A1C32}" type="slidenum">
              <a:rPr lang="en-US" smtClean="0"/>
              <a:t>168</a:t>
            </a:fld>
            <a:endParaRPr lang="en-US"/>
          </a:p>
        </p:txBody>
      </p:sp>
      <p:pic>
        <p:nvPicPr>
          <p:cNvPr id="8" name="Picture 7" descr="A graph of age distribution&#10;&#10;Description automatically generated">
            <a:extLst>
              <a:ext uri="{FF2B5EF4-FFF2-40B4-BE49-F238E27FC236}">
                <a16:creationId xmlns:a16="http://schemas.microsoft.com/office/drawing/2014/main" id="{C507BD55-649B-C33E-CA4E-9C86DF8C7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917" y="1027906"/>
            <a:ext cx="6982755" cy="5618451"/>
          </a:xfrm>
          <a:prstGeom prst="rect">
            <a:avLst/>
          </a:prstGeom>
        </p:spPr>
      </p:pic>
      <p:pic>
        <p:nvPicPr>
          <p:cNvPr id="9" name="Picture 8" descr="A picture containing text, clipart, businesscard&#10;&#10;Description automatically generated">
            <a:extLst>
              <a:ext uri="{FF2B5EF4-FFF2-40B4-BE49-F238E27FC236}">
                <a16:creationId xmlns:a16="http://schemas.microsoft.com/office/drawing/2014/main" id="{CF6681D5-859E-0710-0A83-4C6E4F340ABD}"/>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11" name="TextBox 10">
            <a:extLst>
              <a:ext uri="{FF2B5EF4-FFF2-40B4-BE49-F238E27FC236}">
                <a16:creationId xmlns:a16="http://schemas.microsoft.com/office/drawing/2014/main" id="{0E278FCC-B756-8542-8E6A-912405200CBE}"/>
              </a:ext>
            </a:extLst>
          </p:cNvPr>
          <p:cNvSpPr txBox="1"/>
          <p:nvPr/>
        </p:nvSpPr>
        <p:spPr>
          <a:xfrm>
            <a:off x="1248223" y="2936423"/>
            <a:ext cx="2241426" cy="1077218"/>
          </a:xfrm>
          <a:prstGeom prst="rect">
            <a:avLst/>
          </a:prstGeom>
          <a:noFill/>
        </p:spPr>
        <p:txBody>
          <a:bodyPr wrap="square">
            <a:spAutoFit/>
          </a:bodyPr>
          <a:lstStyle/>
          <a:p>
            <a:r>
              <a:rPr lang="el-GR" sz="3200" b="1" i="0" dirty="0">
                <a:effectLst/>
                <a:latin typeface="arial" panose="020B0604020202020204" pitchFamily="34" charset="0"/>
              </a:rPr>
              <a:t>μ</a:t>
            </a:r>
            <a:r>
              <a:rPr lang="en-GB" sz="3200" b="1" i="0" dirty="0">
                <a:effectLst/>
                <a:latin typeface="arial" panose="020B0604020202020204" pitchFamily="34" charset="0"/>
              </a:rPr>
              <a:t> = 23 </a:t>
            </a:r>
          </a:p>
          <a:p>
            <a:r>
              <a:rPr lang="el-GR" sz="3200" b="1" dirty="0">
                <a:effectLst/>
              </a:rPr>
              <a:t>σ</a:t>
            </a:r>
            <a:r>
              <a:rPr lang="en-GB" sz="3200" b="1" dirty="0">
                <a:effectLst/>
              </a:rPr>
              <a:t> =  7.97</a:t>
            </a:r>
            <a:endParaRPr lang="en-GB" sz="3200" b="1" dirty="0"/>
          </a:p>
        </p:txBody>
      </p:sp>
    </p:spTree>
    <p:extLst>
      <p:ext uri="{BB962C8B-B14F-4D97-AF65-F5344CB8AC3E}">
        <p14:creationId xmlns:p14="http://schemas.microsoft.com/office/powerpoint/2010/main" val="29403333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CE03E-49DA-C0C2-3C4B-A12164B71A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0A652E-E398-294C-3D84-9487E79282C5}"/>
              </a:ext>
            </a:extLst>
          </p:cNvPr>
          <p:cNvSpPr>
            <a:spLocks noGrp="1"/>
          </p:cNvSpPr>
          <p:nvPr>
            <p:ph type="title"/>
          </p:nvPr>
        </p:nvSpPr>
        <p:spPr/>
        <p:txBody>
          <a:bodyPr/>
          <a:lstStyle/>
          <a:p>
            <a:pPr>
              <a:spcBef>
                <a:spcPts val="1000"/>
              </a:spcBef>
            </a:pPr>
            <a:r>
              <a:rPr lang="en-US" dirty="0">
                <a:solidFill>
                  <a:schemeClr val="accent2"/>
                </a:solidFill>
                <a:cs typeface="Calibri Light"/>
              </a:rPr>
              <a:t>Participants </a:t>
            </a:r>
          </a:p>
        </p:txBody>
      </p:sp>
      <p:sp>
        <p:nvSpPr>
          <p:cNvPr id="6" name="Slide Number Placeholder 5">
            <a:extLst>
              <a:ext uri="{FF2B5EF4-FFF2-40B4-BE49-F238E27FC236}">
                <a16:creationId xmlns:a16="http://schemas.microsoft.com/office/drawing/2014/main" id="{2B0F9A22-878E-1B54-51F8-9BEDBAF9E12E}"/>
              </a:ext>
            </a:extLst>
          </p:cNvPr>
          <p:cNvSpPr>
            <a:spLocks noGrp="1"/>
          </p:cNvSpPr>
          <p:nvPr>
            <p:ph type="sldNum" sz="quarter" idx="12"/>
          </p:nvPr>
        </p:nvSpPr>
        <p:spPr/>
        <p:txBody>
          <a:bodyPr/>
          <a:lstStyle/>
          <a:p>
            <a:fld id="{330EA680-D336-4FF7-8B7A-9848BB0A1C32}" type="slidenum">
              <a:rPr lang="en-US" smtClean="0"/>
              <a:t>169</a:t>
            </a:fld>
            <a:endParaRPr lang="en-US"/>
          </a:p>
        </p:txBody>
      </p:sp>
      <p:pic>
        <p:nvPicPr>
          <p:cNvPr id="9" name="Picture 8" descr="A picture containing text, clipart, businesscard&#10;&#10;Description automatically generated">
            <a:extLst>
              <a:ext uri="{FF2B5EF4-FFF2-40B4-BE49-F238E27FC236}">
                <a16:creationId xmlns:a16="http://schemas.microsoft.com/office/drawing/2014/main" id="{F07E756B-E6F7-356E-96AD-1493C990DED5}"/>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4" name="Picture 3" descr="A map of the world&#10;&#10;Description automatically generated">
            <a:extLst>
              <a:ext uri="{FF2B5EF4-FFF2-40B4-BE49-F238E27FC236}">
                <a16:creationId xmlns:a16="http://schemas.microsoft.com/office/drawing/2014/main" id="{817C44C9-16EA-3B36-6612-A21B482138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810" y="1354441"/>
            <a:ext cx="9683888" cy="5033125"/>
          </a:xfrm>
          <a:prstGeom prst="rect">
            <a:avLst/>
          </a:prstGeom>
        </p:spPr>
      </p:pic>
    </p:spTree>
    <p:extLst>
      <p:ext uri="{BB962C8B-B14F-4D97-AF65-F5344CB8AC3E}">
        <p14:creationId xmlns:p14="http://schemas.microsoft.com/office/powerpoint/2010/main" val="2490646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5CAF5E9-817C-FDE2-D9AD-A7F210186E4E}"/>
              </a:ext>
            </a:extLst>
          </p:cNvPr>
          <p:cNvSpPr>
            <a:spLocks noGrp="1"/>
          </p:cNvSpPr>
          <p:nvPr>
            <p:ph type="sldNum" sz="quarter" idx="12"/>
          </p:nvPr>
        </p:nvSpPr>
        <p:spPr/>
        <p:txBody>
          <a:bodyPr/>
          <a:lstStyle/>
          <a:p>
            <a:fld id="{330EA680-D336-4FF7-8B7A-9848BB0A1C32}" type="slidenum">
              <a:rPr lang="en-US" smtClean="0"/>
              <a:t>17</a:t>
            </a:fld>
            <a:endParaRPr lang="en-US"/>
          </a:p>
        </p:txBody>
      </p:sp>
      <p:pic>
        <p:nvPicPr>
          <p:cNvPr id="4" name="Picture 3">
            <a:extLst>
              <a:ext uri="{FF2B5EF4-FFF2-40B4-BE49-F238E27FC236}">
                <a16:creationId xmlns:a16="http://schemas.microsoft.com/office/drawing/2014/main" id="{86292CEF-DFC3-1438-3572-CF74F48C5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490" y="1348148"/>
            <a:ext cx="8315252" cy="5373327"/>
          </a:xfrm>
          <a:prstGeom prst="rect">
            <a:avLst/>
          </a:prstGeom>
          <a:ln>
            <a:noFill/>
          </a:ln>
        </p:spPr>
      </p:pic>
      <p:sp>
        <p:nvSpPr>
          <p:cNvPr id="5" name="Title 1">
            <a:extLst>
              <a:ext uri="{FF2B5EF4-FFF2-40B4-BE49-F238E27FC236}">
                <a16:creationId xmlns:a16="http://schemas.microsoft.com/office/drawing/2014/main" id="{CC6EF5F7-487B-815C-AADB-E70CAD34DEC0}"/>
              </a:ext>
            </a:extLst>
          </p:cNvPr>
          <p:cNvSpPr txBox="1">
            <a:spLocks/>
          </p:cNvSpPr>
          <p:nvPr/>
        </p:nvSpPr>
        <p:spPr>
          <a:xfrm>
            <a:off x="534818" y="290720"/>
            <a:ext cx="10515600" cy="7950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2"/>
                </a:solidFill>
                <a:ea typeface="+mj-lt"/>
                <a:cs typeface="+mj-lt"/>
              </a:rPr>
              <a:t>Image Analysis</a:t>
            </a:r>
            <a:endParaRPr lang="en-US" dirty="0">
              <a:ea typeface="+mj-lt"/>
              <a:cs typeface="+mj-lt"/>
            </a:endParaRPr>
          </a:p>
        </p:txBody>
      </p:sp>
      <p:pic>
        <p:nvPicPr>
          <p:cNvPr id="10" name="Picture 9" descr="A picture containing text, clipart, businesscard&#10;&#10;Description automatically generated">
            <a:extLst>
              <a:ext uri="{FF2B5EF4-FFF2-40B4-BE49-F238E27FC236}">
                <a16:creationId xmlns:a16="http://schemas.microsoft.com/office/drawing/2014/main" id="{9676AE28-EF71-C9DD-9042-7E5A9165A9B9}"/>
              </a:ext>
            </a:extLst>
          </p:cNvPr>
          <p:cNvPicPr>
            <a:picLocks noChangeAspect="1"/>
          </p:cNvPicPr>
          <p:nvPr/>
        </p:nvPicPr>
        <p:blipFill>
          <a:blip r:embed="rId4"/>
          <a:stretch>
            <a:fillRect/>
          </a:stretch>
        </p:blipFill>
        <p:spPr>
          <a:xfrm>
            <a:off x="9925308" y="43416"/>
            <a:ext cx="2000250" cy="1266825"/>
          </a:xfrm>
          <a:prstGeom prst="rect">
            <a:avLst/>
          </a:prstGeom>
        </p:spPr>
      </p:pic>
    </p:spTree>
    <p:extLst>
      <p:ext uri="{BB962C8B-B14F-4D97-AF65-F5344CB8AC3E}">
        <p14:creationId xmlns:p14="http://schemas.microsoft.com/office/powerpoint/2010/main" val="36460447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p:txBody>
          <a:bodyPr/>
          <a:lstStyle/>
          <a:p>
            <a:pPr>
              <a:spcBef>
                <a:spcPts val="1000"/>
              </a:spcBef>
            </a:pPr>
            <a:r>
              <a:rPr lang="en-US">
                <a:solidFill>
                  <a:schemeClr val="accent2"/>
                </a:solidFill>
                <a:cs typeface="Calibri Light"/>
              </a:rPr>
              <a:t>Dataset </a:t>
            </a:r>
            <a:endParaRPr lang="en-US">
              <a:solidFill>
                <a:schemeClr val="accent2"/>
              </a:solidFill>
              <a:ea typeface="Calibri Light"/>
              <a:cs typeface="Calibri Light"/>
            </a:endParaRPr>
          </a:p>
        </p:txBody>
      </p:sp>
      <p:pic>
        <p:nvPicPr>
          <p:cNvPr id="3" name="Picture 3">
            <a:extLst>
              <a:ext uri="{FF2B5EF4-FFF2-40B4-BE49-F238E27FC236}">
                <a16:creationId xmlns:a16="http://schemas.microsoft.com/office/drawing/2014/main" id="{21176C74-E7A4-A5B5-FBE1-954B55630D70}"/>
              </a:ext>
            </a:extLst>
          </p:cNvPr>
          <p:cNvPicPr>
            <a:picLocks noChangeAspect="1"/>
          </p:cNvPicPr>
          <p:nvPr/>
        </p:nvPicPr>
        <p:blipFill rotWithShape="1">
          <a:blip r:embed="rId3">
            <a:extLst>
              <a:ext uri="{28A0092B-C50C-407E-A947-70E740481C1C}">
                <a14:useLocalDpi xmlns:a14="http://schemas.microsoft.com/office/drawing/2010/main" val="0"/>
              </a:ext>
            </a:extLst>
          </a:blip>
          <a:srcRect l="-866" r="-223"/>
          <a:stretch/>
        </p:blipFill>
        <p:spPr>
          <a:xfrm>
            <a:off x="2266950" y="1241508"/>
            <a:ext cx="7715250" cy="5616492"/>
          </a:xfrm>
          <a:prstGeom prst="rect">
            <a:avLst/>
          </a:prstGeom>
        </p:spPr>
      </p:pic>
      <p:sp>
        <p:nvSpPr>
          <p:cNvPr id="5" name="Slide Number Placeholder 4">
            <a:extLst>
              <a:ext uri="{FF2B5EF4-FFF2-40B4-BE49-F238E27FC236}">
                <a16:creationId xmlns:a16="http://schemas.microsoft.com/office/drawing/2014/main" id="{F7C224E0-7474-A6A2-A3AB-8572F3D6D557}"/>
              </a:ext>
            </a:extLst>
          </p:cNvPr>
          <p:cNvSpPr>
            <a:spLocks noGrp="1"/>
          </p:cNvSpPr>
          <p:nvPr>
            <p:ph type="sldNum" sz="quarter" idx="12"/>
          </p:nvPr>
        </p:nvSpPr>
        <p:spPr/>
        <p:txBody>
          <a:bodyPr/>
          <a:lstStyle/>
          <a:p>
            <a:fld id="{330EA680-D336-4FF7-8B7A-9848BB0A1C32}" type="slidenum">
              <a:rPr lang="en-US" smtClean="0"/>
              <a:t>170</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0652AB62-9D36-0717-544F-E3146E5B9518}"/>
              </a:ext>
            </a:extLst>
          </p:cNvPr>
          <p:cNvPicPr>
            <a:picLocks noChangeAspect="1"/>
          </p:cNvPicPr>
          <p:nvPr/>
        </p:nvPicPr>
        <p:blipFill>
          <a:blip r:embed="rId4"/>
          <a:stretch>
            <a:fillRect/>
          </a:stretch>
        </p:blipFill>
        <p:spPr>
          <a:xfrm>
            <a:off x="9925308" y="118831"/>
            <a:ext cx="2000250" cy="1266825"/>
          </a:xfrm>
          <a:prstGeom prst="rect">
            <a:avLst/>
          </a:prstGeom>
        </p:spPr>
      </p:pic>
    </p:spTree>
    <p:extLst>
      <p:ext uri="{BB962C8B-B14F-4D97-AF65-F5344CB8AC3E}">
        <p14:creationId xmlns:p14="http://schemas.microsoft.com/office/powerpoint/2010/main" val="10618769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5144C-62DD-DA15-8675-EB69CB33B0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46BEA6-94D4-3E8E-A5EF-45FDC110248A}"/>
              </a:ext>
            </a:extLst>
          </p:cNvPr>
          <p:cNvSpPr>
            <a:spLocks noGrp="1"/>
          </p:cNvSpPr>
          <p:nvPr>
            <p:ph type="title"/>
          </p:nvPr>
        </p:nvSpPr>
        <p:spPr/>
        <p:txBody>
          <a:bodyPr/>
          <a:lstStyle/>
          <a:p>
            <a:pPr>
              <a:spcBef>
                <a:spcPts val="1000"/>
              </a:spcBef>
            </a:pPr>
            <a:r>
              <a:rPr lang="en-US">
                <a:solidFill>
                  <a:schemeClr val="accent2"/>
                </a:solidFill>
                <a:cs typeface="Calibri Light"/>
              </a:rPr>
              <a:t>Dataset </a:t>
            </a:r>
            <a:endParaRPr lang="en-US">
              <a:solidFill>
                <a:schemeClr val="accent2"/>
              </a:solidFill>
              <a:ea typeface="Calibri Light"/>
              <a:cs typeface="Calibri Light"/>
            </a:endParaRPr>
          </a:p>
        </p:txBody>
      </p:sp>
      <p:pic>
        <p:nvPicPr>
          <p:cNvPr id="3" name="Picture 3">
            <a:extLst>
              <a:ext uri="{FF2B5EF4-FFF2-40B4-BE49-F238E27FC236}">
                <a16:creationId xmlns:a16="http://schemas.microsoft.com/office/drawing/2014/main" id="{2D770EA9-C823-1DF0-5BB1-71CF36E59EBC}"/>
              </a:ext>
            </a:extLst>
          </p:cNvPr>
          <p:cNvPicPr>
            <a:picLocks noChangeAspect="1"/>
          </p:cNvPicPr>
          <p:nvPr/>
        </p:nvPicPr>
        <p:blipFill rotWithShape="1">
          <a:blip r:embed="rId3">
            <a:extLst>
              <a:ext uri="{28A0092B-C50C-407E-A947-70E740481C1C}">
                <a14:useLocalDpi xmlns:a14="http://schemas.microsoft.com/office/drawing/2010/main" val="0"/>
              </a:ext>
            </a:extLst>
          </a:blip>
          <a:srcRect l="-866" r="-223"/>
          <a:stretch/>
        </p:blipFill>
        <p:spPr>
          <a:xfrm>
            <a:off x="2266950" y="1241508"/>
            <a:ext cx="7715250" cy="5616492"/>
          </a:xfrm>
          <a:prstGeom prst="rect">
            <a:avLst/>
          </a:prstGeom>
        </p:spPr>
      </p:pic>
      <p:sp>
        <p:nvSpPr>
          <p:cNvPr id="5" name="Slide Number Placeholder 4">
            <a:extLst>
              <a:ext uri="{FF2B5EF4-FFF2-40B4-BE49-F238E27FC236}">
                <a16:creationId xmlns:a16="http://schemas.microsoft.com/office/drawing/2014/main" id="{0D5D56AE-B0C4-0797-2822-86BE6EC14E2B}"/>
              </a:ext>
            </a:extLst>
          </p:cNvPr>
          <p:cNvSpPr>
            <a:spLocks noGrp="1"/>
          </p:cNvSpPr>
          <p:nvPr>
            <p:ph type="sldNum" sz="quarter" idx="12"/>
          </p:nvPr>
        </p:nvSpPr>
        <p:spPr/>
        <p:txBody>
          <a:bodyPr/>
          <a:lstStyle/>
          <a:p>
            <a:fld id="{330EA680-D336-4FF7-8B7A-9848BB0A1C32}" type="slidenum">
              <a:rPr lang="en-US" smtClean="0"/>
              <a:t>171</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2D255513-B98C-015D-9F6B-32A348885BC5}"/>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4" name="Rectangle 3">
            <a:extLst>
              <a:ext uri="{FF2B5EF4-FFF2-40B4-BE49-F238E27FC236}">
                <a16:creationId xmlns:a16="http://schemas.microsoft.com/office/drawing/2014/main" id="{6B045412-3AFC-D6E7-F704-C688FFC18D63}"/>
              </a:ext>
            </a:extLst>
          </p:cNvPr>
          <p:cNvSpPr/>
          <p:nvPr/>
        </p:nvSpPr>
        <p:spPr>
          <a:xfrm>
            <a:off x="5762625" y="1690688"/>
            <a:ext cx="2023526" cy="4500562"/>
          </a:xfrm>
          <a:prstGeom prst="rect">
            <a:avLst/>
          </a:prstGeom>
          <a:solidFill>
            <a:srgbClr val="FFFF00">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5FF13106-9854-0976-8335-E80F990BA15D}"/>
              </a:ext>
            </a:extLst>
          </p:cNvPr>
          <p:cNvSpPr txBox="1"/>
          <p:nvPr/>
        </p:nvSpPr>
        <p:spPr>
          <a:xfrm>
            <a:off x="5682201" y="1891887"/>
            <a:ext cx="2023526" cy="830997"/>
          </a:xfrm>
          <a:prstGeom prst="rect">
            <a:avLst/>
          </a:prstGeom>
          <a:noFill/>
        </p:spPr>
        <p:txBody>
          <a:bodyPr wrap="square" rtlCol="0">
            <a:spAutoFit/>
          </a:bodyPr>
          <a:lstStyle/>
          <a:p>
            <a:pPr algn="ctr"/>
            <a:r>
              <a:rPr lang="en-GB" sz="2400" b="1" dirty="0"/>
              <a:t>99.05% of Fixations</a:t>
            </a:r>
          </a:p>
        </p:txBody>
      </p:sp>
      <p:sp>
        <p:nvSpPr>
          <p:cNvPr id="10" name="Rectangle 9">
            <a:extLst>
              <a:ext uri="{FF2B5EF4-FFF2-40B4-BE49-F238E27FC236}">
                <a16:creationId xmlns:a16="http://schemas.microsoft.com/office/drawing/2014/main" id="{0AE8522F-A706-81D5-F580-11C904145377}"/>
              </a:ext>
            </a:extLst>
          </p:cNvPr>
          <p:cNvSpPr/>
          <p:nvPr/>
        </p:nvSpPr>
        <p:spPr>
          <a:xfrm>
            <a:off x="3352800" y="4767944"/>
            <a:ext cx="2409825" cy="1423306"/>
          </a:xfrm>
          <a:prstGeom prst="rect">
            <a:avLst/>
          </a:prstGeom>
          <a:solidFill>
            <a:srgbClr val="FF0000">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8CA2080B-53C8-4031-886A-0E85927E98AD}"/>
              </a:ext>
            </a:extLst>
          </p:cNvPr>
          <p:cNvSpPr/>
          <p:nvPr/>
        </p:nvSpPr>
        <p:spPr>
          <a:xfrm>
            <a:off x="7787510" y="4747220"/>
            <a:ext cx="1617747" cy="1423306"/>
          </a:xfrm>
          <a:prstGeom prst="rect">
            <a:avLst/>
          </a:prstGeom>
          <a:solidFill>
            <a:srgbClr val="FF0000">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92DEA182-29AE-188F-E4EB-3BB7E004E712}"/>
              </a:ext>
            </a:extLst>
          </p:cNvPr>
          <p:cNvSpPr/>
          <p:nvPr/>
        </p:nvSpPr>
        <p:spPr>
          <a:xfrm>
            <a:off x="141515" y="3037116"/>
            <a:ext cx="2124076" cy="859970"/>
          </a:xfrm>
          <a:prstGeom prst="rect">
            <a:avLst/>
          </a:prstGeom>
          <a:solidFill>
            <a:srgbClr val="FF0000">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0DD5174C-30B3-3FBE-1B5B-F952BE41001A}"/>
              </a:ext>
            </a:extLst>
          </p:cNvPr>
          <p:cNvSpPr txBox="1"/>
          <p:nvPr/>
        </p:nvSpPr>
        <p:spPr>
          <a:xfrm>
            <a:off x="555186" y="3236268"/>
            <a:ext cx="997389" cy="461665"/>
          </a:xfrm>
          <a:prstGeom prst="rect">
            <a:avLst/>
          </a:prstGeom>
          <a:noFill/>
        </p:spPr>
        <p:txBody>
          <a:bodyPr wrap="none" rtlCol="0">
            <a:spAutoFit/>
          </a:bodyPr>
          <a:lstStyle/>
          <a:p>
            <a:r>
              <a:rPr lang="en-GB" sz="2400" b="1" dirty="0"/>
              <a:t>1 User</a:t>
            </a:r>
          </a:p>
        </p:txBody>
      </p:sp>
      <p:cxnSp>
        <p:nvCxnSpPr>
          <p:cNvPr id="15" name="Straight Arrow Connector 14">
            <a:extLst>
              <a:ext uri="{FF2B5EF4-FFF2-40B4-BE49-F238E27FC236}">
                <a16:creationId xmlns:a16="http://schemas.microsoft.com/office/drawing/2014/main" id="{EF8AC53F-CD83-780C-420E-9D5BEF7ECBFA}"/>
              </a:ext>
            </a:extLst>
          </p:cNvPr>
          <p:cNvCxnSpPr>
            <a:stCxn id="12" idx="3"/>
            <a:endCxn id="10" idx="0"/>
          </p:cNvCxnSpPr>
          <p:nvPr/>
        </p:nvCxnSpPr>
        <p:spPr>
          <a:xfrm>
            <a:off x="2265591" y="3467101"/>
            <a:ext cx="2292122" cy="13008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64AD318-B2D9-6978-F07F-F6E3B8C453F7}"/>
              </a:ext>
            </a:extLst>
          </p:cNvPr>
          <p:cNvCxnSpPr>
            <a:endCxn id="11" idx="0"/>
          </p:cNvCxnSpPr>
          <p:nvPr/>
        </p:nvCxnSpPr>
        <p:spPr>
          <a:xfrm>
            <a:off x="2265591" y="3442381"/>
            <a:ext cx="6330793" cy="13048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6301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p:txBody>
          <a:bodyPr/>
          <a:lstStyle/>
          <a:p>
            <a:pPr>
              <a:spcBef>
                <a:spcPts val="1000"/>
              </a:spcBef>
            </a:pPr>
            <a:r>
              <a:rPr lang="en-US">
                <a:solidFill>
                  <a:schemeClr val="accent2"/>
                </a:solidFill>
                <a:cs typeface="Calibri Light"/>
              </a:rPr>
              <a:t>Dataset </a:t>
            </a:r>
            <a:endParaRPr lang="en-US">
              <a:solidFill>
                <a:schemeClr val="accent2"/>
              </a:solidFill>
              <a:ea typeface="Calibri Light"/>
              <a:cs typeface="Calibri Light"/>
            </a:endParaRPr>
          </a:p>
        </p:txBody>
      </p:sp>
      <p:sp>
        <p:nvSpPr>
          <p:cNvPr id="5" name="Slide Number Placeholder 4">
            <a:extLst>
              <a:ext uri="{FF2B5EF4-FFF2-40B4-BE49-F238E27FC236}">
                <a16:creationId xmlns:a16="http://schemas.microsoft.com/office/drawing/2014/main" id="{F7C224E0-7474-A6A2-A3AB-8572F3D6D557}"/>
              </a:ext>
            </a:extLst>
          </p:cNvPr>
          <p:cNvSpPr>
            <a:spLocks noGrp="1"/>
          </p:cNvSpPr>
          <p:nvPr>
            <p:ph type="sldNum" sz="quarter" idx="12"/>
          </p:nvPr>
        </p:nvSpPr>
        <p:spPr/>
        <p:txBody>
          <a:bodyPr/>
          <a:lstStyle/>
          <a:p>
            <a:fld id="{330EA680-D336-4FF7-8B7A-9848BB0A1C32}" type="slidenum">
              <a:rPr lang="en-US" smtClean="0"/>
              <a:t>172</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0652AB62-9D36-0717-544F-E3146E5B9518}"/>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9" name="Picture 8">
            <a:extLst>
              <a:ext uri="{FF2B5EF4-FFF2-40B4-BE49-F238E27FC236}">
                <a16:creationId xmlns:a16="http://schemas.microsoft.com/office/drawing/2014/main" id="{50EAE673-556A-202E-2840-150994498D01}"/>
              </a:ext>
            </a:extLst>
          </p:cNvPr>
          <p:cNvPicPr>
            <a:picLocks noChangeAspect="1"/>
          </p:cNvPicPr>
          <p:nvPr/>
        </p:nvPicPr>
        <p:blipFill>
          <a:blip r:embed="rId4"/>
          <a:stretch>
            <a:fillRect/>
          </a:stretch>
        </p:blipFill>
        <p:spPr>
          <a:xfrm>
            <a:off x="0" y="1622502"/>
            <a:ext cx="6721143" cy="4102733"/>
          </a:xfrm>
          <a:prstGeom prst="rect">
            <a:avLst/>
          </a:prstGeom>
        </p:spPr>
      </p:pic>
      <p:pic>
        <p:nvPicPr>
          <p:cNvPr id="4" name="Picture 3">
            <a:extLst>
              <a:ext uri="{FF2B5EF4-FFF2-40B4-BE49-F238E27FC236}">
                <a16:creationId xmlns:a16="http://schemas.microsoft.com/office/drawing/2014/main" id="{983708C1-088B-1F6F-E3FF-47141A97EE33}"/>
              </a:ext>
            </a:extLst>
          </p:cNvPr>
          <p:cNvPicPr>
            <a:picLocks noChangeAspect="1"/>
          </p:cNvPicPr>
          <p:nvPr/>
        </p:nvPicPr>
        <p:blipFill>
          <a:blip r:embed="rId5"/>
          <a:stretch>
            <a:fillRect/>
          </a:stretch>
        </p:blipFill>
        <p:spPr>
          <a:xfrm>
            <a:off x="6137562" y="1622502"/>
            <a:ext cx="5502117" cy="4160881"/>
          </a:xfrm>
          <a:prstGeom prst="rect">
            <a:avLst/>
          </a:prstGeom>
        </p:spPr>
      </p:pic>
    </p:spTree>
    <p:extLst>
      <p:ext uri="{BB962C8B-B14F-4D97-AF65-F5344CB8AC3E}">
        <p14:creationId xmlns:p14="http://schemas.microsoft.com/office/powerpoint/2010/main" val="78092205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337413-6445-0F1B-9BC0-7F4060EEBF16}"/>
              </a:ext>
            </a:extLst>
          </p:cNvPr>
          <p:cNvPicPr>
            <a:picLocks noChangeAspect="1"/>
          </p:cNvPicPr>
          <p:nvPr/>
        </p:nvPicPr>
        <p:blipFill>
          <a:blip r:embed="rId3"/>
          <a:stretch>
            <a:fillRect/>
          </a:stretch>
        </p:blipFill>
        <p:spPr>
          <a:xfrm>
            <a:off x="2736473" y="365125"/>
            <a:ext cx="6974685" cy="2055040"/>
          </a:xfrm>
          <a:prstGeom prst="rect">
            <a:avLst/>
          </a:prstGeom>
        </p:spPr>
      </p:pic>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p:txBody>
          <a:bodyPr/>
          <a:lstStyle/>
          <a:p>
            <a:pPr>
              <a:spcBef>
                <a:spcPts val="1000"/>
              </a:spcBef>
            </a:pPr>
            <a:r>
              <a:rPr lang="en-US">
                <a:solidFill>
                  <a:schemeClr val="accent2"/>
                </a:solidFill>
                <a:cs typeface="Calibri Light"/>
              </a:rPr>
              <a:t>Dataset </a:t>
            </a:r>
            <a:endParaRPr lang="en-US">
              <a:solidFill>
                <a:schemeClr val="accent2"/>
              </a:solidFill>
              <a:ea typeface="Calibri Light"/>
              <a:cs typeface="Calibri Light"/>
            </a:endParaRPr>
          </a:p>
        </p:txBody>
      </p:sp>
      <p:sp>
        <p:nvSpPr>
          <p:cNvPr id="5" name="Slide Number Placeholder 4">
            <a:extLst>
              <a:ext uri="{FF2B5EF4-FFF2-40B4-BE49-F238E27FC236}">
                <a16:creationId xmlns:a16="http://schemas.microsoft.com/office/drawing/2014/main" id="{F7C224E0-7474-A6A2-A3AB-8572F3D6D557}"/>
              </a:ext>
            </a:extLst>
          </p:cNvPr>
          <p:cNvSpPr>
            <a:spLocks noGrp="1"/>
          </p:cNvSpPr>
          <p:nvPr>
            <p:ph type="sldNum" sz="quarter" idx="12"/>
          </p:nvPr>
        </p:nvSpPr>
        <p:spPr/>
        <p:txBody>
          <a:bodyPr/>
          <a:lstStyle/>
          <a:p>
            <a:fld id="{330EA680-D336-4FF7-8B7A-9848BB0A1C32}" type="slidenum">
              <a:rPr lang="en-US" smtClean="0"/>
              <a:t>173</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0652AB62-9D36-0717-544F-E3146E5B9518}"/>
              </a:ext>
            </a:extLst>
          </p:cNvPr>
          <p:cNvPicPr>
            <a:picLocks noChangeAspect="1"/>
          </p:cNvPicPr>
          <p:nvPr/>
        </p:nvPicPr>
        <p:blipFill>
          <a:blip r:embed="rId4"/>
          <a:stretch>
            <a:fillRect/>
          </a:stretch>
        </p:blipFill>
        <p:spPr>
          <a:xfrm>
            <a:off x="9925308" y="118831"/>
            <a:ext cx="2000250" cy="1266825"/>
          </a:xfrm>
          <a:prstGeom prst="rect">
            <a:avLst/>
          </a:prstGeom>
        </p:spPr>
      </p:pic>
      <p:pic>
        <p:nvPicPr>
          <p:cNvPr id="9" name="Picture 8">
            <a:extLst>
              <a:ext uri="{FF2B5EF4-FFF2-40B4-BE49-F238E27FC236}">
                <a16:creationId xmlns:a16="http://schemas.microsoft.com/office/drawing/2014/main" id="{7B845430-F0C0-E9C4-619E-4DE3481BD39C}"/>
              </a:ext>
            </a:extLst>
          </p:cNvPr>
          <p:cNvPicPr>
            <a:picLocks noChangeAspect="1"/>
          </p:cNvPicPr>
          <p:nvPr/>
        </p:nvPicPr>
        <p:blipFill>
          <a:blip r:embed="rId5"/>
          <a:stretch>
            <a:fillRect/>
          </a:stretch>
        </p:blipFill>
        <p:spPr>
          <a:xfrm>
            <a:off x="2753662" y="2604269"/>
            <a:ext cx="7099233" cy="2110395"/>
          </a:xfrm>
          <a:prstGeom prst="rect">
            <a:avLst/>
          </a:prstGeom>
        </p:spPr>
      </p:pic>
      <p:pic>
        <p:nvPicPr>
          <p:cNvPr id="11" name="Picture 10">
            <a:extLst>
              <a:ext uri="{FF2B5EF4-FFF2-40B4-BE49-F238E27FC236}">
                <a16:creationId xmlns:a16="http://schemas.microsoft.com/office/drawing/2014/main" id="{988E4448-9DC0-D0AE-3245-602657241225}"/>
              </a:ext>
            </a:extLst>
          </p:cNvPr>
          <p:cNvPicPr>
            <a:picLocks noChangeAspect="1"/>
          </p:cNvPicPr>
          <p:nvPr/>
        </p:nvPicPr>
        <p:blipFill>
          <a:blip r:embed="rId6"/>
          <a:stretch>
            <a:fillRect/>
          </a:stretch>
        </p:blipFill>
        <p:spPr>
          <a:xfrm>
            <a:off x="2628019" y="4763555"/>
            <a:ext cx="7175346" cy="2158831"/>
          </a:xfrm>
          <a:prstGeom prst="rect">
            <a:avLst/>
          </a:prstGeom>
        </p:spPr>
      </p:pic>
    </p:spTree>
    <p:extLst>
      <p:ext uri="{BB962C8B-B14F-4D97-AF65-F5344CB8AC3E}">
        <p14:creationId xmlns:p14="http://schemas.microsoft.com/office/powerpoint/2010/main" val="8181275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p:txBody>
          <a:bodyPr/>
          <a:lstStyle/>
          <a:p>
            <a:pPr>
              <a:spcBef>
                <a:spcPts val="1000"/>
              </a:spcBef>
            </a:pPr>
            <a:r>
              <a:rPr lang="en-US">
                <a:solidFill>
                  <a:schemeClr val="accent2"/>
                </a:solidFill>
                <a:cs typeface="Calibri Light"/>
              </a:rPr>
              <a:t>Dataset </a:t>
            </a:r>
            <a:endParaRPr lang="en-US">
              <a:solidFill>
                <a:schemeClr val="accent2"/>
              </a:solidFill>
              <a:ea typeface="Calibri Light"/>
              <a:cs typeface="Calibri Light"/>
            </a:endParaRPr>
          </a:p>
        </p:txBody>
      </p:sp>
      <p:sp>
        <p:nvSpPr>
          <p:cNvPr id="5" name="Slide Number Placeholder 4">
            <a:extLst>
              <a:ext uri="{FF2B5EF4-FFF2-40B4-BE49-F238E27FC236}">
                <a16:creationId xmlns:a16="http://schemas.microsoft.com/office/drawing/2014/main" id="{F7C224E0-7474-A6A2-A3AB-8572F3D6D557}"/>
              </a:ext>
            </a:extLst>
          </p:cNvPr>
          <p:cNvSpPr>
            <a:spLocks noGrp="1"/>
          </p:cNvSpPr>
          <p:nvPr>
            <p:ph type="sldNum" sz="quarter" idx="12"/>
          </p:nvPr>
        </p:nvSpPr>
        <p:spPr/>
        <p:txBody>
          <a:bodyPr/>
          <a:lstStyle/>
          <a:p>
            <a:fld id="{330EA680-D336-4FF7-8B7A-9848BB0A1C32}" type="slidenum">
              <a:rPr lang="en-US" smtClean="0"/>
              <a:t>174</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0652AB62-9D36-0717-544F-E3146E5B9518}"/>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8" name="Picture 7">
            <a:extLst>
              <a:ext uri="{FF2B5EF4-FFF2-40B4-BE49-F238E27FC236}">
                <a16:creationId xmlns:a16="http://schemas.microsoft.com/office/drawing/2014/main" id="{8A563680-3EDF-CA30-BE01-9D055A81DDF4}"/>
              </a:ext>
            </a:extLst>
          </p:cNvPr>
          <p:cNvPicPr>
            <a:picLocks noChangeAspect="1"/>
          </p:cNvPicPr>
          <p:nvPr/>
        </p:nvPicPr>
        <p:blipFill>
          <a:blip r:embed="rId4"/>
          <a:stretch>
            <a:fillRect/>
          </a:stretch>
        </p:blipFill>
        <p:spPr>
          <a:xfrm>
            <a:off x="2731625" y="999167"/>
            <a:ext cx="7034272" cy="5493708"/>
          </a:xfrm>
          <a:prstGeom prst="rect">
            <a:avLst/>
          </a:prstGeom>
        </p:spPr>
      </p:pic>
    </p:spTree>
    <p:extLst>
      <p:ext uri="{BB962C8B-B14F-4D97-AF65-F5344CB8AC3E}">
        <p14:creationId xmlns:p14="http://schemas.microsoft.com/office/powerpoint/2010/main" val="92459415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74643-210A-767D-BE3C-38A2167F5E5B}"/>
            </a:ext>
          </a:extLst>
        </p:cNvPr>
        <p:cNvGrpSpPr/>
        <p:nvPr/>
      </p:nvGrpSpPr>
      <p:grpSpPr>
        <a:xfrm>
          <a:off x="0" y="0"/>
          <a:ext cx="0" cy="0"/>
          <a:chOff x="0" y="0"/>
          <a:chExt cx="0" cy="0"/>
        </a:xfrm>
      </p:grpSpPr>
      <p:sp>
        <p:nvSpPr>
          <p:cNvPr id="55" name="Slide Number Placeholder 54">
            <a:extLst>
              <a:ext uri="{FF2B5EF4-FFF2-40B4-BE49-F238E27FC236}">
                <a16:creationId xmlns:a16="http://schemas.microsoft.com/office/drawing/2014/main" id="{5563F1EB-7BED-E688-A641-BC51BE0AFE0A}"/>
              </a:ext>
            </a:extLst>
          </p:cNvPr>
          <p:cNvSpPr>
            <a:spLocks noGrp="1"/>
          </p:cNvSpPr>
          <p:nvPr>
            <p:ph type="sldNum" sz="quarter" idx="12"/>
          </p:nvPr>
        </p:nvSpPr>
        <p:spPr/>
        <p:txBody>
          <a:bodyPr/>
          <a:lstStyle/>
          <a:p>
            <a:fld id="{330EA680-D336-4FF7-8B7A-9848BB0A1C32}" type="slidenum">
              <a:rPr lang="en-US" smtClean="0"/>
              <a:t>175</a:t>
            </a:fld>
            <a:endParaRPr lang="en-US"/>
          </a:p>
        </p:txBody>
      </p:sp>
      <p:sp>
        <p:nvSpPr>
          <p:cNvPr id="3" name="TextBox 2">
            <a:extLst>
              <a:ext uri="{FF2B5EF4-FFF2-40B4-BE49-F238E27FC236}">
                <a16:creationId xmlns:a16="http://schemas.microsoft.com/office/drawing/2014/main" id="{277016F0-084F-943C-32D6-4C1D32BF4D1F}"/>
              </a:ext>
            </a:extLst>
          </p:cNvPr>
          <p:cNvSpPr txBox="1"/>
          <p:nvPr/>
        </p:nvSpPr>
        <p:spPr>
          <a:xfrm>
            <a:off x="3217762" y="2939970"/>
            <a:ext cx="5392838" cy="769441"/>
          </a:xfrm>
          <a:prstGeom prst="rect">
            <a:avLst/>
          </a:prstGeom>
          <a:noFill/>
        </p:spPr>
        <p:txBody>
          <a:bodyPr wrap="square" rtlCol="0">
            <a:spAutoFit/>
          </a:bodyPr>
          <a:lstStyle/>
          <a:p>
            <a:pPr algn="ctr"/>
            <a:r>
              <a:rPr lang="en-GB" sz="4400" dirty="0" err="1">
                <a:solidFill>
                  <a:schemeClr val="accent2"/>
                </a:solidFill>
                <a:latin typeface="+mj-lt"/>
                <a:ea typeface="+mj-ea"/>
                <a:cs typeface="Calibri Light"/>
              </a:rPr>
              <a:t>Salypath</a:t>
            </a:r>
            <a:endParaRPr lang="en-GB" dirty="0"/>
          </a:p>
        </p:txBody>
      </p:sp>
    </p:spTree>
    <p:extLst>
      <p:ext uri="{BB962C8B-B14F-4D97-AF65-F5344CB8AC3E}">
        <p14:creationId xmlns:p14="http://schemas.microsoft.com/office/powerpoint/2010/main" val="20661090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p:txBody>
          <a:bodyPr/>
          <a:lstStyle/>
          <a:p>
            <a:pPr>
              <a:spcBef>
                <a:spcPts val="1000"/>
              </a:spcBef>
            </a:pPr>
            <a:r>
              <a:rPr lang="en-US" dirty="0">
                <a:solidFill>
                  <a:schemeClr val="accent2"/>
                </a:solidFill>
                <a:cs typeface="Calibri Light"/>
              </a:rPr>
              <a:t>CBAM </a:t>
            </a:r>
            <a:endParaRPr lang="en-US" dirty="0">
              <a:solidFill>
                <a:schemeClr val="accent2"/>
              </a:solidFill>
              <a:ea typeface="Calibri Light"/>
              <a:cs typeface="Calibri Light"/>
            </a:endParaRPr>
          </a:p>
        </p:txBody>
      </p:sp>
      <p:sp>
        <p:nvSpPr>
          <p:cNvPr id="5" name="Slide Number Placeholder 4">
            <a:extLst>
              <a:ext uri="{FF2B5EF4-FFF2-40B4-BE49-F238E27FC236}">
                <a16:creationId xmlns:a16="http://schemas.microsoft.com/office/drawing/2014/main" id="{F7C224E0-7474-A6A2-A3AB-8572F3D6D557}"/>
              </a:ext>
            </a:extLst>
          </p:cNvPr>
          <p:cNvSpPr>
            <a:spLocks noGrp="1"/>
          </p:cNvSpPr>
          <p:nvPr>
            <p:ph type="sldNum" sz="quarter" idx="12"/>
          </p:nvPr>
        </p:nvSpPr>
        <p:spPr/>
        <p:txBody>
          <a:bodyPr/>
          <a:lstStyle/>
          <a:p>
            <a:fld id="{330EA680-D336-4FF7-8B7A-9848BB0A1C32}" type="slidenum">
              <a:rPr lang="en-US" smtClean="0"/>
              <a:t>176</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0652AB62-9D36-0717-544F-E3146E5B9518}"/>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6" name="Picture 5">
            <a:extLst>
              <a:ext uri="{FF2B5EF4-FFF2-40B4-BE49-F238E27FC236}">
                <a16:creationId xmlns:a16="http://schemas.microsoft.com/office/drawing/2014/main" id="{40FA0554-33AC-280A-6283-B92FF3D0499C}"/>
              </a:ext>
            </a:extLst>
          </p:cNvPr>
          <p:cNvPicPr>
            <a:picLocks noChangeAspect="1"/>
          </p:cNvPicPr>
          <p:nvPr/>
        </p:nvPicPr>
        <p:blipFill>
          <a:blip r:embed="rId4"/>
          <a:stretch>
            <a:fillRect/>
          </a:stretch>
        </p:blipFill>
        <p:spPr>
          <a:xfrm>
            <a:off x="1441293" y="1385656"/>
            <a:ext cx="8900704" cy="4810954"/>
          </a:xfrm>
          <a:prstGeom prst="rect">
            <a:avLst/>
          </a:prstGeom>
        </p:spPr>
      </p:pic>
    </p:spTree>
    <p:extLst>
      <p:ext uri="{BB962C8B-B14F-4D97-AF65-F5344CB8AC3E}">
        <p14:creationId xmlns:p14="http://schemas.microsoft.com/office/powerpoint/2010/main" val="10806403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p:txBody>
          <a:bodyPr/>
          <a:lstStyle/>
          <a:p>
            <a:pPr>
              <a:spcBef>
                <a:spcPts val="1000"/>
              </a:spcBef>
            </a:pPr>
            <a:r>
              <a:rPr lang="en-US" dirty="0">
                <a:solidFill>
                  <a:schemeClr val="accent2"/>
                </a:solidFill>
                <a:cs typeface="Calibri Light"/>
              </a:rPr>
              <a:t>SAM </a:t>
            </a:r>
            <a:endParaRPr lang="en-US" dirty="0">
              <a:solidFill>
                <a:schemeClr val="accent2"/>
              </a:solidFill>
              <a:ea typeface="Calibri Light"/>
              <a:cs typeface="Calibri Light"/>
            </a:endParaRPr>
          </a:p>
        </p:txBody>
      </p:sp>
      <p:sp>
        <p:nvSpPr>
          <p:cNvPr id="5" name="Slide Number Placeholder 4">
            <a:extLst>
              <a:ext uri="{FF2B5EF4-FFF2-40B4-BE49-F238E27FC236}">
                <a16:creationId xmlns:a16="http://schemas.microsoft.com/office/drawing/2014/main" id="{F7C224E0-7474-A6A2-A3AB-8572F3D6D557}"/>
              </a:ext>
            </a:extLst>
          </p:cNvPr>
          <p:cNvSpPr>
            <a:spLocks noGrp="1"/>
          </p:cNvSpPr>
          <p:nvPr>
            <p:ph type="sldNum" sz="quarter" idx="12"/>
          </p:nvPr>
        </p:nvSpPr>
        <p:spPr/>
        <p:txBody>
          <a:bodyPr/>
          <a:lstStyle/>
          <a:p>
            <a:fld id="{330EA680-D336-4FF7-8B7A-9848BB0A1C32}" type="slidenum">
              <a:rPr lang="en-US" smtClean="0"/>
              <a:t>177</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0652AB62-9D36-0717-544F-E3146E5B9518}"/>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4" name="Picture 3">
            <a:extLst>
              <a:ext uri="{FF2B5EF4-FFF2-40B4-BE49-F238E27FC236}">
                <a16:creationId xmlns:a16="http://schemas.microsoft.com/office/drawing/2014/main" id="{37718D06-CFF4-47E2-8087-9F28B84954B2}"/>
              </a:ext>
            </a:extLst>
          </p:cNvPr>
          <p:cNvPicPr>
            <a:picLocks noChangeAspect="1"/>
          </p:cNvPicPr>
          <p:nvPr/>
        </p:nvPicPr>
        <p:blipFill>
          <a:blip r:embed="rId4"/>
          <a:stretch>
            <a:fillRect/>
          </a:stretch>
        </p:blipFill>
        <p:spPr>
          <a:xfrm>
            <a:off x="1943760" y="1487144"/>
            <a:ext cx="8581997" cy="1325563"/>
          </a:xfrm>
          <a:prstGeom prst="rect">
            <a:avLst/>
          </a:prstGeom>
        </p:spPr>
      </p:pic>
      <p:pic>
        <p:nvPicPr>
          <p:cNvPr id="9" name="Picture 8">
            <a:extLst>
              <a:ext uri="{FF2B5EF4-FFF2-40B4-BE49-F238E27FC236}">
                <a16:creationId xmlns:a16="http://schemas.microsoft.com/office/drawing/2014/main" id="{CCF33E44-7D61-9F65-BEF2-EE4E2F9B0890}"/>
              </a:ext>
            </a:extLst>
          </p:cNvPr>
          <p:cNvPicPr>
            <a:picLocks noChangeAspect="1"/>
          </p:cNvPicPr>
          <p:nvPr/>
        </p:nvPicPr>
        <p:blipFill>
          <a:blip r:embed="rId5"/>
          <a:stretch>
            <a:fillRect/>
          </a:stretch>
        </p:blipFill>
        <p:spPr>
          <a:xfrm>
            <a:off x="781471" y="3712933"/>
            <a:ext cx="10572329" cy="1764466"/>
          </a:xfrm>
          <a:prstGeom prst="rect">
            <a:avLst/>
          </a:prstGeom>
        </p:spPr>
      </p:pic>
    </p:spTree>
    <p:extLst>
      <p:ext uri="{BB962C8B-B14F-4D97-AF65-F5344CB8AC3E}">
        <p14:creationId xmlns:p14="http://schemas.microsoft.com/office/powerpoint/2010/main" val="35285132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p:txBody>
          <a:bodyPr/>
          <a:lstStyle/>
          <a:p>
            <a:pPr>
              <a:spcBef>
                <a:spcPts val="1000"/>
              </a:spcBef>
            </a:pPr>
            <a:r>
              <a:rPr lang="en-US" dirty="0">
                <a:solidFill>
                  <a:schemeClr val="accent2"/>
                </a:solidFill>
                <a:cs typeface="Calibri Light"/>
              </a:rPr>
              <a:t>Loss </a:t>
            </a:r>
            <a:r>
              <a:rPr lang="en-US" dirty="0" err="1">
                <a:solidFill>
                  <a:schemeClr val="accent2"/>
                </a:solidFill>
                <a:cs typeface="Calibri Light"/>
              </a:rPr>
              <a:t>Salypath</a:t>
            </a:r>
            <a:r>
              <a:rPr lang="en-US" dirty="0">
                <a:solidFill>
                  <a:schemeClr val="accent2"/>
                </a:solidFill>
                <a:cs typeface="Calibri Light"/>
              </a:rPr>
              <a:t> </a:t>
            </a:r>
            <a:endParaRPr lang="en-US" dirty="0">
              <a:solidFill>
                <a:schemeClr val="accent2"/>
              </a:solidFill>
              <a:ea typeface="Calibri Light"/>
              <a:cs typeface="Calibri Light"/>
            </a:endParaRPr>
          </a:p>
        </p:txBody>
      </p:sp>
      <p:sp>
        <p:nvSpPr>
          <p:cNvPr id="5" name="Slide Number Placeholder 4">
            <a:extLst>
              <a:ext uri="{FF2B5EF4-FFF2-40B4-BE49-F238E27FC236}">
                <a16:creationId xmlns:a16="http://schemas.microsoft.com/office/drawing/2014/main" id="{F7C224E0-7474-A6A2-A3AB-8572F3D6D557}"/>
              </a:ext>
            </a:extLst>
          </p:cNvPr>
          <p:cNvSpPr>
            <a:spLocks noGrp="1"/>
          </p:cNvSpPr>
          <p:nvPr>
            <p:ph type="sldNum" sz="quarter" idx="12"/>
          </p:nvPr>
        </p:nvSpPr>
        <p:spPr/>
        <p:txBody>
          <a:bodyPr/>
          <a:lstStyle/>
          <a:p>
            <a:fld id="{330EA680-D336-4FF7-8B7A-9848BB0A1C32}" type="slidenum">
              <a:rPr lang="en-US" smtClean="0"/>
              <a:t>178</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0652AB62-9D36-0717-544F-E3146E5B9518}"/>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11" name="Picture 10">
            <a:extLst>
              <a:ext uri="{FF2B5EF4-FFF2-40B4-BE49-F238E27FC236}">
                <a16:creationId xmlns:a16="http://schemas.microsoft.com/office/drawing/2014/main" id="{824A6DFA-8D95-58A3-6928-450B7FBCE963}"/>
              </a:ext>
            </a:extLst>
          </p:cNvPr>
          <p:cNvPicPr>
            <a:picLocks noChangeAspect="1"/>
          </p:cNvPicPr>
          <p:nvPr/>
        </p:nvPicPr>
        <p:blipFill>
          <a:blip r:embed="rId4"/>
          <a:stretch>
            <a:fillRect/>
          </a:stretch>
        </p:blipFill>
        <p:spPr>
          <a:xfrm>
            <a:off x="754513" y="2247127"/>
            <a:ext cx="10682973" cy="1034818"/>
          </a:xfrm>
          <a:prstGeom prst="rect">
            <a:avLst/>
          </a:prstGeom>
        </p:spPr>
      </p:pic>
      <p:pic>
        <p:nvPicPr>
          <p:cNvPr id="6" name="Picture 5">
            <a:extLst>
              <a:ext uri="{FF2B5EF4-FFF2-40B4-BE49-F238E27FC236}">
                <a16:creationId xmlns:a16="http://schemas.microsoft.com/office/drawing/2014/main" id="{FEBB63B6-5823-DD4B-6BD3-978BEFDAEE4A}"/>
              </a:ext>
            </a:extLst>
          </p:cNvPr>
          <p:cNvPicPr>
            <a:picLocks noChangeAspect="1"/>
          </p:cNvPicPr>
          <p:nvPr/>
        </p:nvPicPr>
        <p:blipFill>
          <a:blip r:embed="rId5"/>
          <a:stretch>
            <a:fillRect/>
          </a:stretch>
        </p:blipFill>
        <p:spPr>
          <a:xfrm>
            <a:off x="2971544" y="3951962"/>
            <a:ext cx="5964112" cy="1734371"/>
          </a:xfrm>
          <a:prstGeom prst="rect">
            <a:avLst/>
          </a:prstGeom>
        </p:spPr>
      </p:pic>
    </p:spTree>
    <p:extLst>
      <p:ext uri="{BB962C8B-B14F-4D97-AF65-F5344CB8AC3E}">
        <p14:creationId xmlns:p14="http://schemas.microsoft.com/office/powerpoint/2010/main" val="264900156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p:txBody>
          <a:bodyPr/>
          <a:lstStyle/>
          <a:p>
            <a:pPr>
              <a:spcBef>
                <a:spcPts val="1000"/>
              </a:spcBef>
            </a:pPr>
            <a:r>
              <a:rPr lang="en-US" dirty="0">
                <a:solidFill>
                  <a:schemeClr val="accent2"/>
                </a:solidFill>
                <a:cs typeface="Calibri Light"/>
              </a:rPr>
              <a:t>CBAM Ablation</a:t>
            </a:r>
            <a:endParaRPr lang="en-US" dirty="0">
              <a:solidFill>
                <a:schemeClr val="accent2"/>
              </a:solidFill>
              <a:ea typeface="Calibri Light"/>
              <a:cs typeface="Calibri Light"/>
            </a:endParaRPr>
          </a:p>
        </p:txBody>
      </p:sp>
      <p:sp>
        <p:nvSpPr>
          <p:cNvPr id="5" name="Slide Number Placeholder 4">
            <a:extLst>
              <a:ext uri="{FF2B5EF4-FFF2-40B4-BE49-F238E27FC236}">
                <a16:creationId xmlns:a16="http://schemas.microsoft.com/office/drawing/2014/main" id="{F7C224E0-7474-A6A2-A3AB-8572F3D6D557}"/>
              </a:ext>
            </a:extLst>
          </p:cNvPr>
          <p:cNvSpPr>
            <a:spLocks noGrp="1"/>
          </p:cNvSpPr>
          <p:nvPr>
            <p:ph type="sldNum" sz="quarter" idx="12"/>
          </p:nvPr>
        </p:nvSpPr>
        <p:spPr/>
        <p:txBody>
          <a:bodyPr/>
          <a:lstStyle/>
          <a:p>
            <a:fld id="{330EA680-D336-4FF7-8B7A-9848BB0A1C32}" type="slidenum">
              <a:rPr lang="en-US" smtClean="0"/>
              <a:t>179</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0652AB62-9D36-0717-544F-E3146E5B9518}"/>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4" name="Picture 3">
            <a:extLst>
              <a:ext uri="{FF2B5EF4-FFF2-40B4-BE49-F238E27FC236}">
                <a16:creationId xmlns:a16="http://schemas.microsoft.com/office/drawing/2014/main" id="{7FD60E09-0A0D-2632-D201-3A5F2AA92052}"/>
              </a:ext>
            </a:extLst>
          </p:cNvPr>
          <p:cNvPicPr>
            <a:picLocks noChangeAspect="1"/>
          </p:cNvPicPr>
          <p:nvPr/>
        </p:nvPicPr>
        <p:blipFill>
          <a:blip r:embed="rId4"/>
          <a:stretch>
            <a:fillRect/>
          </a:stretch>
        </p:blipFill>
        <p:spPr>
          <a:xfrm>
            <a:off x="745602" y="2994028"/>
            <a:ext cx="10456644" cy="1165033"/>
          </a:xfrm>
          <a:prstGeom prst="rect">
            <a:avLst/>
          </a:prstGeom>
        </p:spPr>
      </p:pic>
    </p:spTree>
    <p:extLst>
      <p:ext uri="{BB962C8B-B14F-4D97-AF65-F5344CB8AC3E}">
        <p14:creationId xmlns:p14="http://schemas.microsoft.com/office/powerpoint/2010/main" val="3410326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FAAEF-7AA0-4D3D-4FF6-888ABBB7300A}"/>
            </a:ext>
          </a:extLst>
        </p:cNvPr>
        <p:cNvGrpSpPr/>
        <p:nvPr/>
      </p:nvGrpSpPr>
      <p:grpSpPr>
        <a:xfrm>
          <a:off x="0" y="0"/>
          <a:ext cx="0" cy="0"/>
          <a:chOff x="0" y="0"/>
          <a:chExt cx="0" cy="0"/>
        </a:xfrm>
      </p:grpSpPr>
      <p:sp>
        <p:nvSpPr>
          <p:cNvPr id="55" name="Slide Number Placeholder 54">
            <a:extLst>
              <a:ext uri="{FF2B5EF4-FFF2-40B4-BE49-F238E27FC236}">
                <a16:creationId xmlns:a16="http://schemas.microsoft.com/office/drawing/2014/main" id="{D46F8B3F-177D-6A2D-28D6-815F92CB6862}"/>
              </a:ext>
            </a:extLst>
          </p:cNvPr>
          <p:cNvSpPr>
            <a:spLocks noGrp="1"/>
          </p:cNvSpPr>
          <p:nvPr>
            <p:ph type="sldNum" sz="quarter" idx="12"/>
          </p:nvPr>
        </p:nvSpPr>
        <p:spPr/>
        <p:txBody>
          <a:bodyPr/>
          <a:lstStyle/>
          <a:p>
            <a:fld id="{330EA680-D336-4FF7-8B7A-9848BB0A1C32}" type="slidenum">
              <a:rPr lang="en-US" smtClean="0"/>
              <a:t>18</a:t>
            </a:fld>
            <a:endParaRPr lang="en-US"/>
          </a:p>
        </p:txBody>
      </p:sp>
      <p:pic>
        <p:nvPicPr>
          <p:cNvPr id="2" name="Picture 1" descr="A picture containing text, clipart, businesscard&#10;&#10;Description automatically generated">
            <a:extLst>
              <a:ext uri="{FF2B5EF4-FFF2-40B4-BE49-F238E27FC236}">
                <a16:creationId xmlns:a16="http://schemas.microsoft.com/office/drawing/2014/main" id="{39418D3F-A030-67B9-7037-1101CF0784EA}"/>
              </a:ext>
            </a:extLst>
          </p:cNvPr>
          <p:cNvPicPr>
            <a:picLocks noChangeAspect="1"/>
          </p:cNvPicPr>
          <p:nvPr/>
        </p:nvPicPr>
        <p:blipFill>
          <a:blip r:embed="rId3"/>
          <a:stretch>
            <a:fillRect/>
          </a:stretch>
        </p:blipFill>
        <p:spPr>
          <a:xfrm>
            <a:off x="9925308" y="43416"/>
            <a:ext cx="2000250" cy="1266825"/>
          </a:xfrm>
          <a:prstGeom prst="rect">
            <a:avLst/>
          </a:prstGeom>
        </p:spPr>
      </p:pic>
      <p:pic>
        <p:nvPicPr>
          <p:cNvPr id="5" name="Picture 4" descr="A diagram of a number of blue dots&#10;&#10;Description automatically generated">
            <a:extLst>
              <a:ext uri="{FF2B5EF4-FFF2-40B4-BE49-F238E27FC236}">
                <a16:creationId xmlns:a16="http://schemas.microsoft.com/office/drawing/2014/main" id="{6A05A7A0-B447-4A96-13F1-6FD4A9A4A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8029" y="935898"/>
            <a:ext cx="7115942" cy="5645397"/>
          </a:xfrm>
          <a:prstGeom prst="rect">
            <a:avLst/>
          </a:prstGeom>
        </p:spPr>
      </p:pic>
      <p:sp>
        <p:nvSpPr>
          <p:cNvPr id="6" name="Title 1">
            <a:extLst>
              <a:ext uri="{FF2B5EF4-FFF2-40B4-BE49-F238E27FC236}">
                <a16:creationId xmlns:a16="http://schemas.microsoft.com/office/drawing/2014/main" id="{C67C8107-6AE1-8EDC-F258-730D4A18931E}"/>
              </a:ext>
            </a:extLst>
          </p:cNvPr>
          <p:cNvSpPr txBox="1">
            <a:spLocks/>
          </p:cNvSpPr>
          <p:nvPr/>
        </p:nvSpPr>
        <p:spPr>
          <a:xfrm>
            <a:off x="534818" y="290720"/>
            <a:ext cx="10515600" cy="7950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2"/>
                </a:solidFill>
                <a:ea typeface="+mj-lt"/>
                <a:cs typeface="+mj-lt"/>
              </a:rPr>
              <a:t>Image Analysis</a:t>
            </a:r>
            <a:endParaRPr lang="en-US" dirty="0">
              <a:ea typeface="+mj-lt"/>
              <a:cs typeface="+mj-lt"/>
            </a:endParaRPr>
          </a:p>
        </p:txBody>
      </p:sp>
    </p:spTree>
    <p:extLst>
      <p:ext uri="{BB962C8B-B14F-4D97-AF65-F5344CB8AC3E}">
        <p14:creationId xmlns:p14="http://schemas.microsoft.com/office/powerpoint/2010/main" val="7150162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p:txBody>
          <a:bodyPr/>
          <a:lstStyle/>
          <a:p>
            <a:pPr>
              <a:spcBef>
                <a:spcPts val="1000"/>
              </a:spcBef>
            </a:pPr>
            <a:r>
              <a:rPr lang="en-US" dirty="0">
                <a:solidFill>
                  <a:schemeClr val="accent2"/>
                </a:solidFill>
                <a:cs typeface="Calibri Light"/>
              </a:rPr>
              <a:t>Joint Training Ablation</a:t>
            </a:r>
            <a:endParaRPr lang="en-US" dirty="0">
              <a:solidFill>
                <a:schemeClr val="accent2"/>
              </a:solidFill>
              <a:ea typeface="Calibri Light"/>
              <a:cs typeface="Calibri Light"/>
            </a:endParaRPr>
          </a:p>
        </p:txBody>
      </p:sp>
      <p:sp>
        <p:nvSpPr>
          <p:cNvPr id="5" name="Slide Number Placeholder 4">
            <a:extLst>
              <a:ext uri="{FF2B5EF4-FFF2-40B4-BE49-F238E27FC236}">
                <a16:creationId xmlns:a16="http://schemas.microsoft.com/office/drawing/2014/main" id="{F7C224E0-7474-A6A2-A3AB-8572F3D6D557}"/>
              </a:ext>
            </a:extLst>
          </p:cNvPr>
          <p:cNvSpPr>
            <a:spLocks noGrp="1"/>
          </p:cNvSpPr>
          <p:nvPr>
            <p:ph type="sldNum" sz="quarter" idx="12"/>
          </p:nvPr>
        </p:nvSpPr>
        <p:spPr/>
        <p:txBody>
          <a:bodyPr/>
          <a:lstStyle/>
          <a:p>
            <a:fld id="{330EA680-D336-4FF7-8B7A-9848BB0A1C32}" type="slidenum">
              <a:rPr lang="en-US" smtClean="0"/>
              <a:t>180</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0652AB62-9D36-0717-544F-E3146E5B9518}"/>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6" name="Picture 5">
            <a:extLst>
              <a:ext uri="{FF2B5EF4-FFF2-40B4-BE49-F238E27FC236}">
                <a16:creationId xmlns:a16="http://schemas.microsoft.com/office/drawing/2014/main" id="{46D01955-CA9D-9C53-ACDF-2260C9C5FE09}"/>
              </a:ext>
            </a:extLst>
          </p:cNvPr>
          <p:cNvPicPr>
            <a:picLocks noChangeAspect="1"/>
          </p:cNvPicPr>
          <p:nvPr/>
        </p:nvPicPr>
        <p:blipFill>
          <a:blip r:embed="rId4"/>
          <a:stretch>
            <a:fillRect/>
          </a:stretch>
        </p:blipFill>
        <p:spPr>
          <a:xfrm>
            <a:off x="385117" y="2879753"/>
            <a:ext cx="11176908" cy="1325563"/>
          </a:xfrm>
          <a:prstGeom prst="rect">
            <a:avLst/>
          </a:prstGeom>
        </p:spPr>
      </p:pic>
    </p:spTree>
    <p:extLst>
      <p:ext uri="{BB962C8B-B14F-4D97-AF65-F5344CB8AC3E}">
        <p14:creationId xmlns:p14="http://schemas.microsoft.com/office/powerpoint/2010/main" val="22150170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DFA2CBC-912C-BED6-5058-8E64969E7FF9}"/>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(Quantitative) SALYPATH </a:t>
            </a:r>
            <a:endParaRPr lang="en-US" dirty="0"/>
          </a:p>
        </p:txBody>
      </p:sp>
      <p:pic>
        <p:nvPicPr>
          <p:cNvPr id="9" name="Picture 5" descr="Icon&#10;&#10;Description automatically generated">
            <a:extLst>
              <a:ext uri="{FF2B5EF4-FFF2-40B4-BE49-F238E27FC236}">
                <a16:creationId xmlns:a16="http://schemas.microsoft.com/office/drawing/2014/main" id="{F62C4CDF-70AA-1DF8-A460-3E308348E835}"/>
              </a:ext>
            </a:extLst>
          </p:cNvPr>
          <p:cNvPicPr>
            <a:picLocks noChangeAspect="1"/>
          </p:cNvPicPr>
          <p:nvPr/>
        </p:nvPicPr>
        <p:blipFill>
          <a:blip r:embed="rId2"/>
          <a:stretch>
            <a:fillRect/>
          </a:stretch>
        </p:blipFill>
        <p:spPr>
          <a:xfrm>
            <a:off x="2981841" y="2242047"/>
            <a:ext cx="6138440" cy="651854"/>
          </a:xfrm>
          <a:prstGeom prst="rect">
            <a:avLst/>
          </a:prstGeom>
        </p:spPr>
      </p:pic>
      <p:sp>
        <p:nvSpPr>
          <p:cNvPr id="10" name="Slide Number Placeholder 9">
            <a:extLst>
              <a:ext uri="{FF2B5EF4-FFF2-40B4-BE49-F238E27FC236}">
                <a16:creationId xmlns:a16="http://schemas.microsoft.com/office/drawing/2014/main" id="{1BBFCE20-632C-6B13-86B9-4F1C6E1DAA10}"/>
              </a:ext>
            </a:extLst>
          </p:cNvPr>
          <p:cNvSpPr>
            <a:spLocks noGrp="1"/>
          </p:cNvSpPr>
          <p:nvPr>
            <p:ph type="sldNum" sz="quarter" idx="12"/>
          </p:nvPr>
        </p:nvSpPr>
        <p:spPr/>
        <p:txBody>
          <a:bodyPr/>
          <a:lstStyle/>
          <a:p>
            <a:fld id="{27C6CCC6-2BE5-4E42-96A4-D1E8E81A3D8E}" type="slidenum">
              <a:rPr lang="de-DE" smtClean="0"/>
              <a:t>181</a:t>
            </a:fld>
            <a:endParaRPr lang="en-US"/>
          </a:p>
        </p:txBody>
      </p:sp>
      <p:pic>
        <p:nvPicPr>
          <p:cNvPr id="3" name="Picture 2" descr="A picture containing text, clipart, businesscard&#10;&#10;Description automatically generated">
            <a:extLst>
              <a:ext uri="{FF2B5EF4-FFF2-40B4-BE49-F238E27FC236}">
                <a16:creationId xmlns:a16="http://schemas.microsoft.com/office/drawing/2014/main" id="{998C3486-A02C-1F78-ED23-8EABE1D35679}"/>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4" name="Picture 3">
            <a:extLst>
              <a:ext uri="{FF2B5EF4-FFF2-40B4-BE49-F238E27FC236}">
                <a16:creationId xmlns:a16="http://schemas.microsoft.com/office/drawing/2014/main" id="{0D126281-971C-1388-AEC5-781AFA541952}"/>
              </a:ext>
            </a:extLst>
          </p:cNvPr>
          <p:cNvPicPr>
            <a:picLocks noChangeAspect="1"/>
          </p:cNvPicPr>
          <p:nvPr/>
        </p:nvPicPr>
        <p:blipFill>
          <a:blip r:embed="rId4"/>
          <a:stretch>
            <a:fillRect/>
          </a:stretch>
        </p:blipFill>
        <p:spPr>
          <a:xfrm>
            <a:off x="506505" y="3422945"/>
            <a:ext cx="11033742" cy="1704652"/>
          </a:xfrm>
          <a:prstGeom prst="rect">
            <a:avLst/>
          </a:prstGeom>
        </p:spPr>
      </p:pic>
    </p:spTree>
    <p:extLst>
      <p:ext uri="{BB962C8B-B14F-4D97-AF65-F5344CB8AC3E}">
        <p14:creationId xmlns:p14="http://schemas.microsoft.com/office/powerpoint/2010/main" val="223400564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74643-210A-767D-BE3C-38A2167F5E5B}"/>
            </a:ext>
          </a:extLst>
        </p:cNvPr>
        <p:cNvGrpSpPr/>
        <p:nvPr/>
      </p:nvGrpSpPr>
      <p:grpSpPr>
        <a:xfrm>
          <a:off x="0" y="0"/>
          <a:ext cx="0" cy="0"/>
          <a:chOff x="0" y="0"/>
          <a:chExt cx="0" cy="0"/>
        </a:xfrm>
      </p:grpSpPr>
      <p:sp>
        <p:nvSpPr>
          <p:cNvPr id="55" name="Slide Number Placeholder 54">
            <a:extLst>
              <a:ext uri="{FF2B5EF4-FFF2-40B4-BE49-F238E27FC236}">
                <a16:creationId xmlns:a16="http://schemas.microsoft.com/office/drawing/2014/main" id="{5563F1EB-7BED-E688-A641-BC51BE0AFE0A}"/>
              </a:ext>
            </a:extLst>
          </p:cNvPr>
          <p:cNvSpPr>
            <a:spLocks noGrp="1"/>
          </p:cNvSpPr>
          <p:nvPr>
            <p:ph type="sldNum" sz="quarter" idx="12"/>
          </p:nvPr>
        </p:nvSpPr>
        <p:spPr/>
        <p:txBody>
          <a:bodyPr/>
          <a:lstStyle/>
          <a:p>
            <a:fld id="{330EA680-D336-4FF7-8B7A-9848BB0A1C32}" type="slidenum">
              <a:rPr lang="en-US" smtClean="0"/>
              <a:t>182</a:t>
            </a:fld>
            <a:endParaRPr lang="en-US"/>
          </a:p>
        </p:txBody>
      </p:sp>
      <p:sp>
        <p:nvSpPr>
          <p:cNvPr id="3" name="TextBox 2">
            <a:extLst>
              <a:ext uri="{FF2B5EF4-FFF2-40B4-BE49-F238E27FC236}">
                <a16:creationId xmlns:a16="http://schemas.microsoft.com/office/drawing/2014/main" id="{277016F0-084F-943C-32D6-4C1D32BF4D1F}"/>
              </a:ext>
            </a:extLst>
          </p:cNvPr>
          <p:cNvSpPr txBox="1"/>
          <p:nvPr/>
        </p:nvSpPr>
        <p:spPr>
          <a:xfrm>
            <a:off x="3217762" y="2939970"/>
            <a:ext cx="5392838" cy="769441"/>
          </a:xfrm>
          <a:prstGeom prst="rect">
            <a:avLst/>
          </a:prstGeom>
          <a:noFill/>
        </p:spPr>
        <p:txBody>
          <a:bodyPr wrap="square" rtlCol="0">
            <a:spAutoFit/>
          </a:bodyPr>
          <a:lstStyle/>
          <a:p>
            <a:pPr algn="ctr"/>
            <a:r>
              <a:rPr lang="en-GB" sz="4400" dirty="0">
                <a:solidFill>
                  <a:schemeClr val="accent2"/>
                </a:solidFill>
                <a:latin typeface="+mj-lt"/>
                <a:ea typeface="+mj-ea"/>
                <a:cs typeface="Calibri Light"/>
              </a:rPr>
              <a:t>Domain Adaptation</a:t>
            </a:r>
            <a:endParaRPr lang="en-GB" dirty="0"/>
          </a:p>
        </p:txBody>
      </p:sp>
    </p:spTree>
    <p:extLst>
      <p:ext uri="{BB962C8B-B14F-4D97-AF65-F5344CB8AC3E}">
        <p14:creationId xmlns:p14="http://schemas.microsoft.com/office/powerpoint/2010/main" val="27597098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B3F31-566C-F39B-4BC6-640209D46E9C}"/>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817A9DDE-1CF4-4CC1-AA47-991FD682BD66}"/>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a:solidFill>
                  <a:schemeClr val="accent2"/>
                </a:solidFill>
                <a:cs typeface="Calibri Light"/>
              </a:rPr>
              <a:t>Domain Adaptation</a:t>
            </a:r>
            <a:endParaRPr lang="en-US">
              <a:solidFill>
                <a:schemeClr val="accent2"/>
              </a:solidFill>
            </a:endParaRPr>
          </a:p>
        </p:txBody>
      </p:sp>
      <p:cxnSp>
        <p:nvCxnSpPr>
          <p:cNvPr id="8" name="Straight Arrow Connector 7">
            <a:extLst>
              <a:ext uri="{FF2B5EF4-FFF2-40B4-BE49-F238E27FC236}">
                <a16:creationId xmlns:a16="http://schemas.microsoft.com/office/drawing/2014/main" id="{1C047CB9-DAA3-DE14-26D1-B7351B7C3D24}"/>
              </a:ext>
            </a:extLst>
          </p:cNvPr>
          <p:cNvCxnSpPr/>
          <p:nvPr/>
        </p:nvCxnSpPr>
        <p:spPr>
          <a:xfrm flipV="1">
            <a:off x="324338" y="5832963"/>
            <a:ext cx="4523152" cy="19538"/>
          </a:xfrm>
          <a:prstGeom prst="straightConnector1">
            <a:avLst/>
          </a:prstGeom>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012F8D98-337C-5F3C-20C3-A0F138656272}"/>
              </a:ext>
            </a:extLst>
          </p:cNvPr>
          <p:cNvCxnSpPr>
            <a:cxnSpLocks/>
          </p:cNvCxnSpPr>
          <p:nvPr/>
        </p:nvCxnSpPr>
        <p:spPr>
          <a:xfrm>
            <a:off x="519721" y="2120654"/>
            <a:ext cx="48846" cy="3946768"/>
          </a:xfrm>
          <a:prstGeom prst="straightConnector1">
            <a:avLst/>
          </a:prstGeom>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893C7BF2-6B9E-3CCF-5F58-FA70BD818143}"/>
              </a:ext>
            </a:extLst>
          </p:cNvPr>
          <p:cNvSpPr/>
          <p:nvPr/>
        </p:nvSpPr>
        <p:spPr>
          <a:xfrm>
            <a:off x="1883750" y="3377222"/>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C8D7440-2136-3734-9A60-5C8C0A547EA4}"/>
              </a:ext>
            </a:extLst>
          </p:cNvPr>
          <p:cNvSpPr/>
          <p:nvPr/>
        </p:nvSpPr>
        <p:spPr>
          <a:xfrm>
            <a:off x="1961903" y="3015760"/>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AC28DFD-5A75-90F8-9FFC-91CA3F538F00}"/>
              </a:ext>
            </a:extLst>
          </p:cNvPr>
          <p:cNvSpPr/>
          <p:nvPr/>
        </p:nvSpPr>
        <p:spPr>
          <a:xfrm>
            <a:off x="2206134" y="3299066"/>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88F7FD6-A25A-914F-704E-8204ADE26EE9}"/>
              </a:ext>
            </a:extLst>
          </p:cNvPr>
          <p:cNvSpPr/>
          <p:nvPr/>
        </p:nvSpPr>
        <p:spPr>
          <a:xfrm>
            <a:off x="3925519" y="2361221"/>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0EB5684-3D81-429A-D7CE-4D06CE0A7E19}"/>
              </a:ext>
            </a:extLst>
          </p:cNvPr>
          <p:cNvSpPr/>
          <p:nvPr/>
        </p:nvSpPr>
        <p:spPr>
          <a:xfrm>
            <a:off x="2030288" y="3572606"/>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3067BD6-2205-07D0-C555-75392278E711}"/>
              </a:ext>
            </a:extLst>
          </p:cNvPr>
          <p:cNvSpPr/>
          <p:nvPr/>
        </p:nvSpPr>
        <p:spPr>
          <a:xfrm>
            <a:off x="2538288" y="3299068"/>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E8B3454-8272-0C06-FE46-CF2307697EE8}"/>
              </a:ext>
            </a:extLst>
          </p:cNvPr>
          <p:cNvSpPr/>
          <p:nvPr/>
        </p:nvSpPr>
        <p:spPr>
          <a:xfrm>
            <a:off x="2284288" y="3660529"/>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209ECAF-191A-BC5F-FD66-33359840C988}"/>
              </a:ext>
            </a:extLst>
          </p:cNvPr>
          <p:cNvSpPr/>
          <p:nvPr/>
        </p:nvSpPr>
        <p:spPr>
          <a:xfrm>
            <a:off x="2606673" y="3093914"/>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AEEB2D8-45FC-4900-6783-950A56AFBB7D}"/>
              </a:ext>
            </a:extLst>
          </p:cNvPr>
          <p:cNvSpPr/>
          <p:nvPr/>
        </p:nvSpPr>
        <p:spPr>
          <a:xfrm>
            <a:off x="2714134" y="3621452"/>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E18CFD5-96E6-9C0B-63B9-3DE8E99380C0}"/>
              </a:ext>
            </a:extLst>
          </p:cNvPr>
          <p:cNvSpPr/>
          <p:nvPr/>
        </p:nvSpPr>
        <p:spPr>
          <a:xfrm>
            <a:off x="2538288" y="3836376"/>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E968BC9-C741-2E46-8ED9-8289997EF711}"/>
              </a:ext>
            </a:extLst>
          </p:cNvPr>
          <p:cNvSpPr/>
          <p:nvPr/>
        </p:nvSpPr>
        <p:spPr>
          <a:xfrm>
            <a:off x="2899749" y="3406529"/>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8723EB9-3608-09E1-BF99-510B32CC1D5E}"/>
              </a:ext>
            </a:extLst>
          </p:cNvPr>
          <p:cNvSpPr/>
          <p:nvPr/>
        </p:nvSpPr>
        <p:spPr>
          <a:xfrm>
            <a:off x="2284288" y="4002453"/>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99926B9-3D75-4B15-E597-D26213A90161}"/>
              </a:ext>
            </a:extLst>
          </p:cNvPr>
          <p:cNvSpPr/>
          <p:nvPr/>
        </p:nvSpPr>
        <p:spPr>
          <a:xfrm>
            <a:off x="2060936" y="4692404"/>
            <a:ext cx="146539" cy="146538"/>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098AA10B-B23D-49E2-C5CB-95F8B75E90F7}"/>
              </a:ext>
            </a:extLst>
          </p:cNvPr>
          <p:cNvSpPr/>
          <p:nvPr/>
        </p:nvSpPr>
        <p:spPr>
          <a:xfrm>
            <a:off x="2344243" y="4428635"/>
            <a:ext cx="146539" cy="146538"/>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01E47E81-99C5-3362-7423-4F09AED20E62}"/>
              </a:ext>
            </a:extLst>
          </p:cNvPr>
          <p:cNvSpPr/>
          <p:nvPr/>
        </p:nvSpPr>
        <p:spPr>
          <a:xfrm>
            <a:off x="2100012" y="4282096"/>
            <a:ext cx="146539" cy="146538"/>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AA9ACE5E-BB8A-12EB-2209-13126969A34C}"/>
              </a:ext>
            </a:extLst>
          </p:cNvPr>
          <p:cNvSpPr/>
          <p:nvPr/>
        </p:nvSpPr>
        <p:spPr>
          <a:xfrm>
            <a:off x="2500551" y="4203943"/>
            <a:ext cx="146539" cy="146538"/>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DB5B74AF-059B-ED5A-6713-30A33CF27CFA}"/>
              </a:ext>
            </a:extLst>
          </p:cNvPr>
          <p:cNvSpPr/>
          <p:nvPr/>
        </p:nvSpPr>
        <p:spPr>
          <a:xfrm>
            <a:off x="2060935" y="4057404"/>
            <a:ext cx="146539" cy="146538"/>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4A8838AF-31DE-F4CD-F3FE-EEAAD0473281}"/>
              </a:ext>
            </a:extLst>
          </p:cNvPr>
          <p:cNvSpPr/>
          <p:nvPr/>
        </p:nvSpPr>
        <p:spPr>
          <a:xfrm>
            <a:off x="2393090" y="3910866"/>
            <a:ext cx="146539" cy="146538"/>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640D4ABC-1F2E-3FB4-2445-93558B94E8E1}"/>
              </a:ext>
            </a:extLst>
          </p:cNvPr>
          <p:cNvSpPr/>
          <p:nvPr/>
        </p:nvSpPr>
        <p:spPr>
          <a:xfrm>
            <a:off x="1777628" y="4125789"/>
            <a:ext cx="146539" cy="146538"/>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2EB9B09D-F38A-0151-037C-B27F93033EE1}"/>
              </a:ext>
            </a:extLst>
          </p:cNvPr>
          <p:cNvSpPr/>
          <p:nvPr/>
        </p:nvSpPr>
        <p:spPr>
          <a:xfrm>
            <a:off x="2686166" y="4047636"/>
            <a:ext cx="146539" cy="146538"/>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6DA1F4A-B86B-D289-388B-D2A0E6BBC80C}"/>
              </a:ext>
            </a:extLst>
          </p:cNvPr>
          <p:cNvSpPr/>
          <p:nvPr/>
        </p:nvSpPr>
        <p:spPr>
          <a:xfrm>
            <a:off x="1433145" y="3864463"/>
            <a:ext cx="1924537" cy="1357922"/>
          </a:xfrm>
          <a:prstGeom prst="ellipse">
            <a:avLst/>
          </a:prstGeom>
          <a:solidFill>
            <a:srgbClr val="7030A0">
              <a:alpha val="27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ECE9329-08E9-4F9E-884D-CF979FB1B235}"/>
              </a:ext>
            </a:extLst>
          </p:cNvPr>
          <p:cNvSpPr/>
          <p:nvPr/>
        </p:nvSpPr>
        <p:spPr>
          <a:xfrm>
            <a:off x="1560146" y="2741001"/>
            <a:ext cx="1963613" cy="1465383"/>
          </a:xfrm>
          <a:prstGeom prst="ellipse">
            <a:avLst/>
          </a:prstGeom>
          <a:solidFill>
            <a:srgbClr val="00B050">
              <a:alpha val="29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DF3A11C-2056-8312-7DF3-FB2C3A939642}"/>
              </a:ext>
            </a:extLst>
          </p:cNvPr>
          <p:cNvSpPr/>
          <p:nvPr/>
        </p:nvSpPr>
        <p:spPr>
          <a:xfrm>
            <a:off x="2421057" y="3123221"/>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08CF1971-FF64-3CAD-3D9E-A98DEC88B02E}"/>
              </a:ext>
            </a:extLst>
          </p:cNvPr>
          <p:cNvSpPr/>
          <p:nvPr/>
        </p:nvSpPr>
        <p:spPr>
          <a:xfrm>
            <a:off x="3926858" y="2738558"/>
            <a:ext cx="146539" cy="146538"/>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2B97908-401A-B8DA-16C4-2704FFCDDC7A}"/>
              </a:ext>
            </a:extLst>
          </p:cNvPr>
          <p:cNvSpPr txBox="1"/>
          <p:nvPr/>
        </p:nvSpPr>
        <p:spPr>
          <a:xfrm>
            <a:off x="4278922" y="2411778"/>
            <a:ext cx="120674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Natural scene</a:t>
            </a:r>
            <a:endParaRPr lang="en-US" sz="1200"/>
          </a:p>
        </p:txBody>
      </p:sp>
      <p:sp>
        <p:nvSpPr>
          <p:cNvPr id="38" name="Isosceles Triangle 37">
            <a:extLst>
              <a:ext uri="{FF2B5EF4-FFF2-40B4-BE49-F238E27FC236}">
                <a16:creationId xmlns:a16="http://schemas.microsoft.com/office/drawing/2014/main" id="{ABC254CC-370B-B6CF-5557-26369AA4EE75}"/>
              </a:ext>
            </a:extLst>
          </p:cNvPr>
          <p:cNvSpPr/>
          <p:nvPr/>
        </p:nvSpPr>
        <p:spPr>
          <a:xfrm>
            <a:off x="2637319" y="4721711"/>
            <a:ext cx="146539" cy="146538"/>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BDD4840-31B9-8A8F-56FE-4859E77D0EC8}"/>
              </a:ext>
            </a:extLst>
          </p:cNvPr>
          <p:cNvSpPr txBox="1"/>
          <p:nvPr/>
        </p:nvSpPr>
        <p:spPr>
          <a:xfrm>
            <a:off x="4278922" y="2675547"/>
            <a:ext cx="120674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Painting</a:t>
            </a:r>
            <a:endParaRPr lang="en-US"/>
          </a:p>
        </p:txBody>
      </p:sp>
      <p:cxnSp>
        <p:nvCxnSpPr>
          <p:cNvPr id="40" name="Straight Arrow Connector 39">
            <a:extLst>
              <a:ext uri="{FF2B5EF4-FFF2-40B4-BE49-F238E27FC236}">
                <a16:creationId xmlns:a16="http://schemas.microsoft.com/office/drawing/2014/main" id="{0E842F53-F69E-04FE-544B-27FA26016A0D}"/>
              </a:ext>
            </a:extLst>
          </p:cNvPr>
          <p:cNvCxnSpPr>
            <a:cxnSpLocks/>
          </p:cNvCxnSpPr>
          <p:nvPr/>
        </p:nvCxnSpPr>
        <p:spPr>
          <a:xfrm flipV="1">
            <a:off x="6381261" y="5793885"/>
            <a:ext cx="4523152" cy="19538"/>
          </a:xfrm>
          <a:prstGeom prst="straightConnector1">
            <a:avLst/>
          </a:prstGeom>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2824C980-037F-2789-4CD5-73F856419D74}"/>
              </a:ext>
            </a:extLst>
          </p:cNvPr>
          <p:cNvCxnSpPr>
            <a:cxnSpLocks/>
          </p:cNvCxnSpPr>
          <p:nvPr/>
        </p:nvCxnSpPr>
        <p:spPr>
          <a:xfrm>
            <a:off x="6576644" y="2081577"/>
            <a:ext cx="48846" cy="3946768"/>
          </a:xfrm>
          <a:prstGeom prst="straightConnector1">
            <a:avLst/>
          </a:prstGeom>
        </p:spPr>
        <p:style>
          <a:lnRef idx="3">
            <a:schemeClr val="dk1"/>
          </a:lnRef>
          <a:fillRef idx="0">
            <a:schemeClr val="dk1"/>
          </a:fillRef>
          <a:effectRef idx="2">
            <a:schemeClr val="dk1"/>
          </a:effectRef>
          <a:fontRef idx="minor">
            <a:schemeClr val="tx1"/>
          </a:fontRef>
        </p:style>
      </p:cxnSp>
      <p:sp>
        <p:nvSpPr>
          <p:cNvPr id="42" name="Oval 41">
            <a:extLst>
              <a:ext uri="{FF2B5EF4-FFF2-40B4-BE49-F238E27FC236}">
                <a16:creationId xmlns:a16="http://schemas.microsoft.com/office/drawing/2014/main" id="{32BDAFAC-7FEB-CE04-958F-FA110A260335}"/>
              </a:ext>
            </a:extLst>
          </p:cNvPr>
          <p:cNvSpPr/>
          <p:nvPr/>
        </p:nvSpPr>
        <p:spPr>
          <a:xfrm>
            <a:off x="8878519" y="4051298"/>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440B1FF-D3CE-878D-53C6-C2CDC9F63671}"/>
              </a:ext>
            </a:extLst>
          </p:cNvPr>
          <p:cNvSpPr/>
          <p:nvPr/>
        </p:nvSpPr>
        <p:spPr>
          <a:xfrm>
            <a:off x="7833211" y="3699605"/>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91B28DE-82F9-085A-57D3-DF5DECEA9CE1}"/>
              </a:ext>
            </a:extLst>
          </p:cNvPr>
          <p:cNvSpPr/>
          <p:nvPr/>
        </p:nvSpPr>
        <p:spPr>
          <a:xfrm>
            <a:off x="8263057" y="3259989"/>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1453E5B-E680-542A-5FCE-CC9D7A440015}"/>
              </a:ext>
            </a:extLst>
          </p:cNvPr>
          <p:cNvSpPr/>
          <p:nvPr/>
        </p:nvSpPr>
        <p:spPr>
          <a:xfrm>
            <a:off x="9982442" y="2322143"/>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E4D7F980-2EF8-A44C-ECAD-324B6B337C50}"/>
              </a:ext>
            </a:extLst>
          </p:cNvPr>
          <p:cNvSpPr/>
          <p:nvPr/>
        </p:nvSpPr>
        <p:spPr>
          <a:xfrm>
            <a:off x="7911365" y="3855913"/>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87FE6CE-4CE3-8444-8EB4-4E581B66BF3A}"/>
              </a:ext>
            </a:extLst>
          </p:cNvPr>
          <p:cNvSpPr/>
          <p:nvPr/>
        </p:nvSpPr>
        <p:spPr>
          <a:xfrm>
            <a:off x="8048134" y="4109913"/>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5D48D54-88C9-D0A7-966C-BCBEAA7C6244}"/>
              </a:ext>
            </a:extLst>
          </p:cNvPr>
          <p:cNvSpPr/>
          <p:nvPr/>
        </p:nvSpPr>
        <p:spPr>
          <a:xfrm>
            <a:off x="8341211" y="3621451"/>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6653542-5272-F4FF-A953-C0001E3B2C24}"/>
              </a:ext>
            </a:extLst>
          </p:cNvPr>
          <p:cNvSpPr/>
          <p:nvPr/>
        </p:nvSpPr>
        <p:spPr>
          <a:xfrm>
            <a:off x="8165365" y="3748451"/>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AA72DFA-DC37-3057-A7B7-57D3DCC3BF60}"/>
              </a:ext>
            </a:extLst>
          </p:cNvPr>
          <p:cNvSpPr/>
          <p:nvPr/>
        </p:nvSpPr>
        <p:spPr>
          <a:xfrm>
            <a:off x="8771057" y="3582374"/>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05785E4-129B-541A-246A-60DF7669B311}"/>
              </a:ext>
            </a:extLst>
          </p:cNvPr>
          <p:cNvSpPr/>
          <p:nvPr/>
        </p:nvSpPr>
        <p:spPr>
          <a:xfrm>
            <a:off x="8595211" y="3797298"/>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EDA0513-6B19-FB53-E712-4A20B79C92AA}"/>
              </a:ext>
            </a:extLst>
          </p:cNvPr>
          <p:cNvSpPr/>
          <p:nvPr/>
        </p:nvSpPr>
        <p:spPr>
          <a:xfrm>
            <a:off x="8956672" y="3367451"/>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6EC0FDD-433B-333E-271D-D41D097300E1}"/>
              </a:ext>
            </a:extLst>
          </p:cNvPr>
          <p:cNvSpPr/>
          <p:nvPr/>
        </p:nvSpPr>
        <p:spPr>
          <a:xfrm>
            <a:off x="8341211" y="3963375"/>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7A4F5346-AA7F-F160-9E2D-14A3DF1F85C7}"/>
              </a:ext>
            </a:extLst>
          </p:cNvPr>
          <p:cNvSpPr/>
          <p:nvPr/>
        </p:nvSpPr>
        <p:spPr>
          <a:xfrm>
            <a:off x="8059244" y="3510327"/>
            <a:ext cx="146539" cy="146538"/>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a:extLst>
              <a:ext uri="{FF2B5EF4-FFF2-40B4-BE49-F238E27FC236}">
                <a16:creationId xmlns:a16="http://schemas.microsoft.com/office/drawing/2014/main" id="{83A1F349-F4D6-0BB7-89CB-745A76A493D8}"/>
              </a:ext>
            </a:extLst>
          </p:cNvPr>
          <p:cNvSpPr/>
          <p:nvPr/>
        </p:nvSpPr>
        <p:spPr>
          <a:xfrm>
            <a:off x="8948243" y="3598249"/>
            <a:ext cx="146539" cy="146538"/>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7EFCCE39-909A-2ADA-6218-6D3AC6946B2A}"/>
              </a:ext>
            </a:extLst>
          </p:cNvPr>
          <p:cNvSpPr/>
          <p:nvPr/>
        </p:nvSpPr>
        <p:spPr>
          <a:xfrm>
            <a:off x="8156935" y="4243018"/>
            <a:ext cx="146539" cy="146538"/>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0998F624-C831-4ABE-4D47-9DE617EB74B0}"/>
              </a:ext>
            </a:extLst>
          </p:cNvPr>
          <p:cNvSpPr/>
          <p:nvPr/>
        </p:nvSpPr>
        <p:spPr>
          <a:xfrm>
            <a:off x="8557474" y="4164865"/>
            <a:ext cx="146539" cy="146538"/>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B03D5BDF-037D-81A4-B531-309F9F66DDF0}"/>
              </a:ext>
            </a:extLst>
          </p:cNvPr>
          <p:cNvSpPr/>
          <p:nvPr/>
        </p:nvSpPr>
        <p:spPr>
          <a:xfrm>
            <a:off x="8117858" y="3959711"/>
            <a:ext cx="146539" cy="146538"/>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a:extLst>
              <a:ext uri="{FF2B5EF4-FFF2-40B4-BE49-F238E27FC236}">
                <a16:creationId xmlns:a16="http://schemas.microsoft.com/office/drawing/2014/main" id="{BCF224E6-1650-10D8-7A03-1069B6829EEE}"/>
              </a:ext>
            </a:extLst>
          </p:cNvPr>
          <p:cNvSpPr/>
          <p:nvPr/>
        </p:nvSpPr>
        <p:spPr>
          <a:xfrm>
            <a:off x="8450013" y="3871788"/>
            <a:ext cx="146539" cy="146538"/>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3155AE66-8D9A-6DD2-4C5F-7A1B4B224D80}"/>
              </a:ext>
            </a:extLst>
          </p:cNvPr>
          <p:cNvSpPr/>
          <p:nvPr/>
        </p:nvSpPr>
        <p:spPr>
          <a:xfrm>
            <a:off x="7834551" y="4086711"/>
            <a:ext cx="146539" cy="146538"/>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a:extLst>
              <a:ext uri="{FF2B5EF4-FFF2-40B4-BE49-F238E27FC236}">
                <a16:creationId xmlns:a16="http://schemas.microsoft.com/office/drawing/2014/main" id="{EA97106F-D283-6A3C-EB20-ACB82E7C3C17}"/>
              </a:ext>
            </a:extLst>
          </p:cNvPr>
          <p:cNvSpPr/>
          <p:nvPr/>
        </p:nvSpPr>
        <p:spPr>
          <a:xfrm>
            <a:off x="8743089" y="4008558"/>
            <a:ext cx="146539" cy="146538"/>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8E5D885-E324-8FCA-5E88-0F92C369B992}"/>
              </a:ext>
            </a:extLst>
          </p:cNvPr>
          <p:cNvSpPr/>
          <p:nvPr/>
        </p:nvSpPr>
        <p:spPr>
          <a:xfrm>
            <a:off x="7411914" y="3082923"/>
            <a:ext cx="1924537" cy="1357922"/>
          </a:xfrm>
          <a:prstGeom prst="ellipse">
            <a:avLst/>
          </a:prstGeom>
          <a:solidFill>
            <a:srgbClr val="7030A0">
              <a:alpha val="27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426F2A2-09F2-9B0B-68E4-6E8EB8BA3001}"/>
              </a:ext>
            </a:extLst>
          </p:cNvPr>
          <p:cNvSpPr/>
          <p:nvPr/>
        </p:nvSpPr>
        <p:spPr>
          <a:xfrm>
            <a:off x="7577992" y="2907077"/>
            <a:ext cx="1963613" cy="1465383"/>
          </a:xfrm>
          <a:prstGeom prst="ellipse">
            <a:avLst/>
          </a:prstGeom>
          <a:solidFill>
            <a:srgbClr val="00B050">
              <a:alpha val="29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4A38B66-486B-A045-C5F4-9E2E110D8215}"/>
              </a:ext>
            </a:extLst>
          </p:cNvPr>
          <p:cNvSpPr/>
          <p:nvPr/>
        </p:nvSpPr>
        <p:spPr>
          <a:xfrm>
            <a:off x="8595211" y="3416297"/>
            <a:ext cx="146538" cy="16607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Isosceles Triangle 64">
            <a:extLst>
              <a:ext uri="{FF2B5EF4-FFF2-40B4-BE49-F238E27FC236}">
                <a16:creationId xmlns:a16="http://schemas.microsoft.com/office/drawing/2014/main" id="{FD7163CA-3CAA-A09B-8ACC-813CDCC1689D}"/>
              </a:ext>
            </a:extLst>
          </p:cNvPr>
          <p:cNvSpPr/>
          <p:nvPr/>
        </p:nvSpPr>
        <p:spPr>
          <a:xfrm>
            <a:off x="9983781" y="2699480"/>
            <a:ext cx="146539" cy="146538"/>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65A98549-D9C1-98D1-9BAD-33921AA5F586}"/>
              </a:ext>
            </a:extLst>
          </p:cNvPr>
          <p:cNvSpPr txBox="1"/>
          <p:nvPr/>
        </p:nvSpPr>
        <p:spPr>
          <a:xfrm>
            <a:off x="10335845" y="2372700"/>
            <a:ext cx="120674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Natural scene</a:t>
            </a:r>
            <a:endParaRPr lang="en-US" sz="1200"/>
          </a:p>
        </p:txBody>
      </p:sp>
      <p:sp>
        <p:nvSpPr>
          <p:cNvPr id="67" name="Isosceles Triangle 66">
            <a:extLst>
              <a:ext uri="{FF2B5EF4-FFF2-40B4-BE49-F238E27FC236}">
                <a16:creationId xmlns:a16="http://schemas.microsoft.com/office/drawing/2014/main" id="{595D6951-2364-A170-0BC3-7BCEECDEB7D4}"/>
              </a:ext>
            </a:extLst>
          </p:cNvPr>
          <p:cNvSpPr/>
          <p:nvPr/>
        </p:nvSpPr>
        <p:spPr>
          <a:xfrm>
            <a:off x="8489088" y="3529864"/>
            <a:ext cx="146539" cy="146538"/>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D5A4CF62-C04F-A8F3-5F1F-9C97FF641455}"/>
              </a:ext>
            </a:extLst>
          </p:cNvPr>
          <p:cNvSpPr txBox="1"/>
          <p:nvPr/>
        </p:nvSpPr>
        <p:spPr>
          <a:xfrm>
            <a:off x="10335845" y="2636469"/>
            <a:ext cx="120674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Painting</a:t>
            </a:r>
            <a:endParaRPr lang="en-US"/>
          </a:p>
        </p:txBody>
      </p:sp>
      <p:cxnSp>
        <p:nvCxnSpPr>
          <p:cNvPr id="70" name="Straight Arrow Connector 69">
            <a:extLst>
              <a:ext uri="{FF2B5EF4-FFF2-40B4-BE49-F238E27FC236}">
                <a16:creationId xmlns:a16="http://schemas.microsoft.com/office/drawing/2014/main" id="{ED6A013E-5E1A-CD50-4549-B4232CA1F11A}"/>
              </a:ext>
            </a:extLst>
          </p:cNvPr>
          <p:cNvCxnSpPr>
            <a:cxnSpLocks/>
          </p:cNvCxnSpPr>
          <p:nvPr/>
        </p:nvCxnSpPr>
        <p:spPr>
          <a:xfrm>
            <a:off x="285260" y="3879116"/>
            <a:ext cx="4650152" cy="420077"/>
          </a:xfrm>
          <a:prstGeom prst="straightConnector1">
            <a:avLst/>
          </a:prstGeom>
          <a:ln>
            <a:prstDash val="dash"/>
          </a:ln>
        </p:spPr>
        <p:style>
          <a:lnRef idx="3">
            <a:schemeClr val="dk1"/>
          </a:lnRef>
          <a:fillRef idx="0">
            <a:schemeClr val="dk1"/>
          </a:fillRef>
          <a:effectRef idx="2">
            <a:schemeClr val="dk1"/>
          </a:effectRef>
          <a:fontRef idx="minor">
            <a:schemeClr val="tx1"/>
          </a:fontRef>
        </p:style>
      </p:cxnSp>
      <p:sp>
        <p:nvSpPr>
          <p:cNvPr id="71" name="Arrow: Right 70">
            <a:extLst>
              <a:ext uri="{FF2B5EF4-FFF2-40B4-BE49-F238E27FC236}">
                <a16:creationId xmlns:a16="http://schemas.microsoft.com/office/drawing/2014/main" id="{DC72DD0C-6E90-738E-2EB5-883355AE88FA}"/>
              </a:ext>
            </a:extLst>
          </p:cNvPr>
          <p:cNvSpPr/>
          <p:nvPr/>
        </p:nvSpPr>
        <p:spPr>
          <a:xfrm>
            <a:off x="5200151" y="4595895"/>
            <a:ext cx="976923" cy="48846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D7D18827-313A-6201-E45A-F6D8715F37E0}"/>
              </a:ext>
            </a:extLst>
          </p:cNvPr>
          <p:cNvSpPr txBox="1"/>
          <p:nvPr/>
        </p:nvSpPr>
        <p:spPr>
          <a:xfrm>
            <a:off x="1240691" y="5763845"/>
            <a:ext cx="33168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Before </a:t>
            </a:r>
            <a:endParaRPr lang="en-US"/>
          </a:p>
          <a:p>
            <a:pPr algn="ctr"/>
            <a:r>
              <a:rPr lang="en-US" sz="2400">
                <a:cs typeface="Calibri"/>
              </a:rPr>
              <a:t>Domain Adaptation</a:t>
            </a:r>
            <a:endParaRPr lang="en-US"/>
          </a:p>
        </p:txBody>
      </p:sp>
      <p:sp>
        <p:nvSpPr>
          <p:cNvPr id="73" name="TextBox 72">
            <a:extLst>
              <a:ext uri="{FF2B5EF4-FFF2-40B4-BE49-F238E27FC236}">
                <a16:creationId xmlns:a16="http://schemas.microsoft.com/office/drawing/2014/main" id="{CA3251B4-5C0B-B800-B6C9-BEF0C0C180EA}"/>
              </a:ext>
            </a:extLst>
          </p:cNvPr>
          <p:cNvSpPr txBox="1"/>
          <p:nvPr/>
        </p:nvSpPr>
        <p:spPr>
          <a:xfrm>
            <a:off x="6897075" y="5922594"/>
            <a:ext cx="33168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a:rPr>
              <a:t>After</a:t>
            </a:r>
            <a:endParaRPr lang="en-US" dirty="0"/>
          </a:p>
          <a:p>
            <a:pPr algn="ctr"/>
            <a:r>
              <a:rPr lang="en-US" sz="2400" dirty="0">
                <a:cs typeface="Calibri"/>
              </a:rPr>
              <a:t>Domain Adaptation</a:t>
            </a:r>
            <a:endParaRPr lang="en-US" dirty="0"/>
          </a:p>
        </p:txBody>
      </p:sp>
      <p:pic>
        <p:nvPicPr>
          <p:cNvPr id="74" name="Picture 74">
            <a:extLst>
              <a:ext uri="{FF2B5EF4-FFF2-40B4-BE49-F238E27FC236}">
                <a16:creationId xmlns:a16="http://schemas.microsoft.com/office/drawing/2014/main" id="{61C3495B-E858-A75D-4504-9048B8AF1B11}"/>
              </a:ext>
            </a:extLst>
          </p:cNvPr>
          <p:cNvPicPr>
            <a:picLocks noChangeAspect="1"/>
          </p:cNvPicPr>
          <p:nvPr/>
        </p:nvPicPr>
        <p:blipFill>
          <a:blip r:embed="rId2"/>
          <a:stretch>
            <a:fillRect/>
          </a:stretch>
        </p:blipFill>
        <p:spPr>
          <a:xfrm>
            <a:off x="3572848" y="1152008"/>
            <a:ext cx="6430598" cy="914685"/>
          </a:xfrm>
          <a:prstGeom prst="rect">
            <a:avLst/>
          </a:prstGeom>
        </p:spPr>
      </p:pic>
      <p:sp>
        <p:nvSpPr>
          <p:cNvPr id="2" name="Slide Number Placeholder 1">
            <a:extLst>
              <a:ext uri="{FF2B5EF4-FFF2-40B4-BE49-F238E27FC236}">
                <a16:creationId xmlns:a16="http://schemas.microsoft.com/office/drawing/2014/main" id="{AEC2CF16-D0B9-E1ED-7898-50062D673BDF}"/>
              </a:ext>
            </a:extLst>
          </p:cNvPr>
          <p:cNvSpPr>
            <a:spLocks noGrp="1"/>
          </p:cNvSpPr>
          <p:nvPr>
            <p:ph type="sldNum" sz="quarter" idx="12"/>
          </p:nvPr>
        </p:nvSpPr>
        <p:spPr/>
        <p:txBody>
          <a:bodyPr/>
          <a:lstStyle/>
          <a:p>
            <a:fld id="{330EA680-D336-4FF7-8B7A-9848BB0A1C32}" type="slidenum">
              <a:rPr lang="en-US" smtClean="0"/>
              <a:t>183</a:t>
            </a:fld>
            <a:endParaRPr lang="en-US"/>
          </a:p>
        </p:txBody>
      </p:sp>
      <p:pic>
        <p:nvPicPr>
          <p:cNvPr id="4" name="Picture 3" descr="A picture containing text, clipart, businesscard&#10;&#10;Description automatically generated">
            <a:extLst>
              <a:ext uri="{FF2B5EF4-FFF2-40B4-BE49-F238E27FC236}">
                <a16:creationId xmlns:a16="http://schemas.microsoft.com/office/drawing/2014/main" id="{40FF0F4A-B837-654B-2252-A9F26002C0BB}"/>
              </a:ext>
            </a:extLst>
          </p:cNvPr>
          <p:cNvPicPr>
            <a:picLocks noChangeAspect="1"/>
          </p:cNvPicPr>
          <p:nvPr/>
        </p:nvPicPr>
        <p:blipFill>
          <a:blip r:embed="rId3"/>
          <a:stretch>
            <a:fillRect/>
          </a:stretch>
        </p:blipFill>
        <p:spPr>
          <a:xfrm>
            <a:off x="9925308" y="118831"/>
            <a:ext cx="2000250" cy="1266825"/>
          </a:xfrm>
          <a:prstGeom prst="rect">
            <a:avLst/>
          </a:prstGeom>
        </p:spPr>
      </p:pic>
    </p:spTree>
    <p:extLst>
      <p:ext uri="{BB962C8B-B14F-4D97-AF65-F5344CB8AC3E}">
        <p14:creationId xmlns:p14="http://schemas.microsoft.com/office/powerpoint/2010/main" val="352394816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Icon&#10;&#10;Description automatically generated">
            <a:extLst>
              <a:ext uri="{FF2B5EF4-FFF2-40B4-BE49-F238E27FC236}">
                <a16:creationId xmlns:a16="http://schemas.microsoft.com/office/drawing/2014/main" id="{66F3A5C7-FFDB-76F2-456E-616DA0171B35}"/>
              </a:ext>
            </a:extLst>
          </p:cNvPr>
          <p:cNvPicPr>
            <a:picLocks noChangeAspect="1"/>
          </p:cNvPicPr>
          <p:nvPr/>
        </p:nvPicPr>
        <p:blipFill>
          <a:blip r:embed="rId2"/>
          <a:stretch>
            <a:fillRect/>
          </a:stretch>
        </p:blipFill>
        <p:spPr>
          <a:xfrm>
            <a:off x="2289065" y="1821970"/>
            <a:ext cx="6138440" cy="651854"/>
          </a:xfrm>
          <a:prstGeom prst="rect">
            <a:avLst/>
          </a:prstGeom>
        </p:spPr>
      </p:pic>
      <p:sp>
        <p:nvSpPr>
          <p:cNvPr id="10" name="Title 1">
            <a:extLst>
              <a:ext uri="{FF2B5EF4-FFF2-40B4-BE49-F238E27FC236}">
                <a16:creationId xmlns:a16="http://schemas.microsoft.com/office/drawing/2014/main" id="{DDAE7DE5-1689-1BD9-F9E1-080DBE73A6D6}"/>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(Quantitative) Domain adapt</a:t>
            </a:r>
            <a:endParaRPr lang="en-US" dirty="0"/>
          </a:p>
        </p:txBody>
      </p:sp>
      <p:sp>
        <p:nvSpPr>
          <p:cNvPr id="3" name="Slide Number Placeholder 2">
            <a:extLst>
              <a:ext uri="{FF2B5EF4-FFF2-40B4-BE49-F238E27FC236}">
                <a16:creationId xmlns:a16="http://schemas.microsoft.com/office/drawing/2014/main" id="{200018FC-0AA2-CB33-764D-CE38C76F50DB}"/>
              </a:ext>
            </a:extLst>
          </p:cNvPr>
          <p:cNvSpPr>
            <a:spLocks noGrp="1"/>
          </p:cNvSpPr>
          <p:nvPr>
            <p:ph type="sldNum" sz="quarter" idx="12"/>
          </p:nvPr>
        </p:nvSpPr>
        <p:spPr/>
        <p:txBody>
          <a:bodyPr/>
          <a:lstStyle/>
          <a:p>
            <a:fld id="{330EA680-D336-4FF7-8B7A-9848BB0A1C32}" type="slidenum">
              <a:rPr lang="en-US" smtClean="0"/>
              <a:t>184</a:t>
            </a:fld>
            <a:endParaRPr lang="en-US"/>
          </a:p>
        </p:txBody>
      </p:sp>
      <p:pic>
        <p:nvPicPr>
          <p:cNvPr id="6" name="Picture 5" descr="A picture containing text, clipart, businesscard&#10;&#10;Description automatically generated">
            <a:extLst>
              <a:ext uri="{FF2B5EF4-FFF2-40B4-BE49-F238E27FC236}">
                <a16:creationId xmlns:a16="http://schemas.microsoft.com/office/drawing/2014/main" id="{774CDAC9-4EA1-8B8A-7357-EF5AB4E40F43}"/>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7" name="Picture 6">
            <a:extLst>
              <a:ext uri="{FF2B5EF4-FFF2-40B4-BE49-F238E27FC236}">
                <a16:creationId xmlns:a16="http://schemas.microsoft.com/office/drawing/2014/main" id="{19D13B1C-3F54-D70E-DEC5-3020C28D8463}"/>
              </a:ext>
            </a:extLst>
          </p:cNvPr>
          <p:cNvPicPr>
            <a:picLocks noChangeAspect="1"/>
          </p:cNvPicPr>
          <p:nvPr/>
        </p:nvPicPr>
        <p:blipFill>
          <a:blip r:embed="rId4"/>
          <a:stretch>
            <a:fillRect/>
          </a:stretch>
        </p:blipFill>
        <p:spPr>
          <a:xfrm>
            <a:off x="527195" y="2960329"/>
            <a:ext cx="11388062" cy="2145071"/>
          </a:xfrm>
          <a:prstGeom prst="rect">
            <a:avLst/>
          </a:prstGeom>
        </p:spPr>
      </p:pic>
    </p:spTree>
    <p:extLst>
      <p:ext uri="{BB962C8B-B14F-4D97-AF65-F5344CB8AC3E}">
        <p14:creationId xmlns:p14="http://schemas.microsoft.com/office/powerpoint/2010/main" val="7321995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AE7DE5-1689-1BD9-F9E1-080DBE73A6D6}"/>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(Quantitative) Domain adapt</a:t>
            </a:r>
            <a:endParaRPr lang="en-US" dirty="0"/>
          </a:p>
        </p:txBody>
      </p:sp>
      <p:sp>
        <p:nvSpPr>
          <p:cNvPr id="3" name="Slide Number Placeholder 2">
            <a:extLst>
              <a:ext uri="{FF2B5EF4-FFF2-40B4-BE49-F238E27FC236}">
                <a16:creationId xmlns:a16="http://schemas.microsoft.com/office/drawing/2014/main" id="{200018FC-0AA2-CB33-764D-CE38C76F50DB}"/>
              </a:ext>
            </a:extLst>
          </p:cNvPr>
          <p:cNvSpPr>
            <a:spLocks noGrp="1"/>
          </p:cNvSpPr>
          <p:nvPr>
            <p:ph type="sldNum" sz="quarter" idx="12"/>
          </p:nvPr>
        </p:nvSpPr>
        <p:spPr/>
        <p:txBody>
          <a:bodyPr/>
          <a:lstStyle/>
          <a:p>
            <a:fld id="{330EA680-D336-4FF7-8B7A-9848BB0A1C32}" type="slidenum">
              <a:rPr lang="en-US" smtClean="0"/>
              <a:t>185</a:t>
            </a:fld>
            <a:endParaRPr lang="en-US"/>
          </a:p>
        </p:txBody>
      </p:sp>
      <p:pic>
        <p:nvPicPr>
          <p:cNvPr id="6" name="Picture 5" descr="A picture containing text, clipart, businesscard&#10;&#10;Description automatically generated">
            <a:extLst>
              <a:ext uri="{FF2B5EF4-FFF2-40B4-BE49-F238E27FC236}">
                <a16:creationId xmlns:a16="http://schemas.microsoft.com/office/drawing/2014/main" id="{774CDAC9-4EA1-8B8A-7357-EF5AB4E40F43}"/>
              </a:ext>
            </a:extLst>
          </p:cNvPr>
          <p:cNvPicPr>
            <a:picLocks noChangeAspect="1"/>
          </p:cNvPicPr>
          <p:nvPr/>
        </p:nvPicPr>
        <p:blipFill>
          <a:blip r:embed="rId2"/>
          <a:stretch>
            <a:fillRect/>
          </a:stretch>
        </p:blipFill>
        <p:spPr>
          <a:xfrm>
            <a:off x="9925308" y="118831"/>
            <a:ext cx="2000250" cy="1266825"/>
          </a:xfrm>
          <a:prstGeom prst="rect">
            <a:avLst/>
          </a:prstGeom>
        </p:spPr>
      </p:pic>
      <p:pic>
        <p:nvPicPr>
          <p:cNvPr id="4" name="Picture 3">
            <a:extLst>
              <a:ext uri="{FF2B5EF4-FFF2-40B4-BE49-F238E27FC236}">
                <a16:creationId xmlns:a16="http://schemas.microsoft.com/office/drawing/2014/main" id="{4D16FDD9-BF2E-E1B7-EC8C-8DDD0EE5F051}"/>
              </a:ext>
            </a:extLst>
          </p:cNvPr>
          <p:cNvPicPr>
            <a:picLocks noChangeAspect="1"/>
          </p:cNvPicPr>
          <p:nvPr/>
        </p:nvPicPr>
        <p:blipFill>
          <a:blip r:embed="rId3"/>
          <a:stretch>
            <a:fillRect/>
          </a:stretch>
        </p:blipFill>
        <p:spPr>
          <a:xfrm>
            <a:off x="2359656" y="1432780"/>
            <a:ext cx="7067993" cy="5229498"/>
          </a:xfrm>
          <a:prstGeom prst="rect">
            <a:avLst/>
          </a:prstGeom>
        </p:spPr>
      </p:pic>
    </p:spTree>
    <p:extLst>
      <p:ext uri="{BB962C8B-B14F-4D97-AF65-F5344CB8AC3E}">
        <p14:creationId xmlns:p14="http://schemas.microsoft.com/office/powerpoint/2010/main" val="36694467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74643-210A-767D-BE3C-38A2167F5E5B}"/>
            </a:ext>
          </a:extLst>
        </p:cNvPr>
        <p:cNvGrpSpPr/>
        <p:nvPr/>
      </p:nvGrpSpPr>
      <p:grpSpPr>
        <a:xfrm>
          <a:off x="0" y="0"/>
          <a:ext cx="0" cy="0"/>
          <a:chOff x="0" y="0"/>
          <a:chExt cx="0" cy="0"/>
        </a:xfrm>
      </p:grpSpPr>
      <p:sp>
        <p:nvSpPr>
          <p:cNvPr id="55" name="Slide Number Placeholder 54">
            <a:extLst>
              <a:ext uri="{FF2B5EF4-FFF2-40B4-BE49-F238E27FC236}">
                <a16:creationId xmlns:a16="http://schemas.microsoft.com/office/drawing/2014/main" id="{5563F1EB-7BED-E688-A641-BC51BE0AFE0A}"/>
              </a:ext>
            </a:extLst>
          </p:cNvPr>
          <p:cNvSpPr>
            <a:spLocks noGrp="1"/>
          </p:cNvSpPr>
          <p:nvPr>
            <p:ph type="sldNum" sz="quarter" idx="12"/>
          </p:nvPr>
        </p:nvSpPr>
        <p:spPr/>
        <p:txBody>
          <a:bodyPr/>
          <a:lstStyle/>
          <a:p>
            <a:fld id="{330EA680-D336-4FF7-8B7A-9848BB0A1C32}" type="slidenum">
              <a:rPr lang="en-US" smtClean="0"/>
              <a:t>186</a:t>
            </a:fld>
            <a:endParaRPr lang="en-US"/>
          </a:p>
        </p:txBody>
      </p:sp>
      <p:sp>
        <p:nvSpPr>
          <p:cNvPr id="3" name="TextBox 2">
            <a:extLst>
              <a:ext uri="{FF2B5EF4-FFF2-40B4-BE49-F238E27FC236}">
                <a16:creationId xmlns:a16="http://schemas.microsoft.com/office/drawing/2014/main" id="{277016F0-084F-943C-32D6-4C1D32BF4D1F}"/>
              </a:ext>
            </a:extLst>
          </p:cNvPr>
          <p:cNvSpPr txBox="1"/>
          <p:nvPr/>
        </p:nvSpPr>
        <p:spPr>
          <a:xfrm>
            <a:off x="3217762" y="2939970"/>
            <a:ext cx="5392838" cy="769441"/>
          </a:xfrm>
          <a:prstGeom prst="rect">
            <a:avLst/>
          </a:prstGeom>
          <a:noFill/>
        </p:spPr>
        <p:txBody>
          <a:bodyPr wrap="square" rtlCol="0">
            <a:spAutoFit/>
          </a:bodyPr>
          <a:lstStyle/>
          <a:p>
            <a:pPr algn="ctr"/>
            <a:r>
              <a:rPr lang="en-GB" sz="4400" dirty="0">
                <a:solidFill>
                  <a:schemeClr val="accent2"/>
                </a:solidFill>
                <a:latin typeface="+mj-lt"/>
                <a:ea typeface="+mj-ea"/>
                <a:cs typeface="Calibri Light"/>
              </a:rPr>
              <a:t>SSL  representation </a:t>
            </a:r>
            <a:endParaRPr lang="en-GB" dirty="0"/>
          </a:p>
        </p:txBody>
      </p:sp>
    </p:spTree>
    <p:extLst>
      <p:ext uri="{BB962C8B-B14F-4D97-AF65-F5344CB8AC3E}">
        <p14:creationId xmlns:p14="http://schemas.microsoft.com/office/powerpoint/2010/main" val="307673438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Icon&#10;&#10;Description automatically generated">
            <a:extLst>
              <a:ext uri="{FF2B5EF4-FFF2-40B4-BE49-F238E27FC236}">
                <a16:creationId xmlns:a16="http://schemas.microsoft.com/office/drawing/2014/main" id="{66F3A5C7-FFDB-76F2-456E-616DA0171B35}"/>
              </a:ext>
            </a:extLst>
          </p:cNvPr>
          <p:cNvPicPr>
            <a:picLocks noChangeAspect="1"/>
          </p:cNvPicPr>
          <p:nvPr/>
        </p:nvPicPr>
        <p:blipFill>
          <a:blip r:embed="rId2"/>
          <a:stretch>
            <a:fillRect/>
          </a:stretch>
        </p:blipFill>
        <p:spPr>
          <a:xfrm>
            <a:off x="2289065" y="1821970"/>
            <a:ext cx="6138440" cy="651854"/>
          </a:xfrm>
          <a:prstGeom prst="rect">
            <a:avLst/>
          </a:prstGeom>
        </p:spPr>
      </p:pic>
      <p:sp>
        <p:nvSpPr>
          <p:cNvPr id="10" name="Title 1">
            <a:extLst>
              <a:ext uri="{FF2B5EF4-FFF2-40B4-BE49-F238E27FC236}">
                <a16:creationId xmlns:a16="http://schemas.microsoft.com/office/drawing/2014/main" id="{DDAE7DE5-1689-1BD9-F9E1-080DBE73A6D6}"/>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3 SCNPNT</a:t>
            </a:r>
            <a:endParaRPr lang="en-US" dirty="0"/>
          </a:p>
        </p:txBody>
      </p:sp>
      <p:pic>
        <p:nvPicPr>
          <p:cNvPr id="11" name="Picture 10" descr="A picture containing text, clipart, businesscard&#10;&#10;Description automatically generated">
            <a:extLst>
              <a:ext uri="{FF2B5EF4-FFF2-40B4-BE49-F238E27FC236}">
                <a16:creationId xmlns:a16="http://schemas.microsoft.com/office/drawing/2014/main" id="{59FE63DF-D47C-CC33-09B5-489489906F2B}"/>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3" name="Picture 3" descr="Table&#10;&#10;Description automatically generated">
            <a:extLst>
              <a:ext uri="{FF2B5EF4-FFF2-40B4-BE49-F238E27FC236}">
                <a16:creationId xmlns:a16="http://schemas.microsoft.com/office/drawing/2014/main" id="{BC8F1078-7317-B2CE-00F9-38A4D54877E7}"/>
              </a:ext>
            </a:extLst>
          </p:cNvPr>
          <p:cNvPicPr>
            <a:picLocks noChangeAspect="1"/>
          </p:cNvPicPr>
          <p:nvPr/>
        </p:nvPicPr>
        <p:blipFill>
          <a:blip r:embed="rId4"/>
          <a:stretch>
            <a:fillRect/>
          </a:stretch>
        </p:blipFill>
        <p:spPr>
          <a:xfrm>
            <a:off x="963246" y="3031507"/>
            <a:ext cx="10451123" cy="2680447"/>
          </a:xfrm>
          <a:prstGeom prst="rect">
            <a:avLst/>
          </a:prstGeom>
        </p:spPr>
      </p:pic>
      <p:sp>
        <p:nvSpPr>
          <p:cNvPr id="4" name="Slide Number Placeholder 3">
            <a:extLst>
              <a:ext uri="{FF2B5EF4-FFF2-40B4-BE49-F238E27FC236}">
                <a16:creationId xmlns:a16="http://schemas.microsoft.com/office/drawing/2014/main" id="{AFDAB488-A539-AF7C-D4A8-215C6EE43086}"/>
              </a:ext>
            </a:extLst>
          </p:cNvPr>
          <p:cNvSpPr>
            <a:spLocks noGrp="1"/>
          </p:cNvSpPr>
          <p:nvPr>
            <p:ph type="sldNum" sz="quarter" idx="12"/>
          </p:nvPr>
        </p:nvSpPr>
        <p:spPr/>
        <p:txBody>
          <a:bodyPr/>
          <a:lstStyle/>
          <a:p>
            <a:fld id="{330EA680-D336-4FF7-8B7A-9848BB0A1C32}" type="slidenum">
              <a:rPr lang="en-US" smtClean="0"/>
              <a:t>187</a:t>
            </a:fld>
            <a:endParaRPr lang="en-US"/>
          </a:p>
        </p:txBody>
      </p:sp>
    </p:spTree>
    <p:extLst>
      <p:ext uri="{BB962C8B-B14F-4D97-AF65-F5344CB8AC3E}">
        <p14:creationId xmlns:p14="http://schemas.microsoft.com/office/powerpoint/2010/main" val="310150980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AE7DE5-1689-1BD9-F9E1-080DBE73A6D6}"/>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Positional Encoding </a:t>
            </a:r>
            <a:endParaRPr lang="en-US" dirty="0"/>
          </a:p>
        </p:txBody>
      </p:sp>
      <p:pic>
        <p:nvPicPr>
          <p:cNvPr id="11" name="Picture 10" descr="A picture containing text, clipart, businesscard&#10;&#10;Description automatically generated">
            <a:extLst>
              <a:ext uri="{FF2B5EF4-FFF2-40B4-BE49-F238E27FC236}">
                <a16:creationId xmlns:a16="http://schemas.microsoft.com/office/drawing/2014/main" id="{59FE63DF-D47C-CC33-09B5-489489906F2B}"/>
              </a:ext>
            </a:extLst>
          </p:cNvPr>
          <p:cNvPicPr>
            <a:picLocks noChangeAspect="1"/>
          </p:cNvPicPr>
          <p:nvPr/>
        </p:nvPicPr>
        <p:blipFill>
          <a:blip r:embed="rId2"/>
          <a:stretch>
            <a:fillRect/>
          </a:stretch>
        </p:blipFill>
        <p:spPr>
          <a:xfrm>
            <a:off x="9925308" y="118831"/>
            <a:ext cx="2000250" cy="1266825"/>
          </a:xfrm>
          <a:prstGeom prst="rect">
            <a:avLst/>
          </a:prstGeom>
        </p:spPr>
      </p:pic>
      <p:sp>
        <p:nvSpPr>
          <p:cNvPr id="4" name="Slide Number Placeholder 3">
            <a:extLst>
              <a:ext uri="{FF2B5EF4-FFF2-40B4-BE49-F238E27FC236}">
                <a16:creationId xmlns:a16="http://schemas.microsoft.com/office/drawing/2014/main" id="{AFDAB488-A539-AF7C-D4A8-215C6EE43086}"/>
              </a:ext>
            </a:extLst>
          </p:cNvPr>
          <p:cNvSpPr>
            <a:spLocks noGrp="1"/>
          </p:cNvSpPr>
          <p:nvPr>
            <p:ph type="sldNum" sz="quarter" idx="12"/>
          </p:nvPr>
        </p:nvSpPr>
        <p:spPr/>
        <p:txBody>
          <a:bodyPr/>
          <a:lstStyle/>
          <a:p>
            <a:fld id="{330EA680-D336-4FF7-8B7A-9848BB0A1C32}" type="slidenum">
              <a:rPr lang="en-US" smtClean="0"/>
              <a:t>188</a:t>
            </a:fld>
            <a:endParaRPr lang="en-US"/>
          </a:p>
        </p:txBody>
      </p:sp>
      <p:pic>
        <p:nvPicPr>
          <p:cNvPr id="6" name="Picture 5">
            <a:extLst>
              <a:ext uri="{FF2B5EF4-FFF2-40B4-BE49-F238E27FC236}">
                <a16:creationId xmlns:a16="http://schemas.microsoft.com/office/drawing/2014/main" id="{536A5A71-9139-9F88-087A-8C60E95806A6}"/>
              </a:ext>
            </a:extLst>
          </p:cNvPr>
          <p:cNvPicPr>
            <a:picLocks noChangeAspect="1"/>
          </p:cNvPicPr>
          <p:nvPr/>
        </p:nvPicPr>
        <p:blipFill>
          <a:blip r:embed="rId3"/>
          <a:stretch>
            <a:fillRect/>
          </a:stretch>
        </p:blipFill>
        <p:spPr>
          <a:xfrm>
            <a:off x="749620" y="3411965"/>
            <a:ext cx="10679407" cy="1385137"/>
          </a:xfrm>
          <a:prstGeom prst="rect">
            <a:avLst/>
          </a:prstGeom>
        </p:spPr>
      </p:pic>
    </p:spTree>
    <p:extLst>
      <p:ext uri="{BB962C8B-B14F-4D97-AF65-F5344CB8AC3E}">
        <p14:creationId xmlns:p14="http://schemas.microsoft.com/office/powerpoint/2010/main" val="60399536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AE7DE5-1689-1BD9-F9E1-080DBE73A6D6}"/>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Loss</a:t>
            </a:r>
            <a:endParaRPr lang="en-US" dirty="0"/>
          </a:p>
        </p:txBody>
      </p:sp>
      <p:pic>
        <p:nvPicPr>
          <p:cNvPr id="11" name="Picture 10" descr="A picture containing text, clipart, businesscard&#10;&#10;Description automatically generated">
            <a:extLst>
              <a:ext uri="{FF2B5EF4-FFF2-40B4-BE49-F238E27FC236}">
                <a16:creationId xmlns:a16="http://schemas.microsoft.com/office/drawing/2014/main" id="{59FE63DF-D47C-CC33-09B5-489489906F2B}"/>
              </a:ext>
            </a:extLst>
          </p:cNvPr>
          <p:cNvPicPr>
            <a:picLocks noChangeAspect="1"/>
          </p:cNvPicPr>
          <p:nvPr/>
        </p:nvPicPr>
        <p:blipFill>
          <a:blip r:embed="rId2"/>
          <a:stretch>
            <a:fillRect/>
          </a:stretch>
        </p:blipFill>
        <p:spPr>
          <a:xfrm>
            <a:off x="9925308" y="118831"/>
            <a:ext cx="2000250" cy="1266825"/>
          </a:xfrm>
          <a:prstGeom prst="rect">
            <a:avLst/>
          </a:prstGeom>
        </p:spPr>
      </p:pic>
      <p:sp>
        <p:nvSpPr>
          <p:cNvPr id="4" name="Slide Number Placeholder 3">
            <a:extLst>
              <a:ext uri="{FF2B5EF4-FFF2-40B4-BE49-F238E27FC236}">
                <a16:creationId xmlns:a16="http://schemas.microsoft.com/office/drawing/2014/main" id="{AFDAB488-A539-AF7C-D4A8-215C6EE43086}"/>
              </a:ext>
            </a:extLst>
          </p:cNvPr>
          <p:cNvSpPr>
            <a:spLocks noGrp="1"/>
          </p:cNvSpPr>
          <p:nvPr>
            <p:ph type="sldNum" sz="quarter" idx="12"/>
          </p:nvPr>
        </p:nvSpPr>
        <p:spPr/>
        <p:txBody>
          <a:bodyPr/>
          <a:lstStyle/>
          <a:p>
            <a:fld id="{330EA680-D336-4FF7-8B7A-9848BB0A1C32}" type="slidenum">
              <a:rPr lang="en-US" smtClean="0"/>
              <a:t>189</a:t>
            </a:fld>
            <a:endParaRPr lang="en-US"/>
          </a:p>
        </p:txBody>
      </p:sp>
      <p:pic>
        <p:nvPicPr>
          <p:cNvPr id="3" name="Picture 2">
            <a:extLst>
              <a:ext uri="{FF2B5EF4-FFF2-40B4-BE49-F238E27FC236}">
                <a16:creationId xmlns:a16="http://schemas.microsoft.com/office/drawing/2014/main" id="{36F42F38-514F-4449-57B6-59AE7B02FEFE}"/>
              </a:ext>
            </a:extLst>
          </p:cNvPr>
          <p:cNvPicPr>
            <a:picLocks noChangeAspect="1"/>
          </p:cNvPicPr>
          <p:nvPr/>
        </p:nvPicPr>
        <p:blipFill>
          <a:blip r:embed="rId3"/>
          <a:stretch>
            <a:fillRect/>
          </a:stretch>
        </p:blipFill>
        <p:spPr>
          <a:xfrm>
            <a:off x="1257906" y="2644071"/>
            <a:ext cx="8983984" cy="1430217"/>
          </a:xfrm>
          <a:prstGeom prst="rect">
            <a:avLst/>
          </a:prstGeom>
        </p:spPr>
      </p:pic>
    </p:spTree>
    <p:extLst>
      <p:ext uri="{BB962C8B-B14F-4D97-AF65-F5344CB8AC3E}">
        <p14:creationId xmlns:p14="http://schemas.microsoft.com/office/powerpoint/2010/main" val="496239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30820-A38B-3038-521E-2A2783560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4EF229-4F65-0E14-F27C-B6209D59423B}"/>
              </a:ext>
            </a:extLst>
          </p:cNvPr>
          <p:cNvSpPr>
            <a:spLocks noGrp="1"/>
          </p:cNvSpPr>
          <p:nvPr>
            <p:ph type="title"/>
          </p:nvPr>
        </p:nvSpPr>
        <p:spPr/>
        <p:txBody>
          <a:bodyPr/>
          <a:lstStyle/>
          <a:p>
            <a:pPr>
              <a:spcBef>
                <a:spcPts val="1000"/>
              </a:spcBef>
            </a:pPr>
            <a:r>
              <a:rPr lang="en-US" dirty="0">
                <a:solidFill>
                  <a:schemeClr val="accent2"/>
                </a:solidFill>
                <a:cs typeface="Calibri Light"/>
              </a:rPr>
              <a:t>Experiment </a:t>
            </a:r>
          </a:p>
        </p:txBody>
      </p:sp>
      <p:sp>
        <p:nvSpPr>
          <p:cNvPr id="6" name="Slide Number Placeholder 5">
            <a:extLst>
              <a:ext uri="{FF2B5EF4-FFF2-40B4-BE49-F238E27FC236}">
                <a16:creationId xmlns:a16="http://schemas.microsoft.com/office/drawing/2014/main" id="{74C8292F-4557-932A-B34B-5665D12C2C75}"/>
              </a:ext>
            </a:extLst>
          </p:cNvPr>
          <p:cNvSpPr>
            <a:spLocks noGrp="1"/>
          </p:cNvSpPr>
          <p:nvPr>
            <p:ph type="sldNum" sz="quarter" idx="12"/>
          </p:nvPr>
        </p:nvSpPr>
        <p:spPr/>
        <p:txBody>
          <a:bodyPr/>
          <a:lstStyle/>
          <a:p>
            <a:fld id="{330EA680-D336-4FF7-8B7A-9848BB0A1C32}" type="slidenum">
              <a:rPr lang="en-US" smtClean="0"/>
              <a:t>19</a:t>
            </a:fld>
            <a:endParaRPr lang="en-US"/>
          </a:p>
        </p:txBody>
      </p:sp>
      <p:pic>
        <p:nvPicPr>
          <p:cNvPr id="9" name="Picture 8" descr="A picture containing text, clipart, businesscard&#10;&#10;Description automatically generated">
            <a:extLst>
              <a:ext uri="{FF2B5EF4-FFF2-40B4-BE49-F238E27FC236}">
                <a16:creationId xmlns:a16="http://schemas.microsoft.com/office/drawing/2014/main" id="{23E67E21-8DC6-8478-EC93-D3C247A4AA33}"/>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3" name="Picture 2">
            <a:extLst>
              <a:ext uri="{FF2B5EF4-FFF2-40B4-BE49-F238E27FC236}">
                <a16:creationId xmlns:a16="http://schemas.microsoft.com/office/drawing/2014/main" id="{471F1BB1-9E78-C8BC-D2A7-D90344F371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97503" y="1690688"/>
            <a:ext cx="8527805" cy="4818984"/>
          </a:xfrm>
          <a:prstGeom prst="rect">
            <a:avLst/>
          </a:prstGeom>
        </p:spPr>
      </p:pic>
      <p:sp>
        <p:nvSpPr>
          <p:cNvPr id="4" name="Rectangle 3">
            <a:extLst>
              <a:ext uri="{FF2B5EF4-FFF2-40B4-BE49-F238E27FC236}">
                <a16:creationId xmlns:a16="http://schemas.microsoft.com/office/drawing/2014/main" id="{27B7643A-757C-0AF3-D58C-8DDB3980B598}"/>
              </a:ext>
            </a:extLst>
          </p:cNvPr>
          <p:cNvSpPr/>
          <p:nvPr/>
        </p:nvSpPr>
        <p:spPr>
          <a:xfrm>
            <a:off x="4013170" y="1690688"/>
            <a:ext cx="3062546" cy="4949598"/>
          </a:xfrm>
          <a:prstGeom prst="rect">
            <a:avLst/>
          </a:prstGeom>
          <a:solidFill>
            <a:srgbClr val="FFFF00">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947388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AE7DE5-1689-1BD9-F9E1-080DBE73A6D6}"/>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SSL List</a:t>
            </a:r>
            <a:endParaRPr lang="en-US" dirty="0"/>
          </a:p>
        </p:txBody>
      </p:sp>
      <p:pic>
        <p:nvPicPr>
          <p:cNvPr id="11" name="Picture 10" descr="A picture containing text, clipart, businesscard&#10;&#10;Description automatically generated">
            <a:extLst>
              <a:ext uri="{FF2B5EF4-FFF2-40B4-BE49-F238E27FC236}">
                <a16:creationId xmlns:a16="http://schemas.microsoft.com/office/drawing/2014/main" id="{59FE63DF-D47C-CC33-09B5-489489906F2B}"/>
              </a:ext>
            </a:extLst>
          </p:cNvPr>
          <p:cNvPicPr>
            <a:picLocks noChangeAspect="1"/>
          </p:cNvPicPr>
          <p:nvPr/>
        </p:nvPicPr>
        <p:blipFill>
          <a:blip r:embed="rId2"/>
          <a:stretch>
            <a:fillRect/>
          </a:stretch>
        </p:blipFill>
        <p:spPr>
          <a:xfrm>
            <a:off x="9925308" y="118831"/>
            <a:ext cx="2000250" cy="1266825"/>
          </a:xfrm>
          <a:prstGeom prst="rect">
            <a:avLst/>
          </a:prstGeom>
        </p:spPr>
      </p:pic>
      <p:sp>
        <p:nvSpPr>
          <p:cNvPr id="4" name="Slide Number Placeholder 3">
            <a:extLst>
              <a:ext uri="{FF2B5EF4-FFF2-40B4-BE49-F238E27FC236}">
                <a16:creationId xmlns:a16="http://schemas.microsoft.com/office/drawing/2014/main" id="{AFDAB488-A539-AF7C-D4A8-215C6EE43086}"/>
              </a:ext>
            </a:extLst>
          </p:cNvPr>
          <p:cNvSpPr>
            <a:spLocks noGrp="1"/>
          </p:cNvSpPr>
          <p:nvPr>
            <p:ph type="sldNum" sz="quarter" idx="12"/>
          </p:nvPr>
        </p:nvSpPr>
        <p:spPr/>
        <p:txBody>
          <a:bodyPr/>
          <a:lstStyle/>
          <a:p>
            <a:fld id="{330EA680-D336-4FF7-8B7A-9848BB0A1C32}" type="slidenum">
              <a:rPr lang="en-US" smtClean="0"/>
              <a:t>190</a:t>
            </a:fld>
            <a:endParaRPr lang="en-US"/>
          </a:p>
        </p:txBody>
      </p:sp>
      <p:pic>
        <p:nvPicPr>
          <p:cNvPr id="5" name="Picture 4">
            <a:extLst>
              <a:ext uri="{FF2B5EF4-FFF2-40B4-BE49-F238E27FC236}">
                <a16:creationId xmlns:a16="http://schemas.microsoft.com/office/drawing/2014/main" id="{8FAF77D9-1001-9759-9569-22DFCCE1C9D8}"/>
              </a:ext>
            </a:extLst>
          </p:cNvPr>
          <p:cNvPicPr>
            <a:picLocks noChangeAspect="1"/>
          </p:cNvPicPr>
          <p:nvPr/>
        </p:nvPicPr>
        <p:blipFill>
          <a:blip r:embed="rId3"/>
          <a:stretch>
            <a:fillRect/>
          </a:stretch>
        </p:blipFill>
        <p:spPr>
          <a:xfrm>
            <a:off x="1919878" y="1329508"/>
            <a:ext cx="8352244" cy="4198984"/>
          </a:xfrm>
          <a:prstGeom prst="rect">
            <a:avLst/>
          </a:prstGeom>
        </p:spPr>
      </p:pic>
    </p:spTree>
    <p:extLst>
      <p:ext uri="{BB962C8B-B14F-4D97-AF65-F5344CB8AC3E}">
        <p14:creationId xmlns:p14="http://schemas.microsoft.com/office/powerpoint/2010/main" val="143736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AE7DE5-1689-1BD9-F9E1-080DBE73A6D6}"/>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Model Ablation</a:t>
            </a:r>
            <a:endParaRPr lang="en-US" dirty="0"/>
          </a:p>
        </p:txBody>
      </p:sp>
      <p:pic>
        <p:nvPicPr>
          <p:cNvPr id="11" name="Picture 10" descr="A picture containing text, clipart, businesscard&#10;&#10;Description automatically generated">
            <a:extLst>
              <a:ext uri="{FF2B5EF4-FFF2-40B4-BE49-F238E27FC236}">
                <a16:creationId xmlns:a16="http://schemas.microsoft.com/office/drawing/2014/main" id="{59FE63DF-D47C-CC33-09B5-489489906F2B}"/>
              </a:ext>
            </a:extLst>
          </p:cNvPr>
          <p:cNvPicPr>
            <a:picLocks noChangeAspect="1"/>
          </p:cNvPicPr>
          <p:nvPr/>
        </p:nvPicPr>
        <p:blipFill>
          <a:blip r:embed="rId2"/>
          <a:stretch>
            <a:fillRect/>
          </a:stretch>
        </p:blipFill>
        <p:spPr>
          <a:xfrm>
            <a:off x="9925308" y="118831"/>
            <a:ext cx="2000250" cy="1266825"/>
          </a:xfrm>
          <a:prstGeom prst="rect">
            <a:avLst/>
          </a:prstGeom>
        </p:spPr>
      </p:pic>
      <p:sp>
        <p:nvSpPr>
          <p:cNvPr id="4" name="Slide Number Placeholder 3">
            <a:extLst>
              <a:ext uri="{FF2B5EF4-FFF2-40B4-BE49-F238E27FC236}">
                <a16:creationId xmlns:a16="http://schemas.microsoft.com/office/drawing/2014/main" id="{AFDAB488-A539-AF7C-D4A8-215C6EE43086}"/>
              </a:ext>
            </a:extLst>
          </p:cNvPr>
          <p:cNvSpPr>
            <a:spLocks noGrp="1"/>
          </p:cNvSpPr>
          <p:nvPr>
            <p:ph type="sldNum" sz="quarter" idx="12"/>
          </p:nvPr>
        </p:nvSpPr>
        <p:spPr/>
        <p:txBody>
          <a:bodyPr/>
          <a:lstStyle/>
          <a:p>
            <a:fld id="{330EA680-D336-4FF7-8B7A-9848BB0A1C32}" type="slidenum">
              <a:rPr lang="en-US" smtClean="0"/>
              <a:t>191</a:t>
            </a:fld>
            <a:endParaRPr lang="en-US"/>
          </a:p>
        </p:txBody>
      </p:sp>
      <p:pic>
        <p:nvPicPr>
          <p:cNvPr id="3" name="Picture 2">
            <a:extLst>
              <a:ext uri="{FF2B5EF4-FFF2-40B4-BE49-F238E27FC236}">
                <a16:creationId xmlns:a16="http://schemas.microsoft.com/office/drawing/2014/main" id="{D04BA457-FBB9-3097-8149-EA7570FEDDE4}"/>
              </a:ext>
            </a:extLst>
          </p:cNvPr>
          <p:cNvPicPr>
            <a:picLocks noChangeAspect="1"/>
          </p:cNvPicPr>
          <p:nvPr/>
        </p:nvPicPr>
        <p:blipFill>
          <a:blip r:embed="rId3"/>
          <a:stretch>
            <a:fillRect/>
          </a:stretch>
        </p:blipFill>
        <p:spPr>
          <a:xfrm>
            <a:off x="852563" y="2674670"/>
            <a:ext cx="10874785" cy="1675445"/>
          </a:xfrm>
          <a:prstGeom prst="rect">
            <a:avLst/>
          </a:prstGeom>
        </p:spPr>
      </p:pic>
    </p:spTree>
    <p:extLst>
      <p:ext uri="{BB962C8B-B14F-4D97-AF65-F5344CB8AC3E}">
        <p14:creationId xmlns:p14="http://schemas.microsoft.com/office/powerpoint/2010/main" val="92428435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74643-210A-767D-BE3C-38A2167F5E5B}"/>
            </a:ext>
          </a:extLst>
        </p:cNvPr>
        <p:cNvGrpSpPr/>
        <p:nvPr/>
      </p:nvGrpSpPr>
      <p:grpSpPr>
        <a:xfrm>
          <a:off x="0" y="0"/>
          <a:ext cx="0" cy="0"/>
          <a:chOff x="0" y="0"/>
          <a:chExt cx="0" cy="0"/>
        </a:xfrm>
      </p:grpSpPr>
      <p:sp>
        <p:nvSpPr>
          <p:cNvPr id="55" name="Slide Number Placeholder 54">
            <a:extLst>
              <a:ext uri="{FF2B5EF4-FFF2-40B4-BE49-F238E27FC236}">
                <a16:creationId xmlns:a16="http://schemas.microsoft.com/office/drawing/2014/main" id="{5563F1EB-7BED-E688-A641-BC51BE0AFE0A}"/>
              </a:ext>
            </a:extLst>
          </p:cNvPr>
          <p:cNvSpPr>
            <a:spLocks noGrp="1"/>
          </p:cNvSpPr>
          <p:nvPr>
            <p:ph type="sldNum" sz="quarter" idx="12"/>
          </p:nvPr>
        </p:nvSpPr>
        <p:spPr/>
        <p:txBody>
          <a:bodyPr/>
          <a:lstStyle/>
          <a:p>
            <a:fld id="{330EA680-D336-4FF7-8B7A-9848BB0A1C32}" type="slidenum">
              <a:rPr lang="en-US" smtClean="0"/>
              <a:t>192</a:t>
            </a:fld>
            <a:endParaRPr lang="en-US"/>
          </a:p>
        </p:txBody>
      </p:sp>
      <p:sp>
        <p:nvSpPr>
          <p:cNvPr id="3" name="TextBox 2">
            <a:extLst>
              <a:ext uri="{FF2B5EF4-FFF2-40B4-BE49-F238E27FC236}">
                <a16:creationId xmlns:a16="http://schemas.microsoft.com/office/drawing/2014/main" id="{277016F0-084F-943C-32D6-4C1D32BF4D1F}"/>
              </a:ext>
            </a:extLst>
          </p:cNvPr>
          <p:cNvSpPr txBox="1"/>
          <p:nvPr/>
        </p:nvSpPr>
        <p:spPr>
          <a:xfrm>
            <a:off x="3217762" y="2939970"/>
            <a:ext cx="5392838" cy="769441"/>
          </a:xfrm>
          <a:prstGeom prst="rect">
            <a:avLst/>
          </a:prstGeom>
          <a:noFill/>
        </p:spPr>
        <p:txBody>
          <a:bodyPr wrap="square" rtlCol="0">
            <a:spAutoFit/>
          </a:bodyPr>
          <a:lstStyle/>
          <a:p>
            <a:pPr algn="ctr"/>
            <a:r>
              <a:rPr lang="en-GB" sz="4400" dirty="0">
                <a:solidFill>
                  <a:schemeClr val="accent2"/>
                </a:solidFill>
                <a:latin typeface="+mj-lt"/>
                <a:ea typeface="+mj-ea"/>
                <a:cs typeface="Calibri Light"/>
              </a:rPr>
              <a:t>Inter Observer </a:t>
            </a:r>
            <a:endParaRPr lang="en-GB" dirty="0"/>
          </a:p>
        </p:txBody>
      </p:sp>
    </p:spTree>
    <p:extLst>
      <p:ext uri="{BB962C8B-B14F-4D97-AF65-F5344CB8AC3E}">
        <p14:creationId xmlns:p14="http://schemas.microsoft.com/office/powerpoint/2010/main" val="149176296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Icon&#10;&#10;Description automatically generated">
            <a:extLst>
              <a:ext uri="{FF2B5EF4-FFF2-40B4-BE49-F238E27FC236}">
                <a16:creationId xmlns:a16="http://schemas.microsoft.com/office/drawing/2014/main" id="{66F3A5C7-FFDB-76F2-456E-616DA0171B35}"/>
              </a:ext>
            </a:extLst>
          </p:cNvPr>
          <p:cNvPicPr>
            <a:picLocks noChangeAspect="1"/>
          </p:cNvPicPr>
          <p:nvPr/>
        </p:nvPicPr>
        <p:blipFill>
          <a:blip r:embed="rId2"/>
          <a:stretch>
            <a:fillRect/>
          </a:stretch>
        </p:blipFill>
        <p:spPr>
          <a:xfrm>
            <a:off x="2289065" y="1821970"/>
            <a:ext cx="6138440" cy="651854"/>
          </a:xfrm>
          <a:prstGeom prst="rect">
            <a:avLst/>
          </a:prstGeom>
        </p:spPr>
      </p:pic>
      <p:sp>
        <p:nvSpPr>
          <p:cNvPr id="10" name="Title 1">
            <a:extLst>
              <a:ext uri="{FF2B5EF4-FFF2-40B4-BE49-F238E27FC236}">
                <a16:creationId xmlns:a16="http://schemas.microsoft.com/office/drawing/2014/main" id="{DDAE7DE5-1689-1BD9-F9E1-080DBE73A6D6}"/>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inter observer</a:t>
            </a:r>
            <a:endParaRPr lang="en-US" dirty="0"/>
          </a:p>
        </p:txBody>
      </p:sp>
      <p:pic>
        <p:nvPicPr>
          <p:cNvPr id="11" name="Picture 10" descr="A picture containing text, clipart, businesscard&#10;&#10;Description automatically generated">
            <a:extLst>
              <a:ext uri="{FF2B5EF4-FFF2-40B4-BE49-F238E27FC236}">
                <a16:creationId xmlns:a16="http://schemas.microsoft.com/office/drawing/2014/main" id="{59FE63DF-D47C-CC33-09B5-489489906F2B}"/>
              </a:ext>
            </a:extLst>
          </p:cNvPr>
          <p:cNvPicPr>
            <a:picLocks noChangeAspect="1"/>
          </p:cNvPicPr>
          <p:nvPr/>
        </p:nvPicPr>
        <p:blipFill>
          <a:blip r:embed="rId3"/>
          <a:stretch>
            <a:fillRect/>
          </a:stretch>
        </p:blipFill>
        <p:spPr>
          <a:xfrm>
            <a:off x="9925308" y="118831"/>
            <a:ext cx="2000250" cy="1266825"/>
          </a:xfrm>
          <a:prstGeom prst="rect">
            <a:avLst/>
          </a:prstGeom>
        </p:spPr>
      </p:pic>
      <p:sp>
        <p:nvSpPr>
          <p:cNvPr id="4" name="Slide Number Placeholder 3">
            <a:extLst>
              <a:ext uri="{FF2B5EF4-FFF2-40B4-BE49-F238E27FC236}">
                <a16:creationId xmlns:a16="http://schemas.microsoft.com/office/drawing/2014/main" id="{AFDAB488-A539-AF7C-D4A8-215C6EE43086}"/>
              </a:ext>
            </a:extLst>
          </p:cNvPr>
          <p:cNvSpPr>
            <a:spLocks noGrp="1"/>
          </p:cNvSpPr>
          <p:nvPr>
            <p:ph type="sldNum" sz="quarter" idx="12"/>
          </p:nvPr>
        </p:nvSpPr>
        <p:spPr/>
        <p:txBody>
          <a:bodyPr/>
          <a:lstStyle/>
          <a:p>
            <a:fld id="{330EA680-D336-4FF7-8B7A-9848BB0A1C32}" type="slidenum">
              <a:rPr lang="en-US" smtClean="0"/>
              <a:t>193</a:t>
            </a:fld>
            <a:endParaRPr lang="en-US"/>
          </a:p>
        </p:txBody>
      </p:sp>
      <p:pic>
        <p:nvPicPr>
          <p:cNvPr id="6" name="Picture 5">
            <a:extLst>
              <a:ext uri="{FF2B5EF4-FFF2-40B4-BE49-F238E27FC236}">
                <a16:creationId xmlns:a16="http://schemas.microsoft.com/office/drawing/2014/main" id="{EA7076C6-DA9D-D507-A8F9-7C320E16D0AF}"/>
              </a:ext>
            </a:extLst>
          </p:cNvPr>
          <p:cNvPicPr>
            <a:picLocks noChangeAspect="1"/>
          </p:cNvPicPr>
          <p:nvPr/>
        </p:nvPicPr>
        <p:blipFill>
          <a:blip r:embed="rId4"/>
          <a:stretch>
            <a:fillRect/>
          </a:stretch>
        </p:blipFill>
        <p:spPr>
          <a:xfrm>
            <a:off x="698716" y="2816287"/>
            <a:ext cx="11104292" cy="2567868"/>
          </a:xfrm>
          <a:prstGeom prst="rect">
            <a:avLst/>
          </a:prstGeom>
        </p:spPr>
      </p:pic>
    </p:spTree>
    <p:extLst>
      <p:ext uri="{BB962C8B-B14F-4D97-AF65-F5344CB8AC3E}">
        <p14:creationId xmlns:p14="http://schemas.microsoft.com/office/powerpoint/2010/main" val="24110133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74643-210A-767D-BE3C-38A2167F5E5B}"/>
            </a:ext>
          </a:extLst>
        </p:cNvPr>
        <p:cNvGrpSpPr/>
        <p:nvPr/>
      </p:nvGrpSpPr>
      <p:grpSpPr>
        <a:xfrm>
          <a:off x="0" y="0"/>
          <a:ext cx="0" cy="0"/>
          <a:chOff x="0" y="0"/>
          <a:chExt cx="0" cy="0"/>
        </a:xfrm>
      </p:grpSpPr>
      <p:sp>
        <p:nvSpPr>
          <p:cNvPr id="55" name="Slide Number Placeholder 54">
            <a:extLst>
              <a:ext uri="{FF2B5EF4-FFF2-40B4-BE49-F238E27FC236}">
                <a16:creationId xmlns:a16="http://schemas.microsoft.com/office/drawing/2014/main" id="{5563F1EB-7BED-E688-A641-BC51BE0AFE0A}"/>
              </a:ext>
            </a:extLst>
          </p:cNvPr>
          <p:cNvSpPr>
            <a:spLocks noGrp="1"/>
          </p:cNvSpPr>
          <p:nvPr>
            <p:ph type="sldNum" sz="quarter" idx="12"/>
          </p:nvPr>
        </p:nvSpPr>
        <p:spPr/>
        <p:txBody>
          <a:bodyPr/>
          <a:lstStyle/>
          <a:p>
            <a:fld id="{330EA680-D336-4FF7-8B7A-9848BB0A1C32}" type="slidenum">
              <a:rPr lang="en-US" smtClean="0"/>
              <a:t>194</a:t>
            </a:fld>
            <a:endParaRPr lang="en-US"/>
          </a:p>
        </p:txBody>
      </p:sp>
      <p:sp>
        <p:nvSpPr>
          <p:cNvPr id="3" name="TextBox 2">
            <a:extLst>
              <a:ext uri="{FF2B5EF4-FFF2-40B4-BE49-F238E27FC236}">
                <a16:creationId xmlns:a16="http://schemas.microsoft.com/office/drawing/2014/main" id="{277016F0-084F-943C-32D6-4C1D32BF4D1F}"/>
              </a:ext>
            </a:extLst>
          </p:cNvPr>
          <p:cNvSpPr txBox="1"/>
          <p:nvPr/>
        </p:nvSpPr>
        <p:spPr>
          <a:xfrm>
            <a:off x="3217762" y="2916821"/>
            <a:ext cx="5392838" cy="769441"/>
          </a:xfrm>
          <a:prstGeom prst="rect">
            <a:avLst/>
          </a:prstGeom>
          <a:noFill/>
        </p:spPr>
        <p:txBody>
          <a:bodyPr wrap="square" rtlCol="0">
            <a:spAutoFit/>
          </a:bodyPr>
          <a:lstStyle/>
          <a:p>
            <a:pPr algn="ctr"/>
            <a:r>
              <a:rPr lang="en-GB" sz="4400" dirty="0">
                <a:solidFill>
                  <a:schemeClr val="accent2"/>
                </a:solidFill>
                <a:latin typeface="+mj-lt"/>
                <a:ea typeface="+mj-ea"/>
                <a:cs typeface="Calibri Light"/>
              </a:rPr>
              <a:t>Final</a:t>
            </a:r>
            <a:endParaRPr lang="en-GB" dirty="0"/>
          </a:p>
        </p:txBody>
      </p:sp>
    </p:spTree>
    <p:extLst>
      <p:ext uri="{BB962C8B-B14F-4D97-AF65-F5344CB8AC3E}">
        <p14:creationId xmlns:p14="http://schemas.microsoft.com/office/powerpoint/2010/main" val="41588747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Icon&#10;&#10;Description automatically generated">
            <a:extLst>
              <a:ext uri="{FF2B5EF4-FFF2-40B4-BE49-F238E27FC236}">
                <a16:creationId xmlns:a16="http://schemas.microsoft.com/office/drawing/2014/main" id="{66F3A5C7-FFDB-76F2-456E-616DA0171B35}"/>
              </a:ext>
            </a:extLst>
          </p:cNvPr>
          <p:cNvPicPr>
            <a:picLocks noChangeAspect="1"/>
          </p:cNvPicPr>
          <p:nvPr/>
        </p:nvPicPr>
        <p:blipFill>
          <a:blip r:embed="rId2"/>
          <a:stretch>
            <a:fillRect/>
          </a:stretch>
        </p:blipFill>
        <p:spPr>
          <a:xfrm>
            <a:off x="2289065" y="1821970"/>
            <a:ext cx="6138440" cy="651854"/>
          </a:xfrm>
          <a:prstGeom prst="rect">
            <a:avLst/>
          </a:prstGeom>
        </p:spPr>
      </p:pic>
      <p:sp>
        <p:nvSpPr>
          <p:cNvPr id="10" name="Title 1">
            <a:extLst>
              <a:ext uri="{FF2B5EF4-FFF2-40B4-BE49-F238E27FC236}">
                <a16:creationId xmlns:a16="http://schemas.microsoft.com/office/drawing/2014/main" id="{DDAE7DE5-1689-1BD9-F9E1-080DBE73A6D6}"/>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inter observer</a:t>
            </a:r>
            <a:endParaRPr lang="en-US" dirty="0"/>
          </a:p>
        </p:txBody>
      </p:sp>
      <p:pic>
        <p:nvPicPr>
          <p:cNvPr id="11" name="Picture 10" descr="A picture containing text, clipart, businesscard&#10;&#10;Description automatically generated">
            <a:extLst>
              <a:ext uri="{FF2B5EF4-FFF2-40B4-BE49-F238E27FC236}">
                <a16:creationId xmlns:a16="http://schemas.microsoft.com/office/drawing/2014/main" id="{59FE63DF-D47C-CC33-09B5-489489906F2B}"/>
              </a:ext>
            </a:extLst>
          </p:cNvPr>
          <p:cNvPicPr>
            <a:picLocks noChangeAspect="1"/>
          </p:cNvPicPr>
          <p:nvPr/>
        </p:nvPicPr>
        <p:blipFill>
          <a:blip r:embed="rId3"/>
          <a:stretch>
            <a:fillRect/>
          </a:stretch>
        </p:blipFill>
        <p:spPr>
          <a:xfrm>
            <a:off x="9925308" y="118831"/>
            <a:ext cx="2000250" cy="1266825"/>
          </a:xfrm>
          <a:prstGeom prst="rect">
            <a:avLst/>
          </a:prstGeom>
        </p:spPr>
      </p:pic>
      <p:sp>
        <p:nvSpPr>
          <p:cNvPr id="4" name="Slide Number Placeholder 3">
            <a:extLst>
              <a:ext uri="{FF2B5EF4-FFF2-40B4-BE49-F238E27FC236}">
                <a16:creationId xmlns:a16="http://schemas.microsoft.com/office/drawing/2014/main" id="{AFDAB488-A539-AF7C-D4A8-215C6EE43086}"/>
              </a:ext>
            </a:extLst>
          </p:cNvPr>
          <p:cNvSpPr>
            <a:spLocks noGrp="1"/>
          </p:cNvSpPr>
          <p:nvPr>
            <p:ph type="sldNum" sz="quarter" idx="12"/>
          </p:nvPr>
        </p:nvSpPr>
        <p:spPr/>
        <p:txBody>
          <a:bodyPr/>
          <a:lstStyle/>
          <a:p>
            <a:fld id="{330EA680-D336-4FF7-8B7A-9848BB0A1C32}" type="slidenum">
              <a:rPr lang="en-US" smtClean="0"/>
              <a:t>195</a:t>
            </a:fld>
            <a:endParaRPr lang="en-US"/>
          </a:p>
        </p:txBody>
      </p:sp>
    </p:spTree>
    <p:extLst>
      <p:ext uri="{BB962C8B-B14F-4D97-AF65-F5344CB8AC3E}">
        <p14:creationId xmlns:p14="http://schemas.microsoft.com/office/powerpoint/2010/main" val="40583070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AE7DE5-1689-1BD9-F9E1-080DBE73A6D6}"/>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All</a:t>
            </a:r>
            <a:endParaRPr lang="en-US" dirty="0"/>
          </a:p>
        </p:txBody>
      </p:sp>
      <p:pic>
        <p:nvPicPr>
          <p:cNvPr id="11" name="Picture 10" descr="A picture containing text, clipart, businesscard&#10;&#10;Description automatically generated">
            <a:extLst>
              <a:ext uri="{FF2B5EF4-FFF2-40B4-BE49-F238E27FC236}">
                <a16:creationId xmlns:a16="http://schemas.microsoft.com/office/drawing/2014/main" id="{59FE63DF-D47C-CC33-09B5-489489906F2B}"/>
              </a:ext>
            </a:extLst>
          </p:cNvPr>
          <p:cNvPicPr>
            <a:picLocks noChangeAspect="1"/>
          </p:cNvPicPr>
          <p:nvPr/>
        </p:nvPicPr>
        <p:blipFill>
          <a:blip r:embed="rId2"/>
          <a:stretch>
            <a:fillRect/>
          </a:stretch>
        </p:blipFill>
        <p:spPr>
          <a:xfrm>
            <a:off x="9925308" y="118831"/>
            <a:ext cx="2000250" cy="1266825"/>
          </a:xfrm>
          <a:prstGeom prst="rect">
            <a:avLst/>
          </a:prstGeom>
        </p:spPr>
      </p:pic>
      <p:sp>
        <p:nvSpPr>
          <p:cNvPr id="4" name="Slide Number Placeholder 3">
            <a:extLst>
              <a:ext uri="{FF2B5EF4-FFF2-40B4-BE49-F238E27FC236}">
                <a16:creationId xmlns:a16="http://schemas.microsoft.com/office/drawing/2014/main" id="{AFDAB488-A539-AF7C-D4A8-215C6EE43086}"/>
              </a:ext>
            </a:extLst>
          </p:cNvPr>
          <p:cNvSpPr>
            <a:spLocks noGrp="1"/>
          </p:cNvSpPr>
          <p:nvPr>
            <p:ph type="sldNum" sz="quarter" idx="12"/>
          </p:nvPr>
        </p:nvSpPr>
        <p:spPr/>
        <p:txBody>
          <a:bodyPr/>
          <a:lstStyle/>
          <a:p>
            <a:fld id="{330EA680-D336-4FF7-8B7A-9848BB0A1C32}" type="slidenum">
              <a:rPr lang="en-US" smtClean="0"/>
              <a:t>196</a:t>
            </a:fld>
            <a:endParaRPr lang="en-US"/>
          </a:p>
        </p:txBody>
      </p:sp>
      <p:pic>
        <p:nvPicPr>
          <p:cNvPr id="3" name="Picture 2">
            <a:extLst>
              <a:ext uri="{FF2B5EF4-FFF2-40B4-BE49-F238E27FC236}">
                <a16:creationId xmlns:a16="http://schemas.microsoft.com/office/drawing/2014/main" id="{63F89993-A638-9E78-553F-5302AEEE555E}"/>
              </a:ext>
            </a:extLst>
          </p:cNvPr>
          <p:cNvPicPr>
            <a:picLocks noChangeAspect="1"/>
          </p:cNvPicPr>
          <p:nvPr/>
        </p:nvPicPr>
        <p:blipFill>
          <a:blip r:embed="rId3"/>
          <a:stretch>
            <a:fillRect/>
          </a:stretch>
        </p:blipFill>
        <p:spPr>
          <a:xfrm>
            <a:off x="577563" y="2581008"/>
            <a:ext cx="11036873" cy="2101474"/>
          </a:xfrm>
          <a:prstGeom prst="rect">
            <a:avLst/>
          </a:prstGeom>
        </p:spPr>
      </p:pic>
    </p:spTree>
    <p:extLst>
      <p:ext uri="{BB962C8B-B14F-4D97-AF65-F5344CB8AC3E}">
        <p14:creationId xmlns:p14="http://schemas.microsoft.com/office/powerpoint/2010/main" val="374550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2C13E76-162A-3044-7C82-7E4A2D058CF9}"/>
              </a:ext>
            </a:extLst>
          </p:cNvPr>
          <p:cNvSpPr txBox="1">
            <a:spLocks/>
          </p:cNvSpPr>
          <p:nvPr/>
        </p:nvSpPr>
        <p:spPr>
          <a:xfrm>
            <a:off x="326985" y="85404"/>
            <a:ext cx="10515600" cy="8625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accent2"/>
                </a:solidFill>
                <a:cs typeface="Calibri Light"/>
              </a:rPr>
              <a:t>Visualization </a:t>
            </a:r>
          </a:p>
        </p:txBody>
      </p:sp>
      <p:sp>
        <p:nvSpPr>
          <p:cNvPr id="4" name="Slide Number Placeholder 3">
            <a:extLst>
              <a:ext uri="{FF2B5EF4-FFF2-40B4-BE49-F238E27FC236}">
                <a16:creationId xmlns:a16="http://schemas.microsoft.com/office/drawing/2014/main" id="{A819D139-8F9E-1991-DBC3-3C5D364AD99A}"/>
              </a:ext>
            </a:extLst>
          </p:cNvPr>
          <p:cNvSpPr>
            <a:spLocks noGrp="1"/>
          </p:cNvSpPr>
          <p:nvPr>
            <p:ph type="sldNum" sz="quarter" idx="12"/>
          </p:nvPr>
        </p:nvSpPr>
        <p:spPr/>
        <p:txBody>
          <a:bodyPr/>
          <a:lstStyle/>
          <a:p>
            <a:fld id="{330EA680-D336-4FF7-8B7A-9848BB0A1C32}" type="slidenum">
              <a:rPr lang="en-US" smtClean="0"/>
              <a:t>197</a:t>
            </a:fld>
            <a:endParaRPr lang="en-US"/>
          </a:p>
        </p:txBody>
      </p:sp>
      <p:pic>
        <p:nvPicPr>
          <p:cNvPr id="6" name="Picture 7" descr="A picture containing text, different, decorated&#10;&#10;Description automatically generated">
            <a:extLst>
              <a:ext uri="{FF2B5EF4-FFF2-40B4-BE49-F238E27FC236}">
                <a16:creationId xmlns:a16="http://schemas.microsoft.com/office/drawing/2014/main" id="{B0ABDD76-CF66-6397-D9A8-0EA5110D50E7}"/>
              </a:ext>
            </a:extLst>
          </p:cNvPr>
          <p:cNvPicPr>
            <a:picLocks noChangeAspect="1"/>
          </p:cNvPicPr>
          <p:nvPr/>
        </p:nvPicPr>
        <p:blipFill>
          <a:blip r:embed="rId3"/>
          <a:stretch>
            <a:fillRect/>
          </a:stretch>
        </p:blipFill>
        <p:spPr>
          <a:xfrm>
            <a:off x="1841654" y="1435296"/>
            <a:ext cx="7976211" cy="4510709"/>
          </a:xfrm>
          <a:prstGeom prst="rect">
            <a:avLst/>
          </a:prstGeom>
        </p:spPr>
      </p:pic>
      <p:pic>
        <p:nvPicPr>
          <p:cNvPr id="10" name="Picture 9" descr="A picture containing text, clipart, businesscard&#10;&#10;Description automatically generated">
            <a:extLst>
              <a:ext uri="{FF2B5EF4-FFF2-40B4-BE49-F238E27FC236}">
                <a16:creationId xmlns:a16="http://schemas.microsoft.com/office/drawing/2014/main" id="{547EE98D-CBC7-6FCB-9F1C-92AEFAD9949D}"/>
              </a:ext>
            </a:extLst>
          </p:cNvPr>
          <p:cNvPicPr>
            <a:picLocks noChangeAspect="1"/>
          </p:cNvPicPr>
          <p:nvPr/>
        </p:nvPicPr>
        <p:blipFill>
          <a:blip r:embed="rId4"/>
          <a:stretch>
            <a:fillRect/>
          </a:stretch>
        </p:blipFill>
        <p:spPr>
          <a:xfrm>
            <a:off x="9925308" y="118831"/>
            <a:ext cx="2000250" cy="1266825"/>
          </a:xfrm>
          <a:prstGeom prst="rect">
            <a:avLst/>
          </a:prstGeom>
        </p:spPr>
      </p:pic>
    </p:spTree>
    <p:extLst>
      <p:ext uri="{BB962C8B-B14F-4D97-AF65-F5344CB8AC3E}">
        <p14:creationId xmlns:p14="http://schemas.microsoft.com/office/powerpoint/2010/main" val="2375287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63F83-FE76-3D5A-7CF4-65F90A6C61B7}"/>
              </a:ext>
            </a:extLst>
          </p:cNvPr>
          <p:cNvSpPr>
            <a:spLocks noGrp="1"/>
          </p:cNvSpPr>
          <p:nvPr>
            <p:ph type="title"/>
          </p:nvPr>
        </p:nvSpPr>
        <p:spPr>
          <a:xfrm>
            <a:off x="143719" y="297606"/>
            <a:ext cx="10515600" cy="795057"/>
          </a:xfrm>
        </p:spPr>
        <p:txBody>
          <a:bodyPr/>
          <a:lstStyle/>
          <a:p>
            <a:r>
              <a:rPr lang="en-US">
                <a:solidFill>
                  <a:schemeClr val="accent2"/>
                </a:solidFill>
                <a:cs typeface="Calibri Light"/>
              </a:rPr>
              <a:t>Context</a:t>
            </a:r>
            <a:endParaRPr lang="en-US"/>
          </a:p>
        </p:txBody>
      </p:sp>
      <p:pic>
        <p:nvPicPr>
          <p:cNvPr id="14" name="Picture 9" descr="Logo&#10;&#10;Description automatically generated">
            <a:extLst>
              <a:ext uri="{FF2B5EF4-FFF2-40B4-BE49-F238E27FC236}">
                <a16:creationId xmlns:a16="http://schemas.microsoft.com/office/drawing/2014/main" id="{86F1AF75-B122-3273-B267-E5CC6EE41609}"/>
              </a:ext>
            </a:extLst>
          </p:cNvPr>
          <p:cNvPicPr>
            <a:picLocks noChangeAspect="1"/>
          </p:cNvPicPr>
          <p:nvPr/>
        </p:nvPicPr>
        <p:blipFill>
          <a:blip r:embed="rId3"/>
          <a:stretch>
            <a:fillRect/>
          </a:stretch>
        </p:blipFill>
        <p:spPr>
          <a:xfrm>
            <a:off x="4228233" y="2991892"/>
            <a:ext cx="1362075" cy="1008482"/>
          </a:xfrm>
          <a:prstGeom prst="rect">
            <a:avLst/>
          </a:prstGeom>
        </p:spPr>
      </p:pic>
      <p:pic>
        <p:nvPicPr>
          <p:cNvPr id="7" name="Picture 6" descr="A picture containing text, clipart, businesscard&#10;&#10;Description automatically generated">
            <a:extLst>
              <a:ext uri="{FF2B5EF4-FFF2-40B4-BE49-F238E27FC236}">
                <a16:creationId xmlns:a16="http://schemas.microsoft.com/office/drawing/2014/main" id="{399B3BED-68D7-CEFE-C42F-07C350C446D2}"/>
              </a:ext>
            </a:extLst>
          </p:cNvPr>
          <p:cNvPicPr>
            <a:picLocks noChangeAspect="1"/>
          </p:cNvPicPr>
          <p:nvPr/>
        </p:nvPicPr>
        <p:blipFill>
          <a:blip r:embed="rId4"/>
          <a:stretch>
            <a:fillRect/>
          </a:stretch>
        </p:blipFill>
        <p:spPr>
          <a:xfrm>
            <a:off x="9925308" y="118831"/>
            <a:ext cx="2000250" cy="1266825"/>
          </a:xfrm>
          <a:prstGeom prst="rect">
            <a:avLst/>
          </a:prstGeom>
        </p:spPr>
      </p:pic>
      <p:pic>
        <p:nvPicPr>
          <p:cNvPr id="3" name="Picture 2">
            <a:extLst>
              <a:ext uri="{FF2B5EF4-FFF2-40B4-BE49-F238E27FC236}">
                <a16:creationId xmlns:a16="http://schemas.microsoft.com/office/drawing/2014/main" id="{6DD0206E-8CD4-720E-4B58-33B1E01A1DA6}"/>
              </a:ext>
            </a:extLst>
          </p:cNvPr>
          <p:cNvPicPr>
            <a:picLocks noChangeAspect="1"/>
          </p:cNvPicPr>
          <p:nvPr/>
        </p:nvPicPr>
        <p:blipFill>
          <a:blip r:embed="rId4"/>
          <a:stretch>
            <a:fillRect/>
          </a:stretch>
        </p:blipFill>
        <p:spPr>
          <a:xfrm>
            <a:off x="4268931" y="187487"/>
            <a:ext cx="2556304" cy="1616933"/>
          </a:xfrm>
          <a:prstGeom prst="rect">
            <a:avLst/>
          </a:prstGeom>
        </p:spPr>
      </p:pic>
      <p:pic>
        <p:nvPicPr>
          <p:cNvPr id="8" name="Picture 7">
            <a:extLst>
              <a:ext uri="{FF2B5EF4-FFF2-40B4-BE49-F238E27FC236}">
                <a16:creationId xmlns:a16="http://schemas.microsoft.com/office/drawing/2014/main" id="{853FDD77-D0A8-F39E-A32B-9266B47F784D}"/>
              </a:ext>
            </a:extLst>
          </p:cNvPr>
          <p:cNvPicPr>
            <a:picLocks noChangeAspect="1"/>
          </p:cNvPicPr>
          <p:nvPr/>
        </p:nvPicPr>
        <p:blipFill>
          <a:blip r:embed="rId5"/>
          <a:stretch>
            <a:fillRect/>
          </a:stretch>
        </p:blipFill>
        <p:spPr>
          <a:xfrm>
            <a:off x="9086315" y="2539059"/>
            <a:ext cx="1440169" cy="1440169"/>
          </a:xfrm>
          <a:prstGeom prst="rect">
            <a:avLst/>
          </a:prstGeom>
        </p:spPr>
      </p:pic>
      <p:pic>
        <p:nvPicPr>
          <p:cNvPr id="9" name="Picture 8">
            <a:extLst>
              <a:ext uri="{FF2B5EF4-FFF2-40B4-BE49-F238E27FC236}">
                <a16:creationId xmlns:a16="http://schemas.microsoft.com/office/drawing/2014/main" id="{F58D0245-870A-BCB8-B896-7B1680BC9043}"/>
              </a:ext>
            </a:extLst>
          </p:cNvPr>
          <p:cNvPicPr>
            <a:picLocks noChangeAspect="1"/>
          </p:cNvPicPr>
          <p:nvPr/>
        </p:nvPicPr>
        <p:blipFill>
          <a:blip r:embed="rId6"/>
          <a:stretch>
            <a:fillRect/>
          </a:stretch>
        </p:blipFill>
        <p:spPr>
          <a:xfrm>
            <a:off x="1867616" y="4879937"/>
            <a:ext cx="2743199" cy="1473490"/>
          </a:xfrm>
          <a:prstGeom prst="rect">
            <a:avLst/>
          </a:prstGeom>
        </p:spPr>
      </p:pic>
      <p:sp>
        <p:nvSpPr>
          <p:cNvPr id="10" name="Arrow: Up-Down 9">
            <a:extLst>
              <a:ext uri="{FF2B5EF4-FFF2-40B4-BE49-F238E27FC236}">
                <a16:creationId xmlns:a16="http://schemas.microsoft.com/office/drawing/2014/main" id="{10AA43A4-BE1D-AF28-B1B0-09963A137771}"/>
              </a:ext>
            </a:extLst>
          </p:cNvPr>
          <p:cNvSpPr/>
          <p:nvPr/>
        </p:nvSpPr>
        <p:spPr>
          <a:xfrm>
            <a:off x="5305097" y="1695330"/>
            <a:ext cx="483972" cy="1215081"/>
          </a:xfrm>
          <a:prstGeom prst="upDownArrow">
            <a:avLst/>
          </a:prstGeom>
        </p:spPr>
        <p:style>
          <a:lnRef idx="3">
            <a:schemeClr val="lt1"/>
          </a:lnRef>
          <a:fillRef idx="1">
            <a:schemeClr val="accent6"/>
          </a:fillRef>
          <a:effectRef idx="1">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row: Up-Down 10">
            <a:extLst>
              <a:ext uri="{FF2B5EF4-FFF2-40B4-BE49-F238E27FC236}">
                <a16:creationId xmlns:a16="http://schemas.microsoft.com/office/drawing/2014/main" id="{7325E5B2-D0B0-E572-9237-819844938AE4}"/>
              </a:ext>
            </a:extLst>
          </p:cNvPr>
          <p:cNvSpPr/>
          <p:nvPr/>
        </p:nvSpPr>
        <p:spPr>
          <a:xfrm rot="-2880000">
            <a:off x="6296831" y="3952110"/>
            <a:ext cx="483972" cy="1250939"/>
          </a:xfrm>
          <a:prstGeom prst="upDownArrow">
            <a:avLst/>
          </a:prstGeom>
        </p:spPr>
        <p:style>
          <a:lnRef idx="3">
            <a:schemeClr val="lt1"/>
          </a:lnRef>
          <a:fillRef idx="1">
            <a:schemeClr val="accent6"/>
          </a:fillRef>
          <a:effectRef idx="1">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row: Up-Down 11">
            <a:extLst>
              <a:ext uri="{FF2B5EF4-FFF2-40B4-BE49-F238E27FC236}">
                <a16:creationId xmlns:a16="http://schemas.microsoft.com/office/drawing/2014/main" id="{32E8647F-46C9-58A1-906B-CA1E7884983B}"/>
              </a:ext>
            </a:extLst>
          </p:cNvPr>
          <p:cNvSpPr/>
          <p:nvPr/>
        </p:nvSpPr>
        <p:spPr>
          <a:xfrm rot="13743144">
            <a:off x="4117567" y="3953099"/>
            <a:ext cx="483972" cy="1215081"/>
          </a:xfrm>
          <a:prstGeom prst="upDownArrow">
            <a:avLst/>
          </a:prstGeom>
        </p:spPr>
        <p:style>
          <a:lnRef idx="3">
            <a:schemeClr val="lt1"/>
          </a:lnRef>
          <a:fillRef idx="1">
            <a:schemeClr val="accent6"/>
          </a:fillRef>
          <a:effectRef idx="1">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row: Up-Down 12">
            <a:extLst>
              <a:ext uri="{FF2B5EF4-FFF2-40B4-BE49-F238E27FC236}">
                <a16:creationId xmlns:a16="http://schemas.microsoft.com/office/drawing/2014/main" id="{314A5F64-6247-2551-8F30-2732E608DEFA}"/>
              </a:ext>
            </a:extLst>
          </p:cNvPr>
          <p:cNvSpPr/>
          <p:nvPr/>
        </p:nvSpPr>
        <p:spPr>
          <a:xfrm rot="5400000">
            <a:off x="7601613" y="2651604"/>
            <a:ext cx="483972" cy="1215081"/>
          </a:xfrm>
          <a:prstGeom prst="upDownArrow">
            <a:avLst/>
          </a:prstGeom>
        </p:spPr>
        <p:style>
          <a:lnRef idx="3">
            <a:schemeClr val="lt1"/>
          </a:lnRef>
          <a:fillRef idx="1">
            <a:schemeClr val="accent6"/>
          </a:fillRef>
          <a:effectRef idx="1">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Thought Bubble: Cloud 15">
            <a:extLst>
              <a:ext uri="{FF2B5EF4-FFF2-40B4-BE49-F238E27FC236}">
                <a16:creationId xmlns:a16="http://schemas.microsoft.com/office/drawing/2014/main" id="{16A92C57-A13E-BE0A-7FE8-C9497AADD18D}"/>
              </a:ext>
            </a:extLst>
          </p:cNvPr>
          <p:cNvSpPr/>
          <p:nvPr/>
        </p:nvSpPr>
        <p:spPr>
          <a:xfrm>
            <a:off x="6691774" y="5191966"/>
            <a:ext cx="2272949" cy="1215454"/>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ea typeface="+mn-lt"/>
                <a:cs typeface="+mn-lt"/>
              </a:rPr>
              <a:t>     </a:t>
            </a:r>
            <a:endParaRPr lang="en-US" dirty="0">
              <a:solidFill>
                <a:schemeClr val="tx1"/>
              </a:solidFill>
            </a:endParaRPr>
          </a:p>
          <a:p>
            <a:r>
              <a:rPr lang="en-US" dirty="0">
                <a:solidFill>
                  <a:schemeClr val="tx1"/>
                </a:solidFill>
                <a:ea typeface="+mn-lt"/>
                <a:cs typeface="+mn-lt"/>
              </a:rPr>
              <a:t>10+museums  Region CVL</a:t>
            </a:r>
            <a:endParaRPr lang="en-US" dirty="0">
              <a:solidFill>
                <a:schemeClr val="tx1"/>
              </a:solidFill>
            </a:endParaRPr>
          </a:p>
          <a:p>
            <a:pPr algn="ctr"/>
            <a:endParaRPr lang="en-US" dirty="0">
              <a:cs typeface="Calibri"/>
            </a:endParaRPr>
          </a:p>
        </p:txBody>
      </p:sp>
      <p:sp>
        <p:nvSpPr>
          <p:cNvPr id="4" name="Slide Number Placeholder 3">
            <a:extLst>
              <a:ext uri="{FF2B5EF4-FFF2-40B4-BE49-F238E27FC236}">
                <a16:creationId xmlns:a16="http://schemas.microsoft.com/office/drawing/2014/main" id="{AC3E4858-DC2A-9BAA-B177-0A43CBDAC282}"/>
              </a:ext>
            </a:extLst>
          </p:cNvPr>
          <p:cNvSpPr>
            <a:spLocks noGrp="1"/>
          </p:cNvSpPr>
          <p:nvPr>
            <p:ph type="sldNum" sz="quarter" idx="12"/>
          </p:nvPr>
        </p:nvSpPr>
        <p:spPr/>
        <p:txBody>
          <a:bodyPr/>
          <a:lstStyle/>
          <a:p>
            <a:fld id="{330EA680-D336-4FF7-8B7A-9848BB0A1C32}" type="slidenum">
              <a:rPr lang="en-US" smtClean="0"/>
              <a:t>2</a:t>
            </a:fld>
            <a:endParaRPr lang="en-US"/>
          </a:p>
        </p:txBody>
      </p:sp>
      <p:pic>
        <p:nvPicPr>
          <p:cNvPr id="2050" name="Picture 2" descr="Centre d'études supérieures de la Renaissance - CESR">
            <a:extLst>
              <a:ext uri="{FF2B5EF4-FFF2-40B4-BE49-F238E27FC236}">
                <a16:creationId xmlns:a16="http://schemas.microsoft.com/office/drawing/2014/main" id="{1ED65D63-66C8-309A-751C-28E91EBF08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8371" y="2842446"/>
            <a:ext cx="1362075" cy="838200"/>
          </a:xfrm>
          <a:prstGeom prst="rect">
            <a:avLst/>
          </a:prstGeom>
          <a:noFill/>
          <a:extLst>
            <a:ext uri="{909E8E84-426E-40DD-AFC4-6F175D3DCCD1}">
              <a14:hiddenFill xmlns:a14="http://schemas.microsoft.com/office/drawing/2010/main">
                <a:solidFill>
                  <a:srgbClr val="FFFFFF"/>
                </a:solidFill>
              </a14:hiddenFill>
            </a:ext>
          </a:extLst>
        </p:spPr>
      </p:pic>
      <p:sp>
        <p:nvSpPr>
          <p:cNvPr id="5" name="Arrow: Up-Down 4">
            <a:extLst>
              <a:ext uri="{FF2B5EF4-FFF2-40B4-BE49-F238E27FC236}">
                <a16:creationId xmlns:a16="http://schemas.microsoft.com/office/drawing/2014/main" id="{C0906C88-5C3F-7EBF-5CF0-355C0C6D2873}"/>
              </a:ext>
            </a:extLst>
          </p:cNvPr>
          <p:cNvSpPr/>
          <p:nvPr/>
        </p:nvSpPr>
        <p:spPr>
          <a:xfrm rot="16200000">
            <a:off x="3206943" y="2777540"/>
            <a:ext cx="483972" cy="1215081"/>
          </a:xfrm>
          <a:prstGeom prst="upDownArrow">
            <a:avLst/>
          </a:prstGeom>
        </p:spPr>
        <p:style>
          <a:lnRef idx="3">
            <a:schemeClr val="lt1"/>
          </a:lnRef>
          <a:fillRef idx="1">
            <a:schemeClr val="accent6"/>
          </a:fillRef>
          <a:effectRef idx="1">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2" descr="Conseil régional du Centre-Val de Loire — Wikipédia">
            <a:extLst>
              <a:ext uri="{FF2B5EF4-FFF2-40B4-BE49-F238E27FC236}">
                <a16:creationId xmlns:a16="http://schemas.microsoft.com/office/drawing/2014/main" id="{BA3A27B9-937D-8282-0A9A-F657CDE8EA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7768" y="2991892"/>
            <a:ext cx="1315941" cy="964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15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6"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p:txBody>
          <a:bodyPr/>
          <a:lstStyle/>
          <a:p>
            <a:pPr>
              <a:spcBef>
                <a:spcPts val="1000"/>
              </a:spcBef>
            </a:pPr>
            <a:r>
              <a:rPr lang="en-US" dirty="0">
                <a:solidFill>
                  <a:schemeClr val="accent2"/>
                </a:solidFill>
                <a:cs typeface="Calibri Light"/>
              </a:rPr>
              <a:t>Eye Tracking</a:t>
            </a:r>
            <a:endParaRPr lang="en-US" dirty="0"/>
          </a:p>
        </p:txBody>
      </p:sp>
      <p:sp>
        <p:nvSpPr>
          <p:cNvPr id="30" name="Content Placeholder 2">
            <a:extLst>
              <a:ext uri="{FF2B5EF4-FFF2-40B4-BE49-F238E27FC236}">
                <a16:creationId xmlns:a16="http://schemas.microsoft.com/office/drawing/2014/main" id="{0A48FC4F-E1EC-4DE7-2C47-8ECED1206211}"/>
              </a:ext>
            </a:extLst>
          </p:cNvPr>
          <p:cNvSpPr>
            <a:spLocks noGrp="1"/>
          </p:cNvSpPr>
          <p:nvPr>
            <p:ph idx="1"/>
          </p:nvPr>
        </p:nvSpPr>
        <p:spPr>
          <a:xfrm>
            <a:off x="838200" y="1825625"/>
            <a:ext cx="10515600" cy="4351338"/>
          </a:xfrm>
        </p:spPr>
        <p:txBody>
          <a:bodyPr vert="horz" lIns="91440" tIns="45720" rIns="91440" bIns="45720" rtlCol="0" anchor="t">
            <a:normAutofit/>
          </a:bodyPr>
          <a:lstStyle/>
          <a:p>
            <a:endParaRPr lang="en-US">
              <a:solidFill>
                <a:schemeClr val="accent1">
                  <a:lumMod val="50000"/>
                </a:schemeClr>
              </a:solidFill>
              <a:ea typeface="Calibri"/>
              <a:cs typeface="Calibri"/>
            </a:endParaRPr>
          </a:p>
          <a:p>
            <a:endParaRPr lang="en-US">
              <a:solidFill>
                <a:schemeClr val="accent1">
                  <a:lumMod val="50000"/>
                </a:schemeClr>
              </a:solidFill>
              <a:ea typeface="Calibri"/>
              <a:cs typeface="Calibri"/>
            </a:endParaRPr>
          </a:p>
          <a:p>
            <a:endParaRPr lang="en-US">
              <a:solidFill>
                <a:srgbClr val="203864"/>
              </a:solidFill>
              <a:cs typeface="Calibri"/>
            </a:endParaRPr>
          </a:p>
          <a:p>
            <a:endParaRPr lang="en-US">
              <a:solidFill>
                <a:srgbClr val="203864"/>
              </a:solidFill>
              <a:cs typeface="Calibri"/>
            </a:endParaRPr>
          </a:p>
          <a:p>
            <a:pPr marL="0" indent="0">
              <a:buNone/>
            </a:pPr>
            <a:endParaRPr lang="en-US">
              <a:cs typeface="Calibri"/>
            </a:endParaRPr>
          </a:p>
        </p:txBody>
      </p:sp>
      <p:pic>
        <p:nvPicPr>
          <p:cNvPr id="3" name="Picture 3" descr="A picture containing person, indoor, hand, kitchen appliance&#10;&#10;Description automatically generated">
            <a:extLst>
              <a:ext uri="{FF2B5EF4-FFF2-40B4-BE49-F238E27FC236}">
                <a16:creationId xmlns:a16="http://schemas.microsoft.com/office/drawing/2014/main" id="{C8B14546-97AC-3720-6DC0-52C76AD23889}"/>
              </a:ext>
            </a:extLst>
          </p:cNvPr>
          <p:cNvPicPr>
            <a:picLocks noChangeAspect="1"/>
          </p:cNvPicPr>
          <p:nvPr/>
        </p:nvPicPr>
        <p:blipFill>
          <a:blip r:embed="rId3"/>
          <a:stretch>
            <a:fillRect/>
          </a:stretch>
        </p:blipFill>
        <p:spPr>
          <a:xfrm>
            <a:off x="765913" y="1824831"/>
            <a:ext cx="3752317" cy="2098417"/>
          </a:xfrm>
          <a:prstGeom prst="rect">
            <a:avLst/>
          </a:prstGeom>
        </p:spPr>
      </p:pic>
      <p:sp>
        <p:nvSpPr>
          <p:cNvPr id="8" name="Slide Number Placeholder 7">
            <a:extLst>
              <a:ext uri="{FF2B5EF4-FFF2-40B4-BE49-F238E27FC236}">
                <a16:creationId xmlns:a16="http://schemas.microsoft.com/office/drawing/2014/main" id="{C27A1231-5FD8-F632-E73A-643E098872F1}"/>
              </a:ext>
            </a:extLst>
          </p:cNvPr>
          <p:cNvSpPr>
            <a:spLocks noGrp="1"/>
          </p:cNvSpPr>
          <p:nvPr>
            <p:ph type="sldNum" sz="quarter" idx="12"/>
          </p:nvPr>
        </p:nvSpPr>
        <p:spPr/>
        <p:txBody>
          <a:bodyPr/>
          <a:lstStyle/>
          <a:p>
            <a:fld id="{330EA680-D336-4FF7-8B7A-9848BB0A1C32}" type="slidenum">
              <a:rPr lang="en-US" smtClean="0"/>
              <a:t>20</a:t>
            </a:fld>
            <a:endParaRPr lang="en-US"/>
          </a:p>
        </p:txBody>
      </p:sp>
      <p:pic>
        <p:nvPicPr>
          <p:cNvPr id="10" name="Picture 9" descr="A picture containing text, clipart, businesscard&#10;&#10;Description automatically generated">
            <a:extLst>
              <a:ext uri="{FF2B5EF4-FFF2-40B4-BE49-F238E27FC236}">
                <a16:creationId xmlns:a16="http://schemas.microsoft.com/office/drawing/2014/main" id="{9116C0FC-F221-9CCA-1312-DAD7D51CE992}"/>
              </a:ext>
            </a:extLst>
          </p:cNvPr>
          <p:cNvPicPr>
            <a:picLocks noChangeAspect="1"/>
          </p:cNvPicPr>
          <p:nvPr/>
        </p:nvPicPr>
        <p:blipFill>
          <a:blip r:embed="rId4"/>
          <a:stretch>
            <a:fillRect/>
          </a:stretch>
        </p:blipFill>
        <p:spPr>
          <a:xfrm>
            <a:off x="9925308" y="43416"/>
            <a:ext cx="2000250" cy="1266825"/>
          </a:xfrm>
          <a:prstGeom prst="rect">
            <a:avLst/>
          </a:prstGeom>
        </p:spPr>
      </p:pic>
      <p:pic>
        <p:nvPicPr>
          <p:cNvPr id="9" name="Picture 10">
            <a:extLst>
              <a:ext uri="{FF2B5EF4-FFF2-40B4-BE49-F238E27FC236}">
                <a16:creationId xmlns:a16="http://schemas.microsoft.com/office/drawing/2014/main" id="{347897B2-C4E3-1233-7110-039D2BA48302}"/>
              </a:ext>
            </a:extLst>
          </p:cNvPr>
          <p:cNvPicPr>
            <a:picLocks noChangeAspect="1"/>
          </p:cNvPicPr>
          <p:nvPr/>
        </p:nvPicPr>
        <p:blipFill>
          <a:blip r:embed="rId5"/>
          <a:stretch>
            <a:fillRect/>
          </a:stretch>
        </p:blipFill>
        <p:spPr>
          <a:xfrm>
            <a:off x="5432738" y="1380754"/>
            <a:ext cx="4868213" cy="1810491"/>
          </a:xfrm>
          <a:prstGeom prst="rect">
            <a:avLst/>
          </a:prstGeom>
        </p:spPr>
      </p:pic>
      <p:pic>
        <p:nvPicPr>
          <p:cNvPr id="11" name="Picture 11" descr="Icon&#10;&#10;Description automatically generated">
            <a:extLst>
              <a:ext uri="{FF2B5EF4-FFF2-40B4-BE49-F238E27FC236}">
                <a16:creationId xmlns:a16="http://schemas.microsoft.com/office/drawing/2014/main" id="{67690922-8404-9D6A-A2CE-04945CAA3840}"/>
              </a:ext>
            </a:extLst>
          </p:cNvPr>
          <p:cNvPicPr>
            <a:picLocks noChangeAspect="1"/>
          </p:cNvPicPr>
          <p:nvPr/>
        </p:nvPicPr>
        <p:blipFill>
          <a:blip r:embed="rId6"/>
          <a:stretch>
            <a:fillRect/>
          </a:stretch>
        </p:blipFill>
        <p:spPr>
          <a:xfrm>
            <a:off x="764146" y="4117081"/>
            <a:ext cx="4224270" cy="2369444"/>
          </a:xfrm>
          <a:prstGeom prst="rect">
            <a:avLst/>
          </a:prstGeom>
        </p:spPr>
      </p:pic>
      <p:pic>
        <p:nvPicPr>
          <p:cNvPr id="12" name="Picture 12" descr="Text&#10;&#10;Description automatically generated">
            <a:extLst>
              <a:ext uri="{FF2B5EF4-FFF2-40B4-BE49-F238E27FC236}">
                <a16:creationId xmlns:a16="http://schemas.microsoft.com/office/drawing/2014/main" id="{A42AC829-4894-93C8-2599-8273DD400648}"/>
              </a:ext>
            </a:extLst>
          </p:cNvPr>
          <p:cNvPicPr>
            <a:picLocks noChangeAspect="1"/>
          </p:cNvPicPr>
          <p:nvPr/>
        </p:nvPicPr>
        <p:blipFill rotWithShape="1">
          <a:blip r:embed="rId7"/>
          <a:srcRect t="12360" r="-249" b="-375"/>
          <a:stretch/>
        </p:blipFill>
        <p:spPr>
          <a:xfrm>
            <a:off x="5862034" y="3661823"/>
            <a:ext cx="4320878" cy="2527907"/>
          </a:xfrm>
          <a:prstGeom prst="rect">
            <a:avLst/>
          </a:prstGeom>
        </p:spPr>
      </p:pic>
    </p:spTree>
    <p:extLst>
      <p:ext uri="{BB962C8B-B14F-4D97-AF65-F5344CB8AC3E}">
        <p14:creationId xmlns:p14="http://schemas.microsoft.com/office/powerpoint/2010/main" val="3405566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7533F-A14E-0607-C127-4574427DA4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C61446-7F51-AF9F-26E3-208EFA3B9937}"/>
              </a:ext>
            </a:extLst>
          </p:cNvPr>
          <p:cNvSpPr>
            <a:spLocks noGrp="1"/>
          </p:cNvSpPr>
          <p:nvPr>
            <p:ph type="title"/>
          </p:nvPr>
        </p:nvSpPr>
        <p:spPr/>
        <p:txBody>
          <a:bodyPr/>
          <a:lstStyle/>
          <a:p>
            <a:pPr>
              <a:spcBef>
                <a:spcPts val="1000"/>
              </a:spcBef>
            </a:pPr>
            <a:r>
              <a:rPr lang="en-US" dirty="0">
                <a:solidFill>
                  <a:schemeClr val="accent2"/>
                </a:solidFill>
                <a:cs typeface="Calibri Light"/>
              </a:rPr>
              <a:t>Eye Tracking</a:t>
            </a:r>
            <a:endParaRPr lang="en-US" dirty="0"/>
          </a:p>
        </p:txBody>
      </p:sp>
      <p:sp>
        <p:nvSpPr>
          <p:cNvPr id="30" name="Content Placeholder 2">
            <a:extLst>
              <a:ext uri="{FF2B5EF4-FFF2-40B4-BE49-F238E27FC236}">
                <a16:creationId xmlns:a16="http://schemas.microsoft.com/office/drawing/2014/main" id="{45576281-3A18-0268-9A24-57CC8BA837B7}"/>
              </a:ext>
            </a:extLst>
          </p:cNvPr>
          <p:cNvSpPr>
            <a:spLocks noGrp="1"/>
          </p:cNvSpPr>
          <p:nvPr>
            <p:ph idx="1"/>
          </p:nvPr>
        </p:nvSpPr>
        <p:spPr>
          <a:xfrm>
            <a:off x="838200" y="1825625"/>
            <a:ext cx="10515600" cy="4351338"/>
          </a:xfrm>
        </p:spPr>
        <p:txBody>
          <a:bodyPr vert="horz" lIns="91440" tIns="45720" rIns="91440" bIns="45720" rtlCol="0" anchor="t">
            <a:normAutofit/>
          </a:bodyPr>
          <a:lstStyle/>
          <a:p>
            <a:endParaRPr lang="en-US">
              <a:solidFill>
                <a:schemeClr val="accent1">
                  <a:lumMod val="50000"/>
                </a:schemeClr>
              </a:solidFill>
              <a:ea typeface="Calibri"/>
              <a:cs typeface="Calibri"/>
            </a:endParaRPr>
          </a:p>
          <a:p>
            <a:endParaRPr lang="en-US">
              <a:solidFill>
                <a:schemeClr val="accent1">
                  <a:lumMod val="50000"/>
                </a:schemeClr>
              </a:solidFill>
              <a:ea typeface="Calibri"/>
              <a:cs typeface="Calibri"/>
            </a:endParaRPr>
          </a:p>
          <a:p>
            <a:endParaRPr lang="en-US">
              <a:solidFill>
                <a:srgbClr val="203864"/>
              </a:solidFill>
              <a:cs typeface="Calibri"/>
            </a:endParaRPr>
          </a:p>
          <a:p>
            <a:endParaRPr lang="en-US">
              <a:solidFill>
                <a:srgbClr val="203864"/>
              </a:solidFill>
              <a:cs typeface="Calibri"/>
            </a:endParaRPr>
          </a:p>
          <a:p>
            <a:pPr marL="0" indent="0">
              <a:buNone/>
            </a:pPr>
            <a:endParaRPr lang="en-US">
              <a:cs typeface="Calibri"/>
            </a:endParaRPr>
          </a:p>
        </p:txBody>
      </p:sp>
      <p:pic>
        <p:nvPicPr>
          <p:cNvPr id="3" name="Picture 3" descr="A picture containing person, indoor, hand, kitchen appliance&#10;&#10;Description automatically generated">
            <a:extLst>
              <a:ext uri="{FF2B5EF4-FFF2-40B4-BE49-F238E27FC236}">
                <a16:creationId xmlns:a16="http://schemas.microsoft.com/office/drawing/2014/main" id="{9B910AD7-EF0C-91BA-DD98-716D94721A64}"/>
              </a:ext>
            </a:extLst>
          </p:cNvPr>
          <p:cNvPicPr>
            <a:picLocks noChangeAspect="1"/>
          </p:cNvPicPr>
          <p:nvPr/>
        </p:nvPicPr>
        <p:blipFill>
          <a:blip r:embed="rId3"/>
          <a:stretch>
            <a:fillRect/>
          </a:stretch>
        </p:blipFill>
        <p:spPr>
          <a:xfrm>
            <a:off x="765913" y="1824831"/>
            <a:ext cx="3752317" cy="2098417"/>
          </a:xfrm>
          <a:prstGeom prst="rect">
            <a:avLst/>
          </a:prstGeom>
        </p:spPr>
      </p:pic>
      <p:sp>
        <p:nvSpPr>
          <p:cNvPr id="8" name="Slide Number Placeholder 7">
            <a:extLst>
              <a:ext uri="{FF2B5EF4-FFF2-40B4-BE49-F238E27FC236}">
                <a16:creationId xmlns:a16="http://schemas.microsoft.com/office/drawing/2014/main" id="{3481792F-0525-0AFF-1B3C-32A9610E1B31}"/>
              </a:ext>
            </a:extLst>
          </p:cNvPr>
          <p:cNvSpPr>
            <a:spLocks noGrp="1"/>
          </p:cNvSpPr>
          <p:nvPr>
            <p:ph type="sldNum" sz="quarter" idx="12"/>
          </p:nvPr>
        </p:nvSpPr>
        <p:spPr/>
        <p:txBody>
          <a:bodyPr/>
          <a:lstStyle/>
          <a:p>
            <a:fld id="{330EA680-D336-4FF7-8B7A-9848BB0A1C32}" type="slidenum">
              <a:rPr lang="en-US" smtClean="0"/>
              <a:t>21</a:t>
            </a:fld>
            <a:endParaRPr lang="en-US"/>
          </a:p>
        </p:txBody>
      </p:sp>
      <p:pic>
        <p:nvPicPr>
          <p:cNvPr id="10" name="Picture 9" descr="A picture containing text, clipart, businesscard&#10;&#10;Description automatically generated">
            <a:extLst>
              <a:ext uri="{FF2B5EF4-FFF2-40B4-BE49-F238E27FC236}">
                <a16:creationId xmlns:a16="http://schemas.microsoft.com/office/drawing/2014/main" id="{E092C873-3DF2-DDEC-36B2-6EE2F69423EE}"/>
              </a:ext>
            </a:extLst>
          </p:cNvPr>
          <p:cNvPicPr>
            <a:picLocks noChangeAspect="1"/>
          </p:cNvPicPr>
          <p:nvPr/>
        </p:nvPicPr>
        <p:blipFill>
          <a:blip r:embed="rId4"/>
          <a:stretch>
            <a:fillRect/>
          </a:stretch>
        </p:blipFill>
        <p:spPr>
          <a:xfrm>
            <a:off x="9925308" y="43416"/>
            <a:ext cx="2000250" cy="1266825"/>
          </a:xfrm>
          <a:prstGeom prst="rect">
            <a:avLst/>
          </a:prstGeom>
        </p:spPr>
      </p:pic>
      <p:pic>
        <p:nvPicPr>
          <p:cNvPr id="9" name="Picture 10">
            <a:extLst>
              <a:ext uri="{FF2B5EF4-FFF2-40B4-BE49-F238E27FC236}">
                <a16:creationId xmlns:a16="http://schemas.microsoft.com/office/drawing/2014/main" id="{CFF0ACA4-2824-0B92-8662-F1EA738EE429}"/>
              </a:ext>
            </a:extLst>
          </p:cNvPr>
          <p:cNvPicPr>
            <a:picLocks noChangeAspect="1"/>
          </p:cNvPicPr>
          <p:nvPr/>
        </p:nvPicPr>
        <p:blipFill>
          <a:blip r:embed="rId5"/>
          <a:stretch>
            <a:fillRect/>
          </a:stretch>
        </p:blipFill>
        <p:spPr>
          <a:xfrm>
            <a:off x="5432738" y="1380754"/>
            <a:ext cx="4868213" cy="1810491"/>
          </a:xfrm>
          <a:prstGeom prst="rect">
            <a:avLst/>
          </a:prstGeom>
        </p:spPr>
      </p:pic>
      <p:pic>
        <p:nvPicPr>
          <p:cNvPr id="11" name="Picture 11" descr="Icon&#10;&#10;Description automatically generated">
            <a:extLst>
              <a:ext uri="{FF2B5EF4-FFF2-40B4-BE49-F238E27FC236}">
                <a16:creationId xmlns:a16="http://schemas.microsoft.com/office/drawing/2014/main" id="{A2816AC6-10B6-2BE8-1B44-7F2D257B1722}"/>
              </a:ext>
            </a:extLst>
          </p:cNvPr>
          <p:cNvPicPr>
            <a:picLocks noChangeAspect="1"/>
          </p:cNvPicPr>
          <p:nvPr/>
        </p:nvPicPr>
        <p:blipFill>
          <a:blip r:embed="rId6"/>
          <a:stretch>
            <a:fillRect/>
          </a:stretch>
        </p:blipFill>
        <p:spPr>
          <a:xfrm>
            <a:off x="764146" y="4117081"/>
            <a:ext cx="4224270" cy="2369444"/>
          </a:xfrm>
          <a:prstGeom prst="rect">
            <a:avLst/>
          </a:prstGeom>
        </p:spPr>
      </p:pic>
      <p:pic>
        <p:nvPicPr>
          <p:cNvPr id="12" name="Picture 12" descr="Text&#10;&#10;Description automatically generated">
            <a:extLst>
              <a:ext uri="{FF2B5EF4-FFF2-40B4-BE49-F238E27FC236}">
                <a16:creationId xmlns:a16="http://schemas.microsoft.com/office/drawing/2014/main" id="{10A97240-1E2A-0CA1-B52F-A80A72404E40}"/>
              </a:ext>
            </a:extLst>
          </p:cNvPr>
          <p:cNvPicPr>
            <a:picLocks noChangeAspect="1"/>
          </p:cNvPicPr>
          <p:nvPr/>
        </p:nvPicPr>
        <p:blipFill rotWithShape="1">
          <a:blip r:embed="rId7"/>
          <a:srcRect t="12360" r="-249" b="-375"/>
          <a:stretch/>
        </p:blipFill>
        <p:spPr>
          <a:xfrm>
            <a:off x="5862034" y="3661823"/>
            <a:ext cx="4320878" cy="2527907"/>
          </a:xfrm>
          <a:prstGeom prst="rect">
            <a:avLst/>
          </a:prstGeom>
        </p:spPr>
      </p:pic>
      <p:sp>
        <p:nvSpPr>
          <p:cNvPr id="4" name="Rectangle 3">
            <a:extLst>
              <a:ext uri="{FF2B5EF4-FFF2-40B4-BE49-F238E27FC236}">
                <a16:creationId xmlns:a16="http://schemas.microsoft.com/office/drawing/2014/main" id="{BED62EF1-3808-6D07-F7D4-031C99BE4031}"/>
              </a:ext>
            </a:extLst>
          </p:cNvPr>
          <p:cNvSpPr/>
          <p:nvPr/>
        </p:nvSpPr>
        <p:spPr>
          <a:xfrm>
            <a:off x="764146" y="1824831"/>
            <a:ext cx="3752317" cy="209841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C257633C-E9A1-E4C4-E171-EF6C99B9A93F}"/>
              </a:ext>
            </a:extLst>
          </p:cNvPr>
          <p:cNvSpPr/>
          <p:nvPr/>
        </p:nvSpPr>
        <p:spPr>
          <a:xfrm>
            <a:off x="5990685" y="3634895"/>
            <a:ext cx="4192227" cy="252790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81317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p:txBody>
          <a:bodyPr/>
          <a:lstStyle/>
          <a:p>
            <a:pPr>
              <a:spcBef>
                <a:spcPts val="1000"/>
              </a:spcBef>
            </a:pPr>
            <a:r>
              <a:rPr lang="en-US" dirty="0">
                <a:solidFill>
                  <a:schemeClr val="accent2"/>
                </a:solidFill>
                <a:cs typeface="Calibri Light"/>
              </a:rPr>
              <a:t>Eye Tracking </a:t>
            </a:r>
          </a:p>
        </p:txBody>
      </p:sp>
      <p:pic>
        <p:nvPicPr>
          <p:cNvPr id="3" name="Picture 3" descr="A picture containing person, indoor, hand, kitchen appliance&#10;&#10;Description automatically generated">
            <a:extLst>
              <a:ext uri="{FF2B5EF4-FFF2-40B4-BE49-F238E27FC236}">
                <a16:creationId xmlns:a16="http://schemas.microsoft.com/office/drawing/2014/main" id="{C8B14546-97AC-3720-6DC0-52C76AD23889}"/>
              </a:ext>
            </a:extLst>
          </p:cNvPr>
          <p:cNvPicPr>
            <a:picLocks noChangeAspect="1"/>
          </p:cNvPicPr>
          <p:nvPr/>
        </p:nvPicPr>
        <p:blipFill>
          <a:blip r:embed="rId3"/>
          <a:stretch>
            <a:fillRect/>
          </a:stretch>
        </p:blipFill>
        <p:spPr>
          <a:xfrm>
            <a:off x="7475421" y="2189959"/>
            <a:ext cx="4404107" cy="2467977"/>
          </a:xfrm>
          <a:prstGeom prst="rect">
            <a:avLst/>
          </a:prstGeom>
        </p:spPr>
      </p:pic>
      <p:sp>
        <p:nvSpPr>
          <p:cNvPr id="7" name="TextBox 6">
            <a:extLst>
              <a:ext uri="{FF2B5EF4-FFF2-40B4-BE49-F238E27FC236}">
                <a16:creationId xmlns:a16="http://schemas.microsoft.com/office/drawing/2014/main" id="{7D607710-F512-EBE1-1085-E37296B8E329}"/>
              </a:ext>
            </a:extLst>
          </p:cNvPr>
          <p:cNvSpPr txBox="1"/>
          <p:nvPr/>
        </p:nvSpPr>
        <p:spPr>
          <a:xfrm>
            <a:off x="9121815" y="5063892"/>
            <a:ext cx="17207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Tobii X2-30</a:t>
            </a:r>
          </a:p>
        </p:txBody>
      </p:sp>
      <p:sp>
        <p:nvSpPr>
          <p:cNvPr id="8" name="Slide Number Placeholder 7">
            <a:extLst>
              <a:ext uri="{FF2B5EF4-FFF2-40B4-BE49-F238E27FC236}">
                <a16:creationId xmlns:a16="http://schemas.microsoft.com/office/drawing/2014/main" id="{C27A1231-5FD8-F632-E73A-643E098872F1}"/>
              </a:ext>
            </a:extLst>
          </p:cNvPr>
          <p:cNvSpPr>
            <a:spLocks noGrp="1"/>
          </p:cNvSpPr>
          <p:nvPr>
            <p:ph type="sldNum" sz="quarter" idx="12"/>
          </p:nvPr>
        </p:nvSpPr>
        <p:spPr/>
        <p:txBody>
          <a:bodyPr/>
          <a:lstStyle/>
          <a:p>
            <a:fld id="{330EA680-D336-4FF7-8B7A-9848BB0A1C32}" type="slidenum">
              <a:rPr lang="en-US" smtClean="0"/>
              <a:t>22</a:t>
            </a:fld>
            <a:endParaRPr lang="en-US"/>
          </a:p>
        </p:txBody>
      </p:sp>
      <p:pic>
        <p:nvPicPr>
          <p:cNvPr id="10" name="Picture 9" descr="A picture containing text, clipart, businesscard&#10;&#10;Description automatically generated">
            <a:extLst>
              <a:ext uri="{FF2B5EF4-FFF2-40B4-BE49-F238E27FC236}">
                <a16:creationId xmlns:a16="http://schemas.microsoft.com/office/drawing/2014/main" id="{9116C0FC-F221-9CCA-1312-DAD7D51CE992}"/>
              </a:ext>
            </a:extLst>
          </p:cNvPr>
          <p:cNvPicPr>
            <a:picLocks noChangeAspect="1"/>
          </p:cNvPicPr>
          <p:nvPr/>
        </p:nvPicPr>
        <p:blipFill>
          <a:blip r:embed="rId4"/>
          <a:stretch>
            <a:fillRect/>
          </a:stretch>
        </p:blipFill>
        <p:spPr>
          <a:xfrm>
            <a:off x="9925308" y="118831"/>
            <a:ext cx="2000250" cy="1266825"/>
          </a:xfrm>
          <a:prstGeom prst="rect">
            <a:avLst/>
          </a:prstGeom>
        </p:spPr>
      </p:pic>
      <p:graphicFrame>
        <p:nvGraphicFramePr>
          <p:cNvPr id="14" name="Table 14">
            <a:extLst>
              <a:ext uri="{FF2B5EF4-FFF2-40B4-BE49-F238E27FC236}">
                <a16:creationId xmlns:a16="http://schemas.microsoft.com/office/drawing/2014/main" id="{E818C6F8-8D54-B267-3F91-081A3A5CB015}"/>
              </a:ext>
            </a:extLst>
          </p:cNvPr>
          <p:cNvGraphicFramePr>
            <a:graphicFrameLocks noGrp="1"/>
          </p:cNvGraphicFramePr>
          <p:nvPr>
            <p:extLst>
              <p:ext uri="{D42A27DB-BD31-4B8C-83A1-F6EECF244321}">
                <p14:modId xmlns:p14="http://schemas.microsoft.com/office/powerpoint/2010/main" val="2758002738"/>
              </p:ext>
            </p:extLst>
          </p:nvPr>
        </p:nvGraphicFramePr>
        <p:xfrm>
          <a:off x="312472" y="2039816"/>
          <a:ext cx="6822516" cy="3571600"/>
        </p:xfrm>
        <a:graphic>
          <a:graphicData uri="http://schemas.openxmlformats.org/drawingml/2006/table">
            <a:tbl>
              <a:tblPr firstRow="1" bandRow="1">
                <a:tableStyleId>{9DCAF9ED-07DC-4A11-8D7F-57B35C25682E}</a:tableStyleId>
              </a:tblPr>
              <a:tblGrid>
                <a:gridCol w="3411258">
                  <a:extLst>
                    <a:ext uri="{9D8B030D-6E8A-4147-A177-3AD203B41FA5}">
                      <a16:colId xmlns:a16="http://schemas.microsoft.com/office/drawing/2014/main" val="1842011540"/>
                    </a:ext>
                  </a:extLst>
                </a:gridCol>
                <a:gridCol w="3411258">
                  <a:extLst>
                    <a:ext uri="{9D8B030D-6E8A-4147-A177-3AD203B41FA5}">
                      <a16:colId xmlns:a16="http://schemas.microsoft.com/office/drawing/2014/main" val="2760277561"/>
                    </a:ext>
                  </a:extLst>
                </a:gridCol>
              </a:tblGrid>
              <a:tr h="812188">
                <a:tc gridSpan="2">
                  <a:txBody>
                    <a:bodyPr/>
                    <a:lstStyle/>
                    <a:p>
                      <a:pPr algn="ctr"/>
                      <a:endParaRPr lang="en-GB" dirty="0"/>
                    </a:p>
                    <a:p>
                      <a:pPr algn="ctr"/>
                      <a:r>
                        <a:rPr lang="en-GB" dirty="0" err="1"/>
                        <a:t>Tobii</a:t>
                      </a:r>
                      <a:r>
                        <a:rPr lang="en-GB" dirty="0"/>
                        <a:t> X2-30 Eye Tracker Compact Edition </a:t>
                      </a:r>
                    </a:p>
                  </a:txBody>
                  <a:tcPr/>
                </a:tc>
                <a:tc hMerge="1">
                  <a:txBody>
                    <a:bodyPr/>
                    <a:lstStyle/>
                    <a:p>
                      <a:endParaRPr lang="en-GB" dirty="0"/>
                    </a:p>
                  </a:txBody>
                  <a:tcPr/>
                </a:tc>
                <a:extLst>
                  <a:ext uri="{0D108BD9-81ED-4DB2-BD59-A6C34878D82A}">
                    <a16:rowId xmlns:a16="http://schemas.microsoft.com/office/drawing/2014/main" val="566338615"/>
                  </a:ext>
                </a:extLst>
              </a:tr>
              <a:tr h="477605">
                <a:tc>
                  <a:txBody>
                    <a:bodyPr/>
                    <a:lstStyle/>
                    <a:p>
                      <a:r>
                        <a:rPr lang="en-GB" dirty="0"/>
                        <a:t>Sampling rate</a:t>
                      </a:r>
                    </a:p>
                  </a:txBody>
                  <a:tcPr/>
                </a:tc>
                <a:tc>
                  <a:txBody>
                    <a:bodyPr/>
                    <a:lstStyle/>
                    <a:p>
                      <a:r>
                        <a:rPr lang="en-GB" dirty="0"/>
                        <a:t>30 Hz (std. dev. </a:t>
                      </a:r>
                      <a:r>
                        <a:rPr lang="en-GB" dirty="0" err="1"/>
                        <a:t>approx</a:t>
                      </a:r>
                      <a:r>
                        <a:rPr lang="en-GB" dirty="0"/>
                        <a:t> 2 Hz)</a:t>
                      </a:r>
                    </a:p>
                  </a:txBody>
                  <a:tcPr/>
                </a:tc>
                <a:extLst>
                  <a:ext uri="{0D108BD9-81ED-4DB2-BD59-A6C34878D82A}">
                    <a16:rowId xmlns:a16="http://schemas.microsoft.com/office/drawing/2014/main" val="404265558"/>
                  </a:ext>
                </a:extLst>
              </a:tr>
              <a:tr h="460548">
                <a:tc>
                  <a:txBody>
                    <a:bodyPr/>
                    <a:lstStyle/>
                    <a:p>
                      <a:r>
                        <a:rPr lang="en-GB" dirty="0"/>
                        <a:t>System latency</a:t>
                      </a:r>
                    </a:p>
                  </a:txBody>
                  <a:tcPr/>
                </a:tc>
                <a:tc>
                  <a:txBody>
                    <a:bodyPr/>
                    <a:lstStyle/>
                    <a:p>
                      <a:r>
                        <a:rPr lang="en-GB" dirty="0"/>
                        <a:t>50 – 70 </a:t>
                      </a:r>
                      <a:r>
                        <a:rPr lang="en-GB" dirty="0" err="1"/>
                        <a:t>ms</a:t>
                      </a:r>
                      <a:endParaRPr lang="en-GB" dirty="0"/>
                    </a:p>
                  </a:txBody>
                  <a:tcPr/>
                </a:tc>
                <a:extLst>
                  <a:ext uri="{0D108BD9-81ED-4DB2-BD59-A6C34878D82A}">
                    <a16:rowId xmlns:a16="http://schemas.microsoft.com/office/drawing/2014/main" val="2938046401"/>
                  </a:ext>
                </a:extLst>
              </a:tr>
              <a:tr h="513064">
                <a:tc>
                  <a:txBody>
                    <a:bodyPr/>
                    <a:lstStyle/>
                    <a:p>
                      <a:r>
                        <a:rPr lang="en-GB" dirty="0"/>
                        <a:t>Recommended screen size</a:t>
                      </a:r>
                    </a:p>
                  </a:txBody>
                  <a:tcPr/>
                </a:tc>
                <a:tc>
                  <a:txBody>
                    <a:bodyPr/>
                    <a:lstStyle/>
                    <a:p>
                      <a:r>
                        <a:rPr lang="en-GB" dirty="0"/>
                        <a:t>Up to 25” (16:9)</a:t>
                      </a:r>
                    </a:p>
                  </a:txBody>
                  <a:tcPr/>
                </a:tc>
                <a:extLst>
                  <a:ext uri="{0D108BD9-81ED-4DB2-BD59-A6C34878D82A}">
                    <a16:rowId xmlns:a16="http://schemas.microsoft.com/office/drawing/2014/main" val="1354347192"/>
                  </a:ext>
                </a:extLst>
              </a:tr>
              <a:tr h="496007">
                <a:tc>
                  <a:txBody>
                    <a:bodyPr/>
                    <a:lstStyle/>
                    <a:p>
                      <a:r>
                        <a:rPr lang="en-GB" dirty="0"/>
                        <a:t>Operating distance</a:t>
                      </a:r>
                    </a:p>
                  </a:txBody>
                  <a:tcPr/>
                </a:tc>
                <a:tc>
                  <a:txBody>
                    <a:bodyPr/>
                    <a:lstStyle/>
                    <a:p>
                      <a:r>
                        <a:rPr lang="en-GB" dirty="0"/>
                        <a:t>40 - 90 cm (15.7 - 33.5‘’) </a:t>
                      </a:r>
                    </a:p>
                  </a:txBody>
                  <a:tcPr/>
                </a:tc>
                <a:extLst>
                  <a:ext uri="{0D108BD9-81ED-4DB2-BD59-A6C34878D82A}">
                    <a16:rowId xmlns:a16="http://schemas.microsoft.com/office/drawing/2014/main" val="4094380806"/>
                  </a:ext>
                </a:extLst>
              </a:tr>
              <a:tr h="406094">
                <a:tc>
                  <a:txBody>
                    <a:bodyPr/>
                    <a:lstStyle/>
                    <a:p>
                      <a:r>
                        <a:rPr lang="en-GB" dirty="0"/>
                        <a:t>Accuracy</a:t>
                      </a:r>
                    </a:p>
                  </a:txBody>
                  <a:tcPr/>
                </a:tc>
                <a:tc>
                  <a:txBody>
                    <a:bodyPr/>
                    <a:lstStyle/>
                    <a:p>
                      <a:r>
                        <a:rPr lang="en-GB" dirty="0"/>
                        <a:t>0.4°</a:t>
                      </a:r>
                    </a:p>
                  </a:txBody>
                  <a:tcPr/>
                </a:tc>
                <a:extLst>
                  <a:ext uri="{0D108BD9-81ED-4DB2-BD59-A6C34878D82A}">
                    <a16:rowId xmlns:a16="http://schemas.microsoft.com/office/drawing/2014/main" val="3617025065"/>
                  </a:ext>
                </a:extLst>
              </a:tr>
              <a:tr h="406094">
                <a:tc>
                  <a:txBody>
                    <a:bodyPr/>
                    <a:lstStyle/>
                    <a:p>
                      <a:r>
                        <a:rPr lang="en-GB" dirty="0"/>
                        <a:t>Precision</a:t>
                      </a:r>
                    </a:p>
                  </a:txBody>
                  <a:tcPr/>
                </a:tc>
                <a:tc>
                  <a:txBody>
                    <a:bodyPr/>
                    <a:lstStyle/>
                    <a:p>
                      <a:r>
                        <a:rPr lang="en-GB" dirty="0"/>
                        <a:t>0.32° </a:t>
                      </a:r>
                    </a:p>
                  </a:txBody>
                  <a:tcPr/>
                </a:tc>
                <a:extLst>
                  <a:ext uri="{0D108BD9-81ED-4DB2-BD59-A6C34878D82A}">
                    <a16:rowId xmlns:a16="http://schemas.microsoft.com/office/drawing/2014/main" val="3661897110"/>
                  </a:ext>
                </a:extLst>
              </a:tr>
            </a:tbl>
          </a:graphicData>
        </a:graphic>
      </p:graphicFrame>
    </p:spTree>
    <p:extLst>
      <p:ext uri="{BB962C8B-B14F-4D97-AF65-F5344CB8AC3E}">
        <p14:creationId xmlns:p14="http://schemas.microsoft.com/office/powerpoint/2010/main" val="88183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1860E-DC68-A108-0CD4-525850BF84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5CA31B-CF3E-088D-9467-ED01553190D9}"/>
              </a:ext>
            </a:extLst>
          </p:cNvPr>
          <p:cNvSpPr>
            <a:spLocks noGrp="1"/>
          </p:cNvSpPr>
          <p:nvPr>
            <p:ph type="title"/>
          </p:nvPr>
        </p:nvSpPr>
        <p:spPr/>
        <p:txBody>
          <a:bodyPr/>
          <a:lstStyle/>
          <a:p>
            <a:pPr>
              <a:spcBef>
                <a:spcPts val="1000"/>
              </a:spcBef>
            </a:pPr>
            <a:r>
              <a:rPr lang="en-US" dirty="0">
                <a:solidFill>
                  <a:schemeClr val="accent2"/>
                </a:solidFill>
                <a:cs typeface="Calibri Light"/>
              </a:rPr>
              <a:t>Experiment</a:t>
            </a:r>
          </a:p>
        </p:txBody>
      </p:sp>
      <p:sp>
        <p:nvSpPr>
          <p:cNvPr id="6" name="Slide Number Placeholder 5">
            <a:extLst>
              <a:ext uri="{FF2B5EF4-FFF2-40B4-BE49-F238E27FC236}">
                <a16:creationId xmlns:a16="http://schemas.microsoft.com/office/drawing/2014/main" id="{D618EFAB-12F9-8A03-D6A5-4D26908B26F9}"/>
              </a:ext>
            </a:extLst>
          </p:cNvPr>
          <p:cNvSpPr>
            <a:spLocks noGrp="1"/>
          </p:cNvSpPr>
          <p:nvPr>
            <p:ph type="sldNum" sz="quarter" idx="12"/>
          </p:nvPr>
        </p:nvSpPr>
        <p:spPr/>
        <p:txBody>
          <a:bodyPr/>
          <a:lstStyle/>
          <a:p>
            <a:fld id="{330EA680-D336-4FF7-8B7A-9848BB0A1C32}" type="slidenum">
              <a:rPr lang="en-US" smtClean="0"/>
              <a:t>23</a:t>
            </a:fld>
            <a:endParaRPr lang="en-US"/>
          </a:p>
        </p:txBody>
      </p:sp>
      <p:sp>
        <p:nvSpPr>
          <p:cNvPr id="7" name="Rectangle 6">
            <a:extLst>
              <a:ext uri="{FF2B5EF4-FFF2-40B4-BE49-F238E27FC236}">
                <a16:creationId xmlns:a16="http://schemas.microsoft.com/office/drawing/2014/main" id="{E3316CC2-9517-A95A-7A76-A9BE6A926C82}"/>
              </a:ext>
            </a:extLst>
          </p:cNvPr>
          <p:cNvSpPr/>
          <p:nvPr/>
        </p:nvSpPr>
        <p:spPr>
          <a:xfrm>
            <a:off x="9020843" y="1782147"/>
            <a:ext cx="2448000" cy="2376000"/>
          </a:xfrm>
          <a:prstGeom prst="rect">
            <a:avLst/>
          </a:prstGeom>
          <a:solidFill>
            <a:schemeClr val="tx2">
              <a:lumMod val="75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bg1"/>
                </a:solidFill>
                <a:ea typeface="Calibri"/>
                <a:cs typeface="Calibri"/>
              </a:rPr>
              <a:t>              </a:t>
            </a:r>
          </a:p>
          <a:p>
            <a:pPr algn="ctr"/>
            <a:endParaRPr lang="en-US" sz="2400" b="1" dirty="0">
              <a:solidFill>
                <a:schemeClr val="bg1"/>
              </a:solidFill>
              <a:ea typeface="Calibri"/>
              <a:cs typeface="Calibri"/>
            </a:endParaRPr>
          </a:p>
          <a:p>
            <a:pPr algn="ctr"/>
            <a:r>
              <a:rPr lang="en-US" sz="2400" b="1" dirty="0">
                <a:solidFill>
                  <a:schemeClr val="bg1"/>
                </a:solidFill>
                <a:ea typeface="Calibri"/>
                <a:cs typeface="Calibri"/>
              </a:rPr>
              <a:t>15</a:t>
            </a:r>
          </a:p>
        </p:txBody>
      </p:sp>
      <p:sp>
        <p:nvSpPr>
          <p:cNvPr id="9" name="Rectangle 8">
            <a:extLst>
              <a:ext uri="{FF2B5EF4-FFF2-40B4-BE49-F238E27FC236}">
                <a16:creationId xmlns:a16="http://schemas.microsoft.com/office/drawing/2014/main" id="{FA7F6F7D-FE2F-4B96-2AC9-F1A524E3ACE3}"/>
              </a:ext>
            </a:extLst>
          </p:cNvPr>
          <p:cNvSpPr/>
          <p:nvPr/>
        </p:nvSpPr>
        <p:spPr>
          <a:xfrm>
            <a:off x="6308330" y="1782147"/>
            <a:ext cx="2448000" cy="2376000"/>
          </a:xfrm>
          <a:prstGeom prst="rect">
            <a:avLst/>
          </a:prstGeom>
          <a:solidFill>
            <a:schemeClr val="tx2">
              <a:lumMod val="75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bg1"/>
                </a:solidFill>
                <a:ea typeface="Calibri"/>
                <a:cs typeface="Calibri"/>
              </a:rPr>
              <a:t>            </a:t>
            </a:r>
          </a:p>
          <a:p>
            <a:pPr algn="ctr"/>
            <a:endParaRPr lang="en-US" sz="2400" b="1" dirty="0">
              <a:solidFill>
                <a:schemeClr val="bg1"/>
              </a:solidFill>
              <a:ea typeface="Calibri"/>
              <a:cs typeface="Calibri"/>
            </a:endParaRPr>
          </a:p>
          <a:p>
            <a:pPr algn="ctr"/>
            <a:r>
              <a:rPr lang="en-US" sz="2400" b="1" dirty="0">
                <a:solidFill>
                  <a:schemeClr val="bg1"/>
                </a:solidFill>
                <a:ea typeface="Calibri"/>
                <a:cs typeface="Calibri"/>
              </a:rPr>
              <a:t> 5.5</a:t>
            </a:r>
          </a:p>
        </p:txBody>
      </p:sp>
      <p:sp>
        <p:nvSpPr>
          <p:cNvPr id="11" name="Rectangle 10">
            <a:extLst>
              <a:ext uri="{FF2B5EF4-FFF2-40B4-BE49-F238E27FC236}">
                <a16:creationId xmlns:a16="http://schemas.microsoft.com/office/drawing/2014/main" id="{0D48FAD7-DD2B-D1A0-52EA-3441803166F0}"/>
              </a:ext>
            </a:extLst>
          </p:cNvPr>
          <p:cNvSpPr/>
          <p:nvPr/>
        </p:nvSpPr>
        <p:spPr>
          <a:xfrm>
            <a:off x="3556390" y="1782147"/>
            <a:ext cx="2448000" cy="2376000"/>
          </a:xfrm>
          <a:prstGeom prst="rect">
            <a:avLst/>
          </a:prstGeom>
          <a:solidFill>
            <a:schemeClr val="tx2">
              <a:lumMod val="75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bg1"/>
                </a:solidFill>
                <a:ea typeface="Calibri"/>
                <a:cs typeface="Calibri"/>
              </a:rPr>
              <a:t>       </a:t>
            </a:r>
          </a:p>
          <a:p>
            <a:pPr algn="ctr"/>
            <a:endParaRPr lang="en-US" sz="2400" b="1" dirty="0">
              <a:solidFill>
                <a:schemeClr val="bg1"/>
              </a:solidFill>
              <a:ea typeface="Calibri"/>
              <a:cs typeface="Calibri"/>
            </a:endParaRPr>
          </a:p>
          <a:p>
            <a:pPr algn="ctr"/>
            <a:r>
              <a:rPr lang="en-US" sz="2400" b="1" dirty="0">
                <a:solidFill>
                  <a:schemeClr val="bg1"/>
                </a:solidFill>
                <a:ea typeface="Calibri"/>
                <a:cs typeface="Calibri"/>
              </a:rPr>
              <a:t>16</a:t>
            </a:r>
          </a:p>
          <a:p>
            <a:endParaRPr lang="en-US" dirty="0">
              <a:solidFill>
                <a:schemeClr val="accent1">
                  <a:lumMod val="50000"/>
                </a:schemeClr>
              </a:solidFill>
              <a:ea typeface="Calibri"/>
              <a:cs typeface="Calibri"/>
            </a:endParaRPr>
          </a:p>
        </p:txBody>
      </p:sp>
      <p:sp>
        <p:nvSpPr>
          <p:cNvPr id="13" name="Rectangle 12">
            <a:extLst>
              <a:ext uri="{FF2B5EF4-FFF2-40B4-BE49-F238E27FC236}">
                <a16:creationId xmlns:a16="http://schemas.microsoft.com/office/drawing/2014/main" id="{84DE5D70-383F-CC07-B625-0BF1D9703615}"/>
              </a:ext>
            </a:extLst>
          </p:cNvPr>
          <p:cNvSpPr/>
          <p:nvPr/>
        </p:nvSpPr>
        <p:spPr>
          <a:xfrm>
            <a:off x="723157" y="1782147"/>
            <a:ext cx="2448000" cy="2376000"/>
          </a:xfrm>
          <a:prstGeom prst="rect">
            <a:avLst/>
          </a:prstGeom>
          <a:solidFill>
            <a:schemeClr val="tx2">
              <a:lumMod val="75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ea typeface="Calibri"/>
                <a:cs typeface="Calibri"/>
              </a:rPr>
              <a:t>            </a:t>
            </a:r>
          </a:p>
          <a:p>
            <a:pPr algn="ctr"/>
            <a:endParaRPr lang="en-US" sz="2400" b="1" dirty="0">
              <a:solidFill>
                <a:schemeClr val="bg1"/>
              </a:solidFill>
              <a:ea typeface="Calibri"/>
              <a:cs typeface="Calibri"/>
            </a:endParaRPr>
          </a:p>
          <a:p>
            <a:pPr algn="ctr"/>
            <a:r>
              <a:rPr lang="en-US" sz="2400" b="1" dirty="0">
                <a:solidFill>
                  <a:schemeClr val="bg1"/>
                </a:solidFill>
                <a:ea typeface="Calibri"/>
                <a:cs typeface="Calibri"/>
              </a:rPr>
              <a:t>340</a:t>
            </a:r>
            <a:endParaRPr lang="en-US" b="1" dirty="0">
              <a:solidFill>
                <a:schemeClr val="bg1"/>
              </a:solidFill>
              <a:ea typeface="Calibri"/>
              <a:cs typeface="Calibri"/>
            </a:endParaRPr>
          </a:p>
          <a:p>
            <a:r>
              <a:rPr lang="en-US" dirty="0">
                <a:solidFill>
                  <a:schemeClr val="accent1">
                    <a:lumMod val="50000"/>
                  </a:schemeClr>
                </a:solidFill>
                <a:ea typeface="Calibri"/>
                <a:cs typeface="Calibri"/>
              </a:rPr>
              <a:t> </a:t>
            </a:r>
          </a:p>
        </p:txBody>
      </p:sp>
      <p:sp>
        <p:nvSpPr>
          <p:cNvPr id="5" name="Rectangle 4">
            <a:extLst>
              <a:ext uri="{FF2B5EF4-FFF2-40B4-BE49-F238E27FC236}">
                <a16:creationId xmlns:a16="http://schemas.microsoft.com/office/drawing/2014/main" id="{96BF43AF-DB1C-B27A-13BC-78801D652ADC}"/>
              </a:ext>
            </a:extLst>
          </p:cNvPr>
          <p:cNvSpPr/>
          <p:nvPr/>
        </p:nvSpPr>
        <p:spPr>
          <a:xfrm>
            <a:off x="1932832" y="4237241"/>
            <a:ext cx="2448000" cy="2376000"/>
          </a:xfrm>
          <a:prstGeom prst="rect">
            <a:avLst/>
          </a:prstGeom>
          <a:solidFill>
            <a:schemeClr val="tx2">
              <a:lumMod val="75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endParaRPr lang="en-US" sz="2400" b="1" dirty="0"/>
          </a:p>
          <a:p>
            <a:pPr algn="ctr"/>
            <a:r>
              <a:rPr lang="en-US" sz="2400" b="1" dirty="0"/>
              <a:t>55-65 cm </a:t>
            </a:r>
            <a:endParaRPr lang="en-US" sz="2400" b="1" dirty="0">
              <a:cs typeface="Calibri"/>
            </a:endParaRPr>
          </a:p>
        </p:txBody>
      </p:sp>
      <p:sp>
        <p:nvSpPr>
          <p:cNvPr id="8" name="Rectangle 7">
            <a:extLst>
              <a:ext uri="{FF2B5EF4-FFF2-40B4-BE49-F238E27FC236}">
                <a16:creationId xmlns:a16="http://schemas.microsoft.com/office/drawing/2014/main" id="{64AC7541-23CD-BE60-7CFF-7979556ED211}"/>
              </a:ext>
            </a:extLst>
          </p:cNvPr>
          <p:cNvSpPr/>
          <p:nvPr/>
        </p:nvSpPr>
        <p:spPr>
          <a:xfrm>
            <a:off x="4766065" y="4249606"/>
            <a:ext cx="2448000" cy="2376000"/>
          </a:xfrm>
          <a:prstGeom prst="rect">
            <a:avLst/>
          </a:prstGeom>
          <a:solidFill>
            <a:schemeClr val="tx2">
              <a:lumMod val="75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t>        </a:t>
            </a:r>
          </a:p>
          <a:p>
            <a:pPr algn="ctr"/>
            <a:endParaRPr lang="en-US" sz="2400" b="1" dirty="0"/>
          </a:p>
          <a:p>
            <a:pPr algn="ctr"/>
            <a:r>
              <a:rPr lang="en-US" sz="2400" b="1" dirty="0"/>
              <a:t> </a:t>
            </a:r>
          </a:p>
          <a:p>
            <a:pPr algn="ctr"/>
            <a:r>
              <a:rPr lang="en-US" sz="2400" b="1" dirty="0"/>
              <a:t>25”</a:t>
            </a:r>
          </a:p>
          <a:p>
            <a:pPr algn="ctr"/>
            <a:r>
              <a:rPr lang="en-US" sz="2400" b="1" dirty="0"/>
              <a:t> </a:t>
            </a:r>
            <a:endParaRPr lang="en-US" sz="2400" b="1" dirty="0">
              <a:cs typeface="Calibri"/>
            </a:endParaRPr>
          </a:p>
        </p:txBody>
      </p:sp>
      <p:sp>
        <p:nvSpPr>
          <p:cNvPr id="10" name="Rectangle 9">
            <a:extLst>
              <a:ext uri="{FF2B5EF4-FFF2-40B4-BE49-F238E27FC236}">
                <a16:creationId xmlns:a16="http://schemas.microsoft.com/office/drawing/2014/main" id="{A257863F-BBEA-A262-6D1C-8D22D8112815}"/>
              </a:ext>
            </a:extLst>
          </p:cNvPr>
          <p:cNvSpPr/>
          <p:nvPr/>
        </p:nvSpPr>
        <p:spPr>
          <a:xfrm>
            <a:off x="7518005" y="4249606"/>
            <a:ext cx="2448000" cy="2376000"/>
          </a:xfrm>
          <a:prstGeom prst="rect">
            <a:avLst/>
          </a:prstGeom>
          <a:solidFill>
            <a:schemeClr val="tx2">
              <a:lumMod val="75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endParaRPr lang="en-US" sz="2400" b="1" dirty="0"/>
          </a:p>
          <a:p>
            <a:pPr algn="ctr"/>
            <a:r>
              <a:rPr lang="en-US" sz="2400" b="1" dirty="0"/>
              <a:t>Tobii X2-30</a:t>
            </a:r>
          </a:p>
        </p:txBody>
      </p:sp>
      <p:pic>
        <p:nvPicPr>
          <p:cNvPr id="15" name="Picture 14" descr="A picture containing text, clipart, businesscard&#10;&#10;Description automatically generated">
            <a:extLst>
              <a:ext uri="{FF2B5EF4-FFF2-40B4-BE49-F238E27FC236}">
                <a16:creationId xmlns:a16="http://schemas.microsoft.com/office/drawing/2014/main" id="{E829D7B2-19D7-A0BE-A647-40C0AEDDDCC7}"/>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4100" name="Picture 4">
            <a:extLst>
              <a:ext uri="{FF2B5EF4-FFF2-40B4-BE49-F238E27FC236}">
                <a16:creationId xmlns:a16="http://schemas.microsoft.com/office/drawing/2014/main" id="{CF760328-691F-5890-EAEF-5A3573C5DB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4591" y="2349108"/>
            <a:ext cx="820504" cy="674756"/>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clock icon">
            <a:extLst>
              <a:ext uri="{FF2B5EF4-FFF2-40B4-BE49-F238E27FC236}">
                <a16:creationId xmlns:a16="http://schemas.microsoft.com/office/drawing/2014/main" id="{BC82E667-59CF-9F1F-491E-948A57BF38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2916" y="2241904"/>
            <a:ext cx="838828" cy="8388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A5AA8E3-47F7-562F-1967-D5224B7E3698}"/>
              </a:ext>
            </a:extLst>
          </p:cNvPr>
          <p:cNvPicPr>
            <a:picLocks noChangeAspect="1"/>
          </p:cNvPicPr>
          <p:nvPr/>
        </p:nvPicPr>
        <p:blipFill>
          <a:blip r:embed="rId6"/>
          <a:stretch>
            <a:fillRect/>
          </a:stretch>
        </p:blipFill>
        <p:spPr>
          <a:xfrm>
            <a:off x="1380848" y="2001932"/>
            <a:ext cx="1103968" cy="1103968"/>
          </a:xfrm>
          <a:prstGeom prst="rect">
            <a:avLst/>
          </a:prstGeom>
        </p:spPr>
      </p:pic>
      <p:pic>
        <p:nvPicPr>
          <p:cNvPr id="19" name="Picture 18">
            <a:extLst>
              <a:ext uri="{FF2B5EF4-FFF2-40B4-BE49-F238E27FC236}">
                <a16:creationId xmlns:a16="http://schemas.microsoft.com/office/drawing/2014/main" id="{4A56892F-58C8-2631-DDEF-30445E487D87}"/>
              </a:ext>
            </a:extLst>
          </p:cNvPr>
          <p:cNvPicPr>
            <a:picLocks noChangeAspect="1"/>
          </p:cNvPicPr>
          <p:nvPr/>
        </p:nvPicPr>
        <p:blipFill>
          <a:blip r:embed="rId7"/>
          <a:stretch>
            <a:fillRect/>
          </a:stretch>
        </p:blipFill>
        <p:spPr>
          <a:xfrm>
            <a:off x="4355882" y="2128232"/>
            <a:ext cx="952500" cy="952500"/>
          </a:xfrm>
          <a:prstGeom prst="rect">
            <a:avLst/>
          </a:prstGeom>
        </p:spPr>
      </p:pic>
      <p:pic>
        <p:nvPicPr>
          <p:cNvPr id="21" name="Picture 20">
            <a:extLst>
              <a:ext uri="{FF2B5EF4-FFF2-40B4-BE49-F238E27FC236}">
                <a16:creationId xmlns:a16="http://schemas.microsoft.com/office/drawing/2014/main" id="{723DCF2A-A4D8-BEB0-0416-8AD4031F3E4C}"/>
              </a:ext>
            </a:extLst>
          </p:cNvPr>
          <p:cNvPicPr>
            <a:picLocks noChangeAspect="1"/>
          </p:cNvPicPr>
          <p:nvPr/>
        </p:nvPicPr>
        <p:blipFill>
          <a:blip r:embed="rId8"/>
          <a:stretch>
            <a:fillRect/>
          </a:stretch>
        </p:blipFill>
        <p:spPr>
          <a:xfrm>
            <a:off x="5528140" y="4679565"/>
            <a:ext cx="952500" cy="952500"/>
          </a:xfrm>
          <a:prstGeom prst="rect">
            <a:avLst/>
          </a:prstGeom>
        </p:spPr>
      </p:pic>
      <p:pic>
        <p:nvPicPr>
          <p:cNvPr id="25" name="Picture 24">
            <a:extLst>
              <a:ext uri="{FF2B5EF4-FFF2-40B4-BE49-F238E27FC236}">
                <a16:creationId xmlns:a16="http://schemas.microsoft.com/office/drawing/2014/main" id="{FC8B55F6-DD55-B319-BE8C-FE09BE96693D}"/>
              </a:ext>
            </a:extLst>
          </p:cNvPr>
          <p:cNvPicPr>
            <a:picLocks noChangeAspect="1"/>
          </p:cNvPicPr>
          <p:nvPr/>
        </p:nvPicPr>
        <p:blipFill rotWithShape="1">
          <a:blip r:embed="rId9"/>
          <a:srcRect b="20037"/>
          <a:stretch/>
        </p:blipFill>
        <p:spPr>
          <a:xfrm>
            <a:off x="2410608" y="4548294"/>
            <a:ext cx="1355346" cy="1083771"/>
          </a:xfrm>
          <a:prstGeom prst="rect">
            <a:avLst/>
          </a:prstGeom>
        </p:spPr>
      </p:pic>
      <p:pic>
        <p:nvPicPr>
          <p:cNvPr id="29" name="Picture 28">
            <a:extLst>
              <a:ext uri="{FF2B5EF4-FFF2-40B4-BE49-F238E27FC236}">
                <a16:creationId xmlns:a16="http://schemas.microsoft.com/office/drawing/2014/main" id="{4FFFF83B-8EC7-A48C-8D78-EC545B01621B}"/>
              </a:ext>
            </a:extLst>
          </p:cNvPr>
          <p:cNvPicPr>
            <a:picLocks noChangeAspect="1"/>
          </p:cNvPicPr>
          <p:nvPr/>
        </p:nvPicPr>
        <p:blipFill rotWithShape="1">
          <a:blip r:embed="rId10"/>
          <a:srcRect b="17918"/>
          <a:stretch/>
        </p:blipFill>
        <p:spPr>
          <a:xfrm>
            <a:off x="8174533" y="4624390"/>
            <a:ext cx="1134944" cy="931577"/>
          </a:xfrm>
          <a:prstGeom prst="rect">
            <a:avLst/>
          </a:prstGeom>
        </p:spPr>
      </p:pic>
    </p:spTree>
    <p:extLst>
      <p:ext uri="{BB962C8B-B14F-4D97-AF65-F5344CB8AC3E}">
        <p14:creationId xmlns:p14="http://schemas.microsoft.com/office/powerpoint/2010/main" val="40613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0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5" grpId="0" animBg="1"/>
      <p:bldP spid="8"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7C7F4-A798-CEFF-F2E0-B25B8875CACE}"/>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6F34818-F1BE-D20A-7B22-614AB9AAFAD2}"/>
              </a:ext>
            </a:extLst>
          </p:cNvPr>
          <p:cNvSpPr>
            <a:spLocks noGrp="1"/>
          </p:cNvSpPr>
          <p:nvPr>
            <p:ph type="sldNum" sz="quarter" idx="12"/>
          </p:nvPr>
        </p:nvSpPr>
        <p:spPr/>
        <p:txBody>
          <a:bodyPr/>
          <a:lstStyle/>
          <a:p>
            <a:fld id="{330EA680-D336-4FF7-8B7A-9848BB0A1C32}" type="slidenum">
              <a:rPr lang="en-US" smtClean="0"/>
              <a:t>24</a:t>
            </a:fld>
            <a:endParaRPr lang="en-US"/>
          </a:p>
        </p:txBody>
      </p:sp>
      <p:pic>
        <p:nvPicPr>
          <p:cNvPr id="3" name="Picture 2">
            <a:extLst>
              <a:ext uri="{FF2B5EF4-FFF2-40B4-BE49-F238E27FC236}">
                <a16:creationId xmlns:a16="http://schemas.microsoft.com/office/drawing/2014/main" id="{C172167D-CB9D-822A-26CB-27B80B41DB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19780" y="640306"/>
            <a:ext cx="6868681" cy="5909492"/>
          </a:xfrm>
          <a:prstGeom prst="rect">
            <a:avLst/>
          </a:prstGeom>
        </p:spPr>
      </p:pic>
      <p:sp>
        <p:nvSpPr>
          <p:cNvPr id="2" name="Title 1">
            <a:extLst>
              <a:ext uri="{FF2B5EF4-FFF2-40B4-BE49-F238E27FC236}">
                <a16:creationId xmlns:a16="http://schemas.microsoft.com/office/drawing/2014/main" id="{DE188383-5935-0F94-6165-6C90B14826D2}"/>
              </a:ext>
            </a:extLst>
          </p:cNvPr>
          <p:cNvSpPr>
            <a:spLocks noGrp="1"/>
          </p:cNvSpPr>
          <p:nvPr>
            <p:ph type="title"/>
          </p:nvPr>
        </p:nvSpPr>
        <p:spPr>
          <a:xfrm>
            <a:off x="337456" y="376011"/>
            <a:ext cx="3233058" cy="3575503"/>
          </a:xfrm>
        </p:spPr>
        <p:txBody>
          <a:bodyPr/>
          <a:lstStyle/>
          <a:p>
            <a:pPr>
              <a:spcBef>
                <a:spcPts val="1000"/>
              </a:spcBef>
            </a:pPr>
            <a:r>
              <a:rPr lang="en-US" dirty="0">
                <a:solidFill>
                  <a:schemeClr val="accent2"/>
                </a:solidFill>
                <a:cs typeface="Calibri Light"/>
              </a:rPr>
              <a:t>Participant </a:t>
            </a:r>
            <a:br>
              <a:rPr lang="en-US" dirty="0">
                <a:solidFill>
                  <a:schemeClr val="accent2"/>
                </a:solidFill>
                <a:cs typeface="Calibri Light"/>
              </a:rPr>
            </a:br>
            <a:r>
              <a:rPr lang="en-US" dirty="0">
                <a:solidFill>
                  <a:schemeClr val="accent2"/>
                </a:solidFill>
                <a:cs typeface="Calibri Light"/>
              </a:rPr>
              <a:t>Form </a:t>
            </a:r>
          </a:p>
        </p:txBody>
      </p:sp>
      <p:pic>
        <p:nvPicPr>
          <p:cNvPr id="9" name="Picture 8" descr="A picture containing text, clipart, businesscard&#10;&#10;Description automatically generated">
            <a:extLst>
              <a:ext uri="{FF2B5EF4-FFF2-40B4-BE49-F238E27FC236}">
                <a16:creationId xmlns:a16="http://schemas.microsoft.com/office/drawing/2014/main" id="{BDB7079E-9892-051B-F8CB-C977CAD400C1}"/>
              </a:ext>
            </a:extLst>
          </p:cNvPr>
          <p:cNvPicPr>
            <a:picLocks noChangeAspect="1"/>
          </p:cNvPicPr>
          <p:nvPr/>
        </p:nvPicPr>
        <p:blipFill>
          <a:blip r:embed="rId4"/>
          <a:stretch>
            <a:fillRect/>
          </a:stretch>
        </p:blipFill>
        <p:spPr>
          <a:xfrm>
            <a:off x="9925308" y="118831"/>
            <a:ext cx="2000250" cy="1266825"/>
          </a:xfrm>
          <a:prstGeom prst="rect">
            <a:avLst/>
          </a:prstGeom>
        </p:spPr>
      </p:pic>
    </p:spTree>
    <p:extLst>
      <p:ext uri="{BB962C8B-B14F-4D97-AF65-F5344CB8AC3E}">
        <p14:creationId xmlns:p14="http://schemas.microsoft.com/office/powerpoint/2010/main" val="1625539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30820-A38B-3038-521E-2A2783560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4EF229-4F65-0E14-F27C-B6209D59423B}"/>
              </a:ext>
            </a:extLst>
          </p:cNvPr>
          <p:cNvSpPr>
            <a:spLocks noGrp="1"/>
          </p:cNvSpPr>
          <p:nvPr>
            <p:ph type="title"/>
          </p:nvPr>
        </p:nvSpPr>
        <p:spPr/>
        <p:txBody>
          <a:bodyPr/>
          <a:lstStyle/>
          <a:p>
            <a:pPr>
              <a:spcBef>
                <a:spcPts val="1000"/>
              </a:spcBef>
            </a:pPr>
            <a:r>
              <a:rPr lang="en-US" dirty="0">
                <a:solidFill>
                  <a:schemeClr val="accent2"/>
                </a:solidFill>
                <a:cs typeface="Calibri Light"/>
              </a:rPr>
              <a:t>Experiment </a:t>
            </a:r>
          </a:p>
        </p:txBody>
      </p:sp>
      <p:sp>
        <p:nvSpPr>
          <p:cNvPr id="6" name="Slide Number Placeholder 5">
            <a:extLst>
              <a:ext uri="{FF2B5EF4-FFF2-40B4-BE49-F238E27FC236}">
                <a16:creationId xmlns:a16="http://schemas.microsoft.com/office/drawing/2014/main" id="{74C8292F-4557-932A-B34B-5665D12C2C75}"/>
              </a:ext>
            </a:extLst>
          </p:cNvPr>
          <p:cNvSpPr>
            <a:spLocks noGrp="1"/>
          </p:cNvSpPr>
          <p:nvPr>
            <p:ph type="sldNum" sz="quarter" idx="12"/>
          </p:nvPr>
        </p:nvSpPr>
        <p:spPr/>
        <p:txBody>
          <a:bodyPr/>
          <a:lstStyle/>
          <a:p>
            <a:fld id="{330EA680-D336-4FF7-8B7A-9848BB0A1C32}" type="slidenum">
              <a:rPr lang="en-US" smtClean="0"/>
              <a:t>25</a:t>
            </a:fld>
            <a:endParaRPr lang="en-US"/>
          </a:p>
        </p:txBody>
      </p:sp>
      <p:pic>
        <p:nvPicPr>
          <p:cNvPr id="9" name="Picture 8" descr="A picture containing text, clipart, businesscard&#10;&#10;Description automatically generated">
            <a:extLst>
              <a:ext uri="{FF2B5EF4-FFF2-40B4-BE49-F238E27FC236}">
                <a16:creationId xmlns:a16="http://schemas.microsoft.com/office/drawing/2014/main" id="{23E67E21-8DC6-8478-EC93-D3C247A4AA33}"/>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3" name="Picture 2">
            <a:extLst>
              <a:ext uri="{FF2B5EF4-FFF2-40B4-BE49-F238E27FC236}">
                <a16:creationId xmlns:a16="http://schemas.microsoft.com/office/drawing/2014/main" id="{471F1BB1-9E78-C8BC-D2A7-D90344F371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97503" y="1690688"/>
            <a:ext cx="8527805" cy="4818984"/>
          </a:xfrm>
          <a:prstGeom prst="rect">
            <a:avLst/>
          </a:prstGeom>
        </p:spPr>
      </p:pic>
      <p:sp>
        <p:nvSpPr>
          <p:cNvPr id="4" name="Rectangle 3">
            <a:extLst>
              <a:ext uri="{FF2B5EF4-FFF2-40B4-BE49-F238E27FC236}">
                <a16:creationId xmlns:a16="http://schemas.microsoft.com/office/drawing/2014/main" id="{27B7643A-757C-0AF3-D58C-8DDB3980B598}"/>
              </a:ext>
            </a:extLst>
          </p:cNvPr>
          <p:cNvSpPr/>
          <p:nvPr/>
        </p:nvSpPr>
        <p:spPr>
          <a:xfrm>
            <a:off x="6886993" y="1690688"/>
            <a:ext cx="3062546" cy="4949598"/>
          </a:xfrm>
          <a:prstGeom prst="rect">
            <a:avLst/>
          </a:prstGeom>
          <a:solidFill>
            <a:srgbClr val="FFFF00">
              <a:alpha val="2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42913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p:txBody>
          <a:bodyPr/>
          <a:lstStyle/>
          <a:p>
            <a:pPr>
              <a:spcBef>
                <a:spcPts val="1000"/>
              </a:spcBef>
            </a:pPr>
            <a:r>
              <a:rPr lang="en-US">
                <a:solidFill>
                  <a:schemeClr val="accent2"/>
                </a:solidFill>
                <a:cs typeface="Calibri Light"/>
              </a:rPr>
              <a:t>Dataset </a:t>
            </a:r>
          </a:p>
        </p:txBody>
      </p:sp>
      <p:pic>
        <p:nvPicPr>
          <p:cNvPr id="21" name="Picture 21" descr="A picture containing text&#10;&#10;Description automatically generated">
            <a:extLst>
              <a:ext uri="{FF2B5EF4-FFF2-40B4-BE49-F238E27FC236}">
                <a16:creationId xmlns:a16="http://schemas.microsoft.com/office/drawing/2014/main" id="{C9FEC450-5971-940D-2B48-50026DDA792D}"/>
              </a:ext>
            </a:extLst>
          </p:cNvPr>
          <p:cNvPicPr>
            <a:picLocks noChangeAspect="1"/>
          </p:cNvPicPr>
          <p:nvPr/>
        </p:nvPicPr>
        <p:blipFill>
          <a:blip r:embed="rId3"/>
          <a:stretch>
            <a:fillRect/>
          </a:stretch>
        </p:blipFill>
        <p:spPr>
          <a:xfrm>
            <a:off x="395702" y="2184105"/>
            <a:ext cx="2752555" cy="1557827"/>
          </a:xfrm>
          <a:prstGeom prst="rect">
            <a:avLst/>
          </a:prstGeom>
        </p:spPr>
      </p:pic>
      <p:pic>
        <p:nvPicPr>
          <p:cNvPr id="22" name="Picture 22" descr="A picture containing star, outdoor object, night sky&#10;&#10;Description automatically generated">
            <a:extLst>
              <a:ext uri="{FF2B5EF4-FFF2-40B4-BE49-F238E27FC236}">
                <a16:creationId xmlns:a16="http://schemas.microsoft.com/office/drawing/2014/main" id="{2C17C82A-50B8-5434-08F9-E208C3E12A16}"/>
              </a:ext>
            </a:extLst>
          </p:cNvPr>
          <p:cNvPicPr>
            <a:picLocks noChangeAspect="1"/>
          </p:cNvPicPr>
          <p:nvPr/>
        </p:nvPicPr>
        <p:blipFill>
          <a:blip r:embed="rId4"/>
          <a:stretch>
            <a:fillRect/>
          </a:stretch>
        </p:blipFill>
        <p:spPr>
          <a:xfrm>
            <a:off x="393894" y="3793106"/>
            <a:ext cx="2743200" cy="1552575"/>
          </a:xfrm>
          <a:prstGeom prst="rect">
            <a:avLst/>
          </a:prstGeom>
        </p:spPr>
      </p:pic>
      <p:pic>
        <p:nvPicPr>
          <p:cNvPr id="23" name="Picture 23">
            <a:extLst>
              <a:ext uri="{FF2B5EF4-FFF2-40B4-BE49-F238E27FC236}">
                <a16:creationId xmlns:a16="http://schemas.microsoft.com/office/drawing/2014/main" id="{F0CC53CF-34D1-9C82-C27E-35A07F24937B}"/>
              </a:ext>
            </a:extLst>
          </p:cNvPr>
          <p:cNvPicPr>
            <a:picLocks noChangeAspect="1"/>
          </p:cNvPicPr>
          <p:nvPr/>
        </p:nvPicPr>
        <p:blipFill>
          <a:blip r:embed="rId5"/>
          <a:stretch>
            <a:fillRect/>
          </a:stretch>
        </p:blipFill>
        <p:spPr>
          <a:xfrm>
            <a:off x="3214252" y="2185579"/>
            <a:ext cx="2743200" cy="1552575"/>
          </a:xfrm>
          <a:prstGeom prst="rect">
            <a:avLst/>
          </a:prstGeom>
        </p:spPr>
      </p:pic>
      <p:pic>
        <p:nvPicPr>
          <p:cNvPr id="24" name="Picture 24" descr="No image&#10;&#10;Description automatically generated">
            <a:extLst>
              <a:ext uri="{FF2B5EF4-FFF2-40B4-BE49-F238E27FC236}">
                <a16:creationId xmlns:a16="http://schemas.microsoft.com/office/drawing/2014/main" id="{FFC18CAC-F30F-7C45-0F2D-1D0D52A13410}"/>
              </a:ext>
            </a:extLst>
          </p:cNvPr>
          <p:cNvPicPr>
            <a:picLocks noChangeAspect="1"/>
          </p:cNvPicPr>
          <p:nvPr/>
        </p:nvPicPr>
        <p:blipFill>
          <a:blip r:embed="rId6"/>
          <a:stretch>
            <a:fillRect/>
          </a:stretch>
        </p:blipFill>
        <p:spPr>
          <a:xfrm>
            <a:off x="3212443" y="3794581"/>
            <a:ext cx="2743200" cy="1552575"/>
          </a:xfrm>
          <a:prstGeom prst="rect">
            <a:avLst/>
          </a:prstGeom>
        </p:spPr>
      </p:pic>
      <p:pic>
        <p:nvPicPr>
          <p:cNvPr id="25" name="Picture 25" descr="A picture containing text&#10;&#10;Description automatically generated">
            <a:extLst>
              <a:ext uri="{FF2B5EF4-FFF2-40B4-BE49-F238E27FC236}">
                <a16:creationId xmlns:a16="http://schemas.microsoft.com/office/drawing/2014/main" id="{ACA49302-A26E-33E6-3982-5C69F207CA7A}"/>
              </a:ext>
            </a:extLst>
          </p:cNvPr>
          <p:cNvPicPr>
            <a:picLocks noChangeAspect="1"/>
          </p:cNvPicPr>
          <p:nvPr/>
        </p:nvPicPr>
        <p:blipFill>
          <a:blip r:embed="rId7"/>
          <a:stretch>
            <a:fillRect/>
          </a:stretch>
        </p:blipFill>
        <p:spPr>
          <a:xfrm>
            <a:off x="6040403" y="2185579"/>
            <a:ext cx="2743200" cy="1552575"/>
          </a:xfrm>
          <a:prstGeom prst="rect">
            <a:avLst/>
          </a:prstGeom>
        </p:spPr>
      </p:pic>
      <p:pic>
        <p:nvPicPr>
          <p:cNvPr id="26" name="Picture 26" descr="A picture containing outdoor object, night sky&#10;&#10;Description automatically generated">
            <a:extLst>
              <a:ext uri="{FF2B5EF4-FFF2-40B4-BE49-F238E27FC236}">
                <a16:creationId xmlns:a16="http://schemas.microsoft.com/office/drawing/2014/main" id="{3F66A446-7D5B-D47B-CBB8-3206055D189B}"/>
              </a:ext>
            </a:extLst>
          </p:cNvPr>
          <p:cNvPicPr>
            <a:picLocks noChangeAspect="1"/>
          </p:cNvPicPr>
          <p:nvPr/>
        </p:nvPicPr>
        <p:blipFill>
          <a:blip r:embed="rId8"/>
          <a:stretch>
            <a:fillRect/>
          </a:stretch>
        </p:blipFill>
        <p:spPr>
          <a:xfrm>
            <a:off x="6038595" y="3794581"/>
            <a:ext cx="2743200" cy="1552575"/>
          </a:xfrm>
          <a:prstGeom prst="rect">
            <a:avLst/>
          </a:prstGeom>
        </p:spPr>
      </p:pic>
      <p:pic>
        <p:nvPicPr>
          <p:cNvPr id="27" name="Picture 27" descr="A picture containing different&#10;&#10;Description automatically generated">
            <a:extLst>
              <a:ext uri="{FF2B5EF4-FFF2-40B4-BE49-F238E27FC236}">
                <a16:creationId xmlns:a16="http://schemas.microsoft.com/office/drawing/2014/main" id="{D4612950-9AA0-46CF-24C6-3AB8A17B6179}"/>
              </a:ext>
            </a:extLst>
          </p:cNvPr>
          <p:cNvPicPr>
            <a:picLocks noChangeAspect="1"/>
          </p:cNvPicPr>
          <p:nvPr/>
        </p:nvPicPr>
        <p:blipFill>
          <a:blip r:embed="rId9"/>
          <a:stretch>
            <a:fillRect/>
          </a:stretch>
        </p:blipFill>
        <p:spPr>
          <a:xfrm>
            <a:off x="8876201" y="2146996"/>
            <a:ext cx="2743200" cy="1552575"/>
          </a:xfrm>
          <a:prstGeom prst="rect">
            <a:avLst/>
          </a:prstGeom>
        </p:spPr>
      </p:pic>
      <p:pic>
        <p:nvPicPr>
          <p:cNvPr id="28" name="Picture 28" descr="No image&#10;&#10;Description automatically generated">
            <a:extLst>
              <a:ext uri="{FF2B5EF4-FFF2-40B4-BE49-F238E27FC236}">
                <a16:creationId xmlns:a16="http://schemas.microsoft.com/office/drawing/2014/main" id="{547B3236-7327-06DC-312A-3C66D43B540D}"/>
              </a:ext>
            </a:extLst>
          </p:cNvPr>
          <p:cNvPicPr>
            <a:picLocks noChangeAspect="1"/>
          </p:cNvPicPr>
          <p:nvPr/>
        </p:nvPicPr>
        <p:blipFill>
          <a:blip r:embed="rId10"/>
          <a:stretch>
            <a:fillRect/>
          </a:stretch>
        </p:blipFill>
        <p:spPr>
          <a:xfrm>
            <a:off x="8874392" y="3794581"/>
            <a:ext cx="2743200" cy="1552575"/>
          </a:xfrm>
          <a:prstGeom prst="rect">
            <a:avLst/>
          </a:prstGeom>
        </p:spPr>
      </p:pic>
      <p:sp>
        <p:nvSpPr>
          <p:cNvPr id="3" name="Slide Number Placeholder 2">
            <a:extLst>
              <a:ext uri="{FF2B5EF4-FFF2-40B4-BE49-F238E27FC236}">
                <a16:creationId xmlns:a16="http://schemas.microsoft.com/office/drawing/2014/main" id="{40980052-C810-4122-2DBD-BD3CFFB582D4}"/>
              </a:ext>
            </a:extLst>
          </p:cNvPr>
          <p:cNvSpPr>
            <a:spLocks noGrp="1"/>
          </p:cNvSpPr>
          <p:nvPr>
            <p:ph type="sldNum" sz="quarter" idx="12"/>
          </p:nvPr>
        </p:nvSpPr>
        <p:spPr/>
        <p:txBody>
          <a:bodyPr/>
          <a:lstStyle/>
          <a:p>
            <a:fld id="{330EA680-D336-4FF7-8B7A-9848BB0A1C32}" type="slidenum">
              <a:rPr lang="en-US" smtClean="0"/>
              <a:t>26</a:t>
            </a:fld>
            <a:endParaRPr lang="en-US"/>
          </a:p>
        </p:txBody>
      </p:sp>
      <p:pic>
        <p:nvPicPr>
          <p:cNvPr id="5" name="Picture 4" descr="A picture containing text, clipart, businesscard&#10;&#10;Description automatically generated">
            <a:extLst>
              <a:ext uri="{FF2B5EF4-FFF2-40B4-BE49-F238E27FC236}">
                <a16:creationId xmlns:a16="http://schemas.microsoft.com/office/drawing/2014/main" id="{B108DF22-53E2-BA64-39C1-C1CBC0549313}"/>
              </a:ext>
            </a:extLst>
          </p:cNvPr>
          <p:cNvPicPr>
            <a:picLocks noChangeAspect="1"/>
          </p:cNvPicPr>
          <p:nvPr/>
        </p:nvPicPr>
        <p:blipFill>
          <a:blip r:embed="rId11"/>
          <a:stretch>
            <a:fillRect/>
          </a:stretch>
        </p:blipFill>
        <p:spPr>
          <a:xfrm>
            <a:off x="9925308" y="118831"/>
            <a:ext cx="2000250" cy="1266825"/>
          </a:xfrm>
          <a:prstGeom prst="rect">
            <a:avLst/>
          </a:prstGeom>
        </p:spPr>
      </p:pic>
    </p:spTree>
    <p:extLst>
      <p:ext uri="{BB962C8B-B14F-4D97-AF65-F5344CB8AC3E}">
        <p14:creationId xmlns:p14="http://schemas.microsoft.com/office/powerpoint/2010/main" val="1591925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p:txBody>
          <a:bodyPr/>
          <a:lstStyle/>
          <a:p>
            <a:pPr>
              <a:spcBef>
                <a:spcPts val="1000"/>
              </a:spcBef>
            </a:pPr>
            <a:r>
              <a:rPr lang="en-US">
                <a:solidFill>
                  <a:schemeClr val="accent2"/>
                </a:solidFill>
                <a:cs typeface="Calibri Light"/>
              </a:rPr>
              <a:t>Dataset </a:t>
            </a:r>
          </a:p>
        </p:txBody>
      </p:sp>
      <p:sp>
        <p:nvSpPr>
          <p:cNvPr id="30" name="Content Placeholder 2">
            <a:extLst>
              <a:ext uri="{FF2B5EF4-FFF2-40B4-BE49-F238E27FC236}">
                <a16:creationId xmlns:a16="http://schemas.microsoft.com/office/drawing/2014/main" id="{0A48FC4F-E1EC-4DE7-2C47-8ECED1206211}"/>
              </a:ext>
            </a:extLst>
          </p:cNvPr>
          <p:cNvSpPr>
            <a:spLocks noGrp="1"/>
          </p:cNvSpPr>
          <p:nvPr>
            <p:ph idx="1"/>
          </p:nvPr>
        </p:nvSpPr>
        <p:spPr>
          <a:xfrm>
            <a:off x="838200" y="1825625"/>
            <a:ext cx="8175812" cy="4351338"/>
          </a:xfrm>
        </p:spPr>
        <p:txBody>
          <a:bodyPr vert="horz" lIns="91440" tIns="45720" rIns="91440" bIns="45720" rtlCol="0" anchor="t">
            <a:normAutofit/>
          </a:bodyPr>
          <a:lstStyle/>
          <a:p>
            <a:endParaRPr lang="en-US">
              <a:solidFill>
                <a:schemeClr val="accent1">
                  <a:lumMod val="50000"/>
                </a:schemeClr>
              </a:solidFill>
              <a:ea typeface="Calibri"/>
              <a:cs typeface="Calibri"/>
            </a:endParaRPr>
          </a:p>
          <a:p>
            <a:endParaRPr lang="en-US">
              <a:solidFill>
                <a:schemeClr val="accent1">
                  <a:lumMod val="50000"/>
                </a:schemeClr>
              </a:solidFill>
              <a:ea typeface="Calibri"/>
              <a:cs typeface="Calibri"/>
            </a:endParaRPr>
          </a:p>
          <a:p>
            <a:endParaRPr lang="en-US">
              <a:solidFill>
                <a:schemeClr val="accent1">
                  <a:lumMod val="50000"/>
                </a:schemeClr>
              </a:solidFill>
              <a:ea typeface="Calibri"/>
              <a:cs typeface="Calibri"/>
            </a:endParaRPr>
          </a:p>
          <a:p>
            <a:endParaRPr lang="en-US">
              <a:solidFill>
                <a:schemeClr val="accent1">
                  <a:lumMod val="50000"/>
                </a:schemeClr>
              </a:solidFill>
              <a:ea typeface="Calibri"/>
              <a:cs typeface="Calibri"/>
            </a:endParaRPr>
          </a:p>
          <a:p>
            <a:endParaRPr lang="en-US">
              <a:solidFill>
                <a:srgbClr val="203864"/>
              </a:solidFill>
              <a:cs typeface="Calibri"/>
            </a:endParaRPr>
          </a:p>
          <a:p>
            <a:endParaRPr lang="en-US">
              <a:solidFill>
                <a:srgbClr val="203864"/>
              </a:solidFill>
              <a:cs typeface="Calibri"/>
            </a:endParaRPr>
          </a:p>
          <a:p>
            <a:pPr marL="0" indent="0">
              <a:buNone/>
            </a:pPr>
            <a:endParaRPr lang="en-US">
              <a:cs typeface="Calibri"/>
            </a:endParaRPr>
          </a:p>
        </p:txBody>
      </p:sp>
      <p:sp>
        <p:nvSpPr>
          <p:cNvPr id="8" name="Slide Number Placeholder 7">
            <a:extLst>
              <a:ext uri="{FF2B5EF4-FFF2-40B4-BE49-F238E27FC236}">
                <a16:creationId xmlns:a16="http://schemas.microsoft.com/office/drawing/2014/main" id="{E1FA4F83-DFBC-97E3-EE6F-7DB28A2BF4B6}"/>
              </a:ext>
            </a:extLst>
          </p:cNvPr>
          <p:cNvSpPr>
            <a:spLocks noGrp="1"/>
          </p:cNvSpPr>
          <p:nvPr>
            <p:ph type="sldNum" sz="quarter" idx="12"/>
          </p:nvPr>
        </p:nvSpPr>
        <p:spPr/>
        <p:txBody>
          <a:bodyPr/>
          <a:lstStyle/>
          <a:p>
            <a:fld id="{330EA680-D336-4FF7-8B7A-9848BB0A1C32}" type="slidenum">
              <a:rPr lang="en-US" smtClean="0"/>
              <a:t>27</a:t>
            </a:fld>
            <a:endParaRPr lang="en-US"/>
          </a:p>
        </p:txBody>
      </p:sp>
      <p:pic>
        <p:nvPicPr>
          <p:cNvPr id="3" name="Picture 3" descr="A screenshot of a video game&#10;&#10;Description automatically generated">
            <a:extLst>
              <a:ext uri="{FF2B5EF4-FFF2-40B4-BE49-F238E27FC236}">
                <a16:creationId xmlns:a16="http://schemas.microsoft.com/office/drawing/2014/main" id="{34C8FBDD-A3C1-D076-9A56-C6B010D45FA2}"/>
              </a:ext>
            </a:extLst>
          </p:cNvPr>
          <p:cNvPicPr>
            <a:picLocks noChangeAspect="1"/>
          </p:cNvPicPr>
          <p:nvPr/>
        </p:nvPicPr>
        <p:blipFill>
          <a:blip r:embed="rId3"/>
          <a:stretch>
            <a:fillRect/>
          </a:stretch>
        </p:blipFill>
        <p:spPr>
          <a:xfrm>
            <a:off x="271485" y="1536363"/>
            <a:ext cx="3681046" cy="2070588"/>
          </a:xfrm>
          <a:prstGeom prst="rect">
            <a:avLst/>
          </a:prstGeom>
        </p:spPr>
      </p:pic>
      <p:pic>
        <p:nvPicPr>
          <p:cNvPr id="4" name="Picture 4" descr="Background pattern&#10;&#10;Description automatically generated">
            <a:extLst>
              <a:ext uri="{FF2B5EF4-FFF2-40B4-BE49-F238E27FC236}">
                <a16:creationId xmlns:a16="http://schemas.microsoft.com/office/drawing/2014/main" id="{5880CB6B-A516-CDCF-6AAB-A3F886F29F31}"/>
              </a:ext>
            </a:extLst>
          </p:cNvPr>
          <p:cNvPicPr>
            <a:picLocks noChangeAspect="1"/>
          </p:cNvPicPr>
          <p:nvPr/>
        </p:nvPicPr>
        <p:blipFill>
          <a:blip r:embed="rId4"/>
          <a:stretch>
            <a:fillRect/>
          </a:stretch>
        </p:blipFill>
        <p:spPr>
          <a:xfrm>
            <a:off x="4250783" y="1531602"/>
            <a:ext cx="3681046" cy="2070588"/>
          </a:xfrm>
          <a:prstGeom prst="rect">
            <a:avLst/>
          </a:prstGeom>
        </p:spPr>
      </p:pic>
      <p:pic>
        <p:nvPicPr>
          <p:cNvPr id="5" name="Picture 5" descr="A picture containing indoor, colorful&#10;&#10;Description automatically generated">
            <a:extLst>
              <a:ext uri="{FF2B5EF4-FFF2-40B4-BE49-F238E27FC236}">
                <a16:creationId xmlns:a16="http://schemas.microsoft.com/office/drawing/2014/main" id="{BF42FEF2-FA6A-759B-0D9A-E6C5BE1C784A}"/>
              </a:ext>
            </a:extLst>
          </p:cNvPr>
          <p:cNvPicPr>
            <a:picLocks noChangeAspect="1"/>
          </p:cNvPicPr>
          <p:nvPr/>
        </p:nvPicPr>
        <p:blipFill>
          <a:blip r:embed="rId5"/>
          <a:stretch>
            <a:fillRect/>
          </a:stretch>
        </p:blipFill>
        <p:spPr>
          <a:xfrm>
            <a:off x="8246398" y="1534140"/>
            <a:ext cx="3681046" cy="2070588"/>
          </a:xfrm>
          <a:prstGeom prst="rect">
            <a:avLst/>
          </a:prstGeom>
        </p:spPr>
      </p:pic>
      <p:pic>
        <p:nvPicPr>
          <p:cNvPr id="6" name="Picture 8" descr="Background pattern&#10;&#10;Description automatically generated">
            <a:extLst>
              <a:ext uri="{FF2B5EF4-FFF2-40B4-BE49-F238E27FC236}">
                <a16:creationId xmlns:a16="http://schemas.microsoft.com/office/drawing/2014/main" id="{DB7F79BB-FDF8-1743-CAD6-F40B86793E93}"/>
              </a:ext>
            </a:extLst>
          </p:cNvPr>
          <p:cNvPicPr>
            <a:picLocks noChangeAspect="1"/>
          </p:cNvPicPr>
          <p:nvPr/>
        </p:nvPicPr>
        <p:blipFill>
          <a:blip r:embed="rId6"/>
          <a:stretch>
            <a:fillRect/>
          </a:stretch>
        </p:blipFill>
        <p:spPr>
          <a:xfrm>
            <a:off x="267727" y="3908063"/>
            <a:ext cx="3681046" cy="2070588"/>
          </a:xfrm>
          <a:prstGeom prst="rect">
            <a:avLst/>
          </a:prstGeom>
        </p:spPr>
      </p:pic>
      <p:pic>
        <p:nvPicPr>
          <p:cNvPr id="9" name="Picture 9" descr="A picture containing green, indoor, colorful, colors&#10;&#10;Description automatically generated">
            <a:extLst>
              <a:ext uri="{FF2B5EF4-FFF2-40B4-BE49-F238E27FC236}">
                <a16:creationId xmlns:a16="http://schemas.microsoft.com/office/drawing/2014/main" id="{83429214-3002-EAE0-724D-391E574DEB44}"/>
              </a:ext>
            </a:extLst>
          </p:cNvPr>
          <p:cNvPicPr>
            <a:picLocks noChangeAspect="1"/>
          </p:cNvPicPr>
          <p:nvPr/>
        </p:nvPicPr>
        <p:blipFill>
          <a:blip r:embed="rId7"/>
          <a:stretch>
            <a:fillRect/>
          </a:stretch>
        </p:blipFill>
        <p:spPr>
          <a:xfrm>
            <a:off x="4253573" y="3881166"/>
            <a:ext cx="3681046" cy="2070588"/>
          </a:xfrm>
          <a:prstGeom prst="rect">
            <a:avLst/>
          </a:prstGeom>
        </p:spPr>
      </p:pic>
      <p:pic>
        <p:nvPicPr>
          <p:cNvPr id="10" name="Picture 10" descr="A picture containing different, colorful, several, line&#10;&#10;Description automatically generated">
            <a:extLst>
              <a:ext uri="{FF2B5EF4-FFF2-40B4-BE49-F238E27FC236}">
                <a16:creationId xmlns:a16="http://schemas.microsoft.com/office/drawing/2014/main" id="{F7F6832C-0155-A3E3-E8B4-25E43683D5CC}"/>
              </a:ext>
            </a:extLst>
          </p:cNvPr>
          <p:cNvPicPr>
            <a:picLocks noChangeAspect="1"/>
          </p:cNvPicPr>
          <p:nvPr/>
        </p:nvPicPr>
        <p:blipFill>
          <a:blip r:embed="rId8"/>
          <a:stretch>
            <a:fillRect/>
          </a:stretch>
        </p:blipFill>
        <p:spPr>
          <a:xfrm>
            <a:off x="8246398" y="3910475"/>
            <a:ext cx="3681046" cy="2070588"/>
          </a:xfrm>
          <a:prstGeom prst="rect">
            <a:avLst/>
          </a:prstGeom>
        </p:spPr>
      </p:pic>
      <p:pic>
        <p:nvPicPr>
          <p:cNvPr id="11" name="Picture 10" descr="A picture containing text, clipart, businesscard&#10;&#10;Description automatically generated">
            <a:extLst>
              <a:ext uri="{FF2B5EF4-FFF2-40B4-BE49-F238E27FC236}">
                <a16:creationId xmlns:a16="http://schemas.microsoft.com/office/drawing/2014/main" id="{DF322E4F-C029-6A96-8D05-1D73342A04D2}"/>
              </a:ext>
            </a:extLst>
          </p:cNvPr>
          <p:cNvPicPr>
            <a:picLocks noChangeAspect="1"/>
          </p:cNvPicPr>
          <p:nvPr/>
        </p:nvPicPr>
        <p:blipFill>
          <a:blip r:embed="rId9"/>
          <a:stretch>
            <a:fillRect/>
          </a:stretch>
        </p:blipFill>
        <p:spPr>
          <a:xfrm>
            <a:off x="9925308" y="118831"/>
            <a:ext cx="2000250" cy="1266825"/>
          </a:xfrm>
          <a:prstGeom prst="rect">
            <a:avLst/>
          </a:prstGeom>
        </p:spPr>
      </p:pic>
    </p:spTree>
    <p:extLst>
      <p:ext uri="{BB962C8B-B14F-4D97-AF65-F5344CB8AC3E}">
        <p14:creationId xmlns:p14="http://schemas.microsoft.com/office/powerpoint/2010/main" val="1489083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99719-B722-F6DA-C8D8-92C95D481D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4D92F-1FE0-47C5-F8E5-069156F91EEB}"/>
              </a:ext>
            </a:extLst>
          </p:cNvPr>
          <p:cNvSpPr>
            <a:spLocks noGrp="1"/>
          </p:cNvSpPr>
          <p:nvPr>
            <p:ph type="title"/>
          </p:nvPr>
        </p:nvSpPr>
        <p:spPr/>
        <p:txBody>
          <a:bodyPr/>
          <a:lstStyle/>
          <a:p>
            <a:pPr>
              <a:spcBef>
                <a:spcPts val="1000"/>
              </a:spcBef>
            </a:pPr>
            <a:r>
              <a:rPr lang="en-US">
                <a:solidFill>
                  <a:schemeClr val="accent2"/>
                </a:solidFill>
                <a:cs typeface="Calibri Light"/>
              </a:rPr>
              <a:t>Dataset </a:t>
            </a:r>
            <a:endParaRPr lang="en-US">
              <a:solidFill>
                <a:schemeClr val="accent2"/>
              </a:solidFill>
              <a:ea typeface="Calibri Light"/>
              <a:cs typeface="Calibri Light"/>
            </a:endParaRPr>
          </a:p>
        </p:txBody>
      </p:sp>
      <p:sp>
        <p:nvSpPr>
          <p:cNvPr id="5" name="Slide Number Placeholder 4">
            <a:extLst>
              <a:ext uri="{FF2B5EF4-FFF2-40B4-BE49-F238E27FC236}">
                <a16:creationId xmlns:a16="http://schemas.microsoft.com/office/drawing/2014/main" id="{BB263559-C3D1-C69D-FBD4-9F5322019F49}"/>
              </a:ext>
            </a:extLst>
          </p:cNvPr>
          <p:cNvSpPr>
            <a:spLocks noGrp="1"/>
          </p:cNvSpPr>
          <p:nvPr>
            <p:ph type="sldNum" sz="quarter" idx="12"/>
          </p:nvPr>
        </p:nvSpPr>
        <p:spPr/>
        <p:txBody>
          <a:bodyPr/>
          <a:lstStyle/>
          <a:p>
            <a:fld id="{330EA680-D336-4FF7-8B7A-9848BB0A1C32}" type="slidenum">
              <a:rPr lang="en-US" smtClean="0"/>
              <a:t>28</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DE302562-C9A3-D62C-B8DD-82D1E5BC8E54}"/>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6" name="Picture 5" descr="A blue circle with numbers and a number of points&#10;&#10;Description automatically generated">
            <a:extLst>
              <a:ext uri="{FF2B5EF4-FFF2-40B4-BE49-F238E27FC236}">
                <a16:creationId xmlns:a16="http://schemas.microsoft.com/office/drawing/2014/main" id="{7819FDE1-96E4-EC26-D745-00AF128F07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1561" y="1087700"/>
            <a:ext cx="7226814" cy="5451212"/>
          </a:xfrm>
          <a:prstGeom prst="rect">
            <a:avLst/>
          </a:prstGeom>
        </p:spPr>
      </p:pic>
    </p:spTree>
    <p:extLst>
      <p:ext uri="{BB962C8B-B14F-4D97-AF65-F5344CB8AC3E}">
        <p14:creationId xmlns:p14="http://schemas.microsoft.com/office/powerpoint/2010/main" val="3297345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45898-861B-6147-E870-4770B5AFFB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730240-01D2-8CA9-9F3F-3058096136A6}"/>
              </a:ext>
            </a:extLst>
          </p:cNvPr>
          <p:cNvSpPr>
            <a:spLocks noGrp="1"/>
          </p:cNvSpPr>
          <p:nvPr>
            <p:ph type="title"/>
          </p:nvPr>
        </p:nvSpPr>
        <p:spPr/>
        <p:txBody>
          <a:bodyPr/>
          <a:lstStyle/>
          <a:p>
            <a:pPr>
              <a:spcBef>
                <a:spcPts val="1000"/>
              </a:spcBef>
            </a:pPr>
            <a:r>
              <a:rPr lang="en-US">
                <a:solidFill>
                  <a:schemeClr val="accent2"/>
                </a:solidFill>
                <a:cs typeface="Calibri Light"/>
              </a:rPr>
              <a:t>Dataset </a:t>
            </a:r>
            <a:endParaRPr lang="en-US">
              <a:solidFill>
                <a:schemeClr val="accent2"/>
              </a:solidFill>
              <a:ea typeface="Calibri Light"/>
              <a:cs typeface="Calibri Light"/>
            </a:endParaRPr>
          </a:p>
        </p:txBody>
      </p:sp>
      <p:sp>
        <p:nvSpPr>
          <p:cNvPr id="5" name="Slide Number Placeholder 4">
            <a:extLst>
              <a:ext uri="{FF2B5EF4-FFF2-40B4-BE49-F238E27FC236}">
                <a16:creationId xmlns:a16="http://schemas.microsoft.com/office/drawing/2014/main" id="{EB77DFB8-D50D-CB8E-F193-85743BD8A11D}"/>
              </a:ext>
            </a:extLst>
          </p:cNvPr>
          <p:cNvSpPr>
            <a:spLocks noGrp="1"/>
          </p:cNvSpPr>
          <p:nvPr>
            <p:ph type="sldNum" sz="quarter" idx="12"/>
          </p:nvPr>
        </p:nvSpPr>
        <p:spPr/>
        <p:txBody>
          <a:bodyPr/>
          <a:lstStyle/>
          <a:p>
            <a:fld id="{330EA680-D336-4FF7-8B7A-9848BB0A1C32}" type="slidenum">
              <a:rPr lang="en-US" smtClean="0"/>
              <a:t>29</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4639B572-46B8-72F9-E5C0-4FEDC7122706}"/>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6" name="Picture 5">
            <a:extLst>
              <a:ext uri="{FF2B5EF4-FFF2-40B4-BE49-F238E27FC236}">
                <a16:creationId xmlns:a16="http://schemas.microsoft.com/office/drawing/2014/main" id="{FFC9BDC8-4C4B-E6E1-1668-35CC5203EAC4}"/>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2219324" y="1571133"/>
            <a:ext cx="8477251" cy="4921742"/>
          </a:xfrm>
          <a:prstGeom prst="rect">
            <a:avLst/>
          </a:prstGeom>
        </p:spPr>
      </p:pic>
    </p:spTree>
    <p:extLst>
      <p:ext uri="{BB962C8B-B14F-4D97-AF65-F5344CB8AC3E}">
        <p14:creationId xmlns:p14="http://schemas.microsoft.com/office/powerpoint/2010/main" val="175016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8CE2011-0048-4571-AF9B-E3A524266974}"/>
              </a:ext>
            </a:extLst>
          </p:cNvPr>
          <p:cNvPicPr>
            <a:picLocks noChangeAspect="1"/>
          </p:cNvPicPr>
          <p:nvPr/>
        </p:nvPicPr>
        <p:blipFill>
          <a:blip r:embed="rId3"/>
          <a:stretch>
            <a:fillRect/>
          </a:stretch>
        </p:blipFill>
        <p:spPr>
          <a:xfrm>
            <a:off x="5034065" y="1419951"/>
            <a:ext cx="5868902" cy="4412720"/>
          </a:xfrm>
          <a:prstGeom prst="rect">
            <a:avLst/>
          </a:prstGeom>
        </p:spPr>
      </p:pic>
      <p:sp>
        <p:nvSpPr>
          <p:cNvPr id="5" name="TextBox 4">
            <a:extLst>
              <a:ext uri="{FF2B5EF4-FFF2-40B4-BE49-F238E27FC236}">
                <a16:creationId xmlns:a16="http://schemas.microsoft.com/office/drawing/2014/main" id="{09E08E5E-5E66-4A89-ACB0-21FCF993B259}"/>
              </a:ext>
            </a:extLst>
          </p:cNvPr>
          <p:cNvSpPr txBox="1"/>
          <p:nvPr/>
        </p:nvSpPr>
        <p:spPr>
          <a:xfrm>
            <a:off x="276912" y="6246098"/>
            <a:ext cx="72863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https://medium.com/s/story/how-to-look-at-paintings-9e8145f32a54</a:t>
            </a:r>
            <a:endParaRPr lang="en-US" dirty="0"/>
          </a:p>
        </p:txBody>
      </p:sp>
      <p:sp>
        <p:nvSpPr>
          <p:cNvPr id="7" name="Title 1">
            <a:extLst>
              <a:ext uri="{FF2B5EF4-FFF2-40B4-BE49-F238E27FC236}">
                <a16:creationId xmlns:a16="http://schemas.microsoft.com/office/drawing/2014/main" id="{0DE39EB8-B7B4-4DC0-9256-8311CDEF2F3A}"/>
              </a:ext>
            </a:extLst>
          </p:cNvPr>
          <p:cNvSpPr txBox="1">
            <a:spLocks/>
          </p:cNvSpPr>
          <p:nvPr/>
        </p:nvSpPr>
        <p:spPr>
          <a:xfrm>
            <a:off x="143719" y="297606"/>
            <a:ext cx="10515600" cy="7950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accent2"/>
                </a:solidFill>
                <a:cs typeface="Calibri Light"/>
              </a:rPr>
              <a:t>Context</a:t>
            </a:r>
            <a:endParaRPr lang="en-US"/>
          </a:p>
        </p:txBody>
      </p:sp>
      <p:graphicFrame>
        <p:nvGraphicFramePr>
          <p:cNvPr id="606" name="Diagram 606">
            <a:extLst>
              <a:ext uri="{FF2B5EF4-FFF2-40B4-BE49-F238E27FC236}">
                <a16:creationId xmlns:a16="http://schemas.microsoft.com/office/drawing/2014/main" id="{B3C19282-D4E4-AD92-2A59-F354042B2A59}"/>
              </a:ext>
            </a:extLst>
          </p:cNvPr>
          <p:cNvGraphicFramePr/>
          <p:nvPr>
            <p:extLst>
              <p:ext uri="{D42A27DB-BD31-4B8C-83A1-F6EECF244321}">
                <p14:modId xmlns:p14="http://schemas.microsoft.com/office/powerpoint/2010/main" val="682873199"/>
              </p:ext>
            </p:extLst>
          </p:nvPr>
        </p:nvGraphicFramePr>
        <p:xfrm>
          <a:off x="183614" y="1413106"/>
          <a:ext cx="4572000" cy="45318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7" name="Slide Number Placeholder 46">
            <a:extLst>
              <a:ext uri="{FF2B5EF4-FFF2-40B4-BE49-F238E27FC236}">
                <a16:creationId xmlns:a16="http://schemas.microsoft.com/office/drawing/2014/main" id="{A2DED312-AB33-9C09-94FC-198E557B045B}"/>
              </a:ext>
            </a:extLst>
          </p:cNvPr>
          <p:cNvSpPr>
            <a:spLocks noGrp="1"/>
          </p:cNvSpPr>
          <p:nvPr>
            <p:ph type="sldNum" sz="quarter" idx="12"/>
          </p:nvPr>
        </p:nvSpPr>
        <p:spPr/>
        <p:txBody>
          <a:bodyPr/>
          <a:lstStyle/>
          <a:p>
            <a:fld id="{330EA680-D336-4FF7-8B7A-9848BB0A1C32}" type="slidenum">
              <a:rPr lang="en-US" smtClean="0"/>
              <a:t>3</a:t>
            </a:fld>
            <a:endParaRPr lang="en-US"/>
          </a:p>
        </p:txBody>
      </p:sp>
      <p:pic>
        <p:nvPicPr>
          <p:cNvPr id="2" name="Picture 1" descr="A picture containing text, clipart, businesscard&#10;&#10;Description automatically generated">
            <a:extLst>
              <a:ext uri="{FF2B5EF4-FFF2-40B4-BE49-F238E27FC236}">
                <a16:creationId xmlns:a16="http://schemas.microsoft.com/office/drawing/2014/main" id="{8FF1BF66-DC21-F440-DEB4-0902EEC5F3A4}"/>
              </a:ext>
            </a:extLst>
          </p:cNvPr>
          <p:cNvPicPr>
            <a:picLocks noChangeAspect="1"/>
          </p:cNvPicPr>
          <p:nvPr/>
        </p:nvPicPr>
        <p:blipFill>
          <a:blip r:embed="rId10"/>
          <a:stretch>
            <a:fillRect/>
          </a:stretch>
        </p:blipFill>
        <p:spPr>
          <a:xfrm>
            <a:off x="9925308" y="118831"/>
            <a:ext cx="2000250" cy="1266825"/>
          </a:xfrm>
          <a:prstGeom prst="rect">
            <a:avLst/>
          </a:prstGeom>
        </p:spPr>
      </p:pic>
    </p:spTree>
    <p:extLst>
      <p:ext uri="{BB962C8B-B14F-4D97-AF65-F5344CB8AC3E}">
        <p14:creationId xmlns:p14="http://schemas.microsoft.com/office/powerpoint/2010/main" val="3427417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5084E-46D0-6A11-6435-742B3C505D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0A8FC4-7BD6-081D-1E6B-F9188F8BF73E}"/>
              </a:ext>
            </a:extLst>
          </p:cNvPr>
          <p:cNvSpPr>
            <a:spLocks noGrp="1"/>
          </p:cNvSpPr>
          <p:nvPr>
            <p:ph type="title"/>
          </p:nvPr>
        </p:nvSpPr>
        <p:spPr/>
        <p:txBody>
          <a:bodyPr/>
          <a:lstStyle/>
          <a:p>
            <a:pPr>
              <a:spcBef>
                <a:spcPts val="1000"/>
              </a:spcBef>
            </a:pPr>
            <a:r>
              <a:rPr lang="en-US">
                <a:solidFill>
                  <a:schemeClr val="accent2"/>
                </a:solidFill>
                <a:cs typeface="Calibri Light"/>
              </a:rPr>
              <a:t>Dataset </a:t>
            </a:r>
            <a:endParaRPr lang="en-US">
              <a:solidFill>
                <a:schemeClr val="accent2"/>
              </a:solidFill>
              <a:ea typeface="Calibri Light"/>
              <a:cs typeface="Calibri Light"/>
            </a:endParaRPr>
          </a:p>
        </p:txBody>
      </p:sp>
      <p:sp>
        <p:nvSpPr>
          <p:cNvPr id="5" name="Slide Number Placeholder 4">
            <a:extLst>
              <a:ext uri="{FF2B5EF4-FFF2-40B4-BE49-F238E27FC236}">
                <a16:creationId xmlns:a16="http://schemas.microsoft.com/office/drawing/2014/main" id="{53FE13B8-AFCB-EFE4-7F1B-538D7B1013CC}"/>
              </a:ext>
            </a:extLst>
          </p:cNvPr>
          <p:cNvSpPr>
            <a:spLocks noGrp="1"/>
          </p:cNvSpPr>
          <p:nvPr>
            <p:ph type="sldNum" sz="quarter" idx="12"/>
          </p:nvPr>
        </p:nvSpPr>
        <p:spPr/>
        <p:txBody>
          <a:bodyPr/>
          <a:lstStyle/>
          <a:p>
            <a:fld id="{330EA680-D336-4FF7-8B7A-9848BB0A1C32}" type="slidenum">
              <a:rPr lang="en-US" smtClean="0"/>
              <a:t>30</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AE4CCDC7-5393-67DB-45D0-8ABFC15316F1}"/>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16386" name="Picture 2" descr="Road To Heaven Paintings for Sale - Pixels Merch">
            <a:extLst>
              <a:ext uri="{FF2B5EF4-FFF2-40B4-BE49-F238E27FC236}">
                <a16:creationId xmlns:a16="http://schemas.microsoft.com/office/drawing/2014/main" id="{FDFE2851-83F6-58BC-B844-CC33F2F758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6C5C29F-62AD-EBA0-8A4D-EDB9AEDDFE22}"/>
              </a:ext>
            </a:extLst>
          </p:cNvPr>
          <p:cNvSpPr/>
          <p:nvPr/>
        </p:nvSpPr>
        <p:spPr>
          <a:xfrm>
            <a:off x="3098541" y="1474237"/>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4" name="TextBox 3">
            <a:extLst>
              <a:ext uri="{FF2B5EF4-FFF2-40B4-BE49-F238E27FC236}">
                <a16:creationId xmlns:a16="http://schemas.microsoft.com/office/drawing/2014/main" id="{0902F249-D9CE-AFC5-5EFC-E69461BEC247}"/>
              </a:ext>
            </a:extLst>
          </p:cNvPr>
          <p:cNvSpPr txBox="1"/>
          <p:nvPr/>
        </p:nvSpPr>
        <p:spPr>
          <a:xfrm>
            <a:off x="3098542" y="2637563"/>
            <a:ext cx="2416628" cy="1938992"/>
          </a:xfrm>
          <a:prstGeom prst="rect">
            <a:avLst/>
          </a:prstGeom>
          <a:noFill/>
        </p:spPr>
        <p:txBody>
          <a:bodyPr wrap="square" rtlCol="0">
            <a:spAutoFit/>
          </a:bodyPr>
          <a:lstStyle/>
          <a:p>
            <a:pPr algn="ctr"/>
            <a:r>
              <a:rPr lang="en-GB" sz="2400" b="1" dirty="0">
                <a:solidFill>
                  <a:schemeClr val="bg1"/>
                </a:solidFill>
              </a:rPr>
              <a:t>The dataset represents a valuable contribution to the community</a:t>
            </a:r>
          </a:p>
        </p:txBody>
      </p:sp>
      <p:sp>
        <p:nvSpPr>
          <p:cNvPr id="9" name="Rectangle 8">
            <a:extLst>
              <a:ext uri="{FF2B5EF4-FFF2-40B4-BE49-F238E27FC236}">
                <a16:creationId xmlns:a16="http://schemas.microsoft.com/office/drawing/2014/main" id="{72A152D3-DE94-38AD-AFF3-EB354936F1C3}"/>
              </a:ext>
            </a:extLst>
          </p:cNvPr>
          <p:cNvSpPr/>
          <p:nvPr/>
        </p:nvSpPr>
        <p:spPr>
          <a:xfrm>
            <a:off x="6918066" y="1483762"/>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10" name="TextBox 9">
            <a:extLst>
              <a:ext uri="{FF2B5EF4-FFF2-40B4-BE49-F238E27FC236}">
                <a16:creationId xmlns:a16="http://schemas.microsoft.com/office/drawing/2014/main" id="{897FA3AD-2357-A98A-D69A-3EF7C2DAF90A}"/>
              </a:ext>
            </a:extLst>
          </p:cNvPr>
          <p:cNvSpPr txBox="1"/>
          <p:nvPr/>
        </p:nvSpPr>
        <p:spPr>
          <a:xfrm>
            <a:off x="6918067" y="2647088"/>
            <a:ext cx="2416628" cy="2677656"/>
          </a:xfrm>
          <a:prstGeom prst="rect">
            <a:avLst/>
          </a:prstGeom>
          <a:noFill/>
        </p:spPr>
        <p:txBody>
          <a:bodyPr wrap="square" rtlCol="0">
            <a:spAutoFit/>
          </a:bodyPr>
          <a:lstStyle/>
          <a:p>
            <a:pPr algn="ctr"/>
            <a:r>
              <a:rPr lang="en-GB" sz="2400" b="1" dirty="0">
                <a:solidFill>
                  <a:schemeClr val="bg1"/>
                </a:solidFill>
              </a:rPr>
              <a:t>It can be leveraged to some extent develop and asses computational approaches</a:t>
            </a:r>
          </a:p>
        </p:txBody>
      </p:sp>
    </p:spTree>
    <p:extLst>
      <p:ext uri="{BB962C8B-B14F-4D97-AF65-F5344CB8AC3E}">
        <p14:creationId xmlns:p14="http://schemas.microsoft.com/office/powerpoint/2010/main" val="285988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 grpId="0" animBg="1"/>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E6A96-98ED-279F-39AA-3538E2EBD1EA}"/>
            </a:ext>
          </a:extLst>
        </p:cNvPr>
        <p:cNvGrpSpPr/>
        <p:nvPr/>
      </p:nvGrpSpPr>
      <p:grpSpPr>
        <a:xfrm>
          <a:off x="0" y="0"/>
          <a:ext cx="0" cy="0"/>
          <a:chOff x="0" y="0"/>
          <a:chExt cx="0" cy="0"/>
        </a:xfrm>
      </p:grpSpPr>
      <p:pic>
        <p:nvPicPr>
          <p:cNvPr id="18434" name="Picture 2" descr="How Hell Has Been Depicted in Art History | Artsy">
            <a:extLst>
              <a:ext uri="{FF2B5EF4-FFF2-40B4-BE49-F238E27FC236}">
                <a16:creationId xmlns:a16="http://schemas.microsoft.com/office/drawing/2014/main" id="{26481E9F-FA4A-5DFC-99AD-93832FDD7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487"/>
            <a:ext cx="12192000" cy="694848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A5EBE798-00B6-C845-354C-B6FEC069C6E1}"/>
              </a:ext>
            </a:extLst>
          </p:cNvPr>
          <p:cNvSpPr>
            <a:spLocks noGrp="1"/>
          </p:cNvSpPr>
          <p:nvPr>
            <p:ph type="sldNum" sz="quarter" idx="12"/>
          </p:nvPr>
        </p:nvSpPr>
        <p:spPr/>
        <p:txBody>
          <a:bodyPr/>
          <a:lstStyle/>
          <a:p>
            <a:fld id="{330EA680-D336-4FF7-8B7A-9848BB0A1C32}" type="slidenum">
              <a:rPr lang="en-US" smtClean="0"/>
              <a:t>31</a:t>
            </a:fld>
            <a:endParaRPr lang="en-US"/>
          </a:p>
        </p:txBody>
      </p:sp>
      <p:sp>
        <p:nvSpPr>
          <p:cNvPr id="3" name="Rectangle 2">
            <a:extLst>
              <a:ext uri="{FF2B5EF4-FFF2-40B4-BE49-F238E27FC236}">
                <a16:creationId xmlns:a16="http://schemas.microsoft.com/office/drawing/2014/main" id="{87EE7E7A-CBC6-1D5E-3B28-CA0DFA10E8DA}"/>
              </a:ext>
            </a:extLst>
          </p:cNvPr>
          <p:cNvSpPr/>
          <p:nvPr/>
        </p:nvSpPr>
        <p:spPr>
          <a:xfrm>
            <a:off x="5365491" y="1474237"/>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4" name="TextBox 3">
            <a:extLst>
              <a:ext uri="{FF2B5EF4-FFF2-40B4-BE49-F238E27FC236}">
                <a16:creationId xmlns:a16="http://schemas.microsoft.com/office/drawing/2014/main" id="{DAAE4A85-6E0B-E6E3-7B2A-95970E650307}"/>
              </a:ext>
            </a:extLst>
          </p:cNvPr>
          <p:cNvSpPr txBox="1"/>
          <p:nvPr/>
        </p:nvSpPr>
        <p:spPr>
          <a:xfrm>
            <a:off x="5365492" y="2637563"/>
            <a:ext cx="2416628" cy="1938992"/>
          </a:xfrm>
          <a:prstGeom prst="rect">
            <a:avLst/>
          </a:prstGeom>
          <a:noFill/>
        </p:spPr>
        <p:txBody>
          <a:bodyPr wrap="square" rtlCol="0">
            <a:spAutoFit/>
          </a:bodyPr>
          <a:lstStyle/>
          <a:p>
            <a:pPr algn="ctr"/>
            <a:r>
              <a:rPr lang="en-GB" sz="2400" b="1" dirty="0">
                <a:solidFill>
                  <a:schemeClr val="bg1"/>
                </a:solidFill>
              </a:rPr>
              <a:t>The Size of the Dataset isn’t Sufficient for the Training of  Data Greedy Methods</a:t>
            </a:r>
          </a:p>
        </p:txBody>
      </p:sp>
    </p:spTree>
    <p:extLst>
      <p:ext uri="{BB962C8B-B14F-4D97-AF65-F5344CB8AC3E}">
        <p14:creationId xmlns:p14="http://schemas.microsoft.com/office/powerpoint/2010/main" val="283176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CA3FD-40D4-77E6-BDA6-05CB584602AA}"/>
            </a:ext>
          </a:extLst>
        </p:cNvPr>
        <p:cNvGrpSpPr/>
        <p:nvPr/>
      </p:nvGrpSpPr>
      <p:grpSpPr>
        <a:xfrm>
          <a:off x="0" y="0"/>
          <a:ext cx="0" cy="0"/>
          <a:chOff x="0" y="0"/>
          <a:chExt cx="0" cy="0"/>
        </a:xfrm>
      </p:grpSpPr>
      <p:pic>
        <p:nvPicPr>
          <p:cNvPr id="10" name="Picture 9" descr="A picture containing text, clipart, businesscard&#10;&#10;Description automatically generated">
            <a:extLst>
              <a:ext uri="{FF2B5EF4-FFF2-40B4-BE49-F238E27FC236}">
                <a16:creationId xmlns:a16="http://schemas.microsoft.com/office/drawing/2014/main" id="{00C7ABB2-27AA-6FC6-90DA-2B1232FA4B35}"/>
              </a:ext>
            </a:extLst>
          </p:cNvPr>
          <p:cNvPicPr>
            <a:picLocks noChangeAspect="1"/>
          </p:cNvPicPr>
          <p:nvPr/>
        </p:nvPicPr>
        <p:blipFill>
          <a:blip r:embed="rId3"/>
          <a:stretch>
            <a:fillRect/>
          </a:stretch>
        </p:blipFill>
        <p:spPr>
          <a:xfrm>
            <a:off x="9925308" y="72178"/>
            <a:ext cx="2000250" cy="1266825"/>
          </a:xfrm>
          <a:prstGeom prst="rect">
            <a:avLst/>
          </a:prstGeom>
        </p:spPr>
      </p:pic>
      <p:pic>
        <p:nvPicPr>
          <p:cNvPr id="15" name="Picture 14">
            <a:extLst>
              <a:ext uri="{FF2B5EF4-FFF2-40B4-BE49-F238E27FC236}">
                <a16:creationId xmlns:a16="http://schemas.microsoft.com/office/drawing/2014/main" id="{EA4BFA64-1EC4-2200-8EA1-A66345452C1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8FF0DC98-92A7-F0C0-CFA0-6AB0E97820DF}"/>
              </a:ext>
            </a:extLst>
          </p:cNvPr>
          <p:cNvSpPr>
            <a:spLocks noGrp="1"/>
          </p:cNvSpPr>
          <p:nvPr>
            <p:ph type="sldNum" sz="quarter" idx="12"/>
          </p:nvPr>
        </p:nvSpPr>
        <p:spPr/>
        <p:txBody>
          <a:bodyPr/>
          <a:lstStyle/>
          <a:p>
            <a:fld id="{330EA680-D336-4FF7-8B7A-9848BB0A1C32}" type="slidenum">
              <a:rPr lang="en-US" smtClean="0"/>
              <a:t>32</a:t>
            </a:fld>
            <a:endParaRPr lang="en-US"/>
          </a:p>
        </p:txBody>
      </p:sp>
      <p:sp>
        <p:nvSpPr>
          <p:cNvPr id="11" name="TextBox 10">
            <a:extLst>
              <a:ext uri="{FF2B5EF4-FFF2-40B4-BE49-F238E27FC236}">
                <a16:creationId xmlns:a16="http://schemas.microsoft.com/office/drawing/2014/main" id="{C703E52D-A96B-6155-78E5-611078F95001}"/>
              </a:ext>
            </a:extLst>
          </p:cNvPr>
          <p:cNvSpPr txBox="1"/>
          <p:nvPr/>
        </p:nvSpPr>
        <p:spPr>
          <a:xfrm>
            <a:off x="2812792" y="1548795"/>
            <a:ext cx="6997958" cy="4154984"/>
          </a:xfrm>
          <a:prstGeom prst="rect">
            <a:avLst/>
          </a:prstGeom>
          <a:noFill/>
        </p:spPr>
        <p:txBody>
          <a:bodyPr wrap="square" rtlCol="0">
            <a:spAutoFit/>
          </a:bodyPr>
          <a:lstStyle/>
          <a:p>
            <a:pPr algn="ctr"/>
            <a:r>
              <a:rPr lang="en-GB" sz="8800" b="1" dirty="0">
                <a:solidFill>
                  <a:schemeClr val="bg1"/>
                </a:solidFill>
              </a:rPr>
              <a:t>Visual Attention Modelling</a:t>
            </a:r>
          </a:p>
        </p:txBody>
      </p:sp>
    </p:spTree>
    <p:extLst>
      <p:ext uri="{BB962C8B-B14F-4D97-AF65-F5344CB8AC3E}">
        <p14:creationId xmlns:p14="http://schemas.microsoft.com/office/powerpoint/2010/main" val="221706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F8542710-5A5A-484F-AFEC-E41B68DEC110}"/>
              </a:ext>
            </a:extLst>
          </p:cNvPr>
          <p:cNvSpPr txBox="1"/>
          <p:nvPr/>
        </p:nvSpPr>
        <p:spPr>
          <a:xfrm>
            <a:off x="910418" y="5578459"/>
            <a:ext cx="12764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Ø"/>
            </a:pPr>
            <a:r>
              <a:rPr lang="en-US" dirty="0"/>
              <a:t>PathGan</a:t>
            </a:r>
            <a:endParaRPr lang="en-US" dirty="0">
              <a:cs typeface="Calibri"/>
            </a:endParaRPr>
          </a:p>
        </p:txBody>
      </p:sp>
      <p:sp>
        <p:nvSpPr>
          <p:cNvPr id="24" name="Oval 23">
            <a:extLst>
              <a:ext uri="{FF2B5EF4-FFF2-40B4-BE49-F238E27FC236}">
                <a16:creationId xmlns:a16="http://schemas.microsoft.com/office/drawing/2014/main" id="{E72240D6-0411-428C-AD49-EFAC96CB051B}"/>
              </a:ext>
            </a:extLst>
          </p:cNvPr>
          <p:cNvSpPr/>
          <p:nvPr/>
        </p:nvSpPr>
        <p:spPr>
          <a:xfrm>
            <a:off x="5480842" y="2405156"/>
            <a:ext cx="1609725" cy="15621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FF6B9A60-3626-4D4E-99BE-393A873510CA}"/>
              </a:ext>
            </a:extLst>
          </p:cNvPr>
          <p:cNvCxnSpPr>
            <a:cxnSpLocks/>
            <a:stCxn id="24" idx="3"/>
            <a:endCxn id="33" idx="6"/>
          </p:cNvCxnSpPr>
          <p:nvPr/>
        </p:nvCxnSpPr>
        <p:spPr>
          <a:xfrm flipH="1">
            <a:off x="2259352" y="3738492"/>
            <a:ext cx="3457229" cy="9308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3584C117-DCA3-4DDB-AA45-35BBC4C001F8}"/>
              </a:ext>
            </a:extLst>
          </p:cNvPr>
          <p:cNvCxnSpPr>
            <a:cxnSpLocks/>
            <a:stCxn id="24" idx="5"/>
            <a:endCxn id="37" idx="2"/>
          </p:cNvCxnSpPr>
          <p:nvPr/>
        </p:nvCxnSpPr>
        <p:spPr>
          <a:xfrm>
            <a:off x="6854828" y="3738492"/>
            <a:ext cx="3238137" cy="8955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F9EC066F-0021-4E9E-B101-1522132792F3}"/>
              </a:ext>
            </a:extLst>
          </p:cNvPr>
          <p:cNvCxnSpPr>
            <a:cxnSpLocks/>
            <a:stCxn id="24" idx="1"/>
            <a:endCxn id="41" idx="6"/>
          </p:cNvCxnSpPr>
          <p:nvPr/>
        </p:nvCxnSpPr>
        <p:spPr>
          <a:xfrm flipH="1" flipV="1">
            <a:off x="2175940" y="2380929"/>
            <a:ext cx="3540641" cy="2529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2" name="TextBox 31">
            <a:extLst>
              <a:ext uri="{FF2B5EF4-FFF2-40B4-BE49-F238E27FC236}">
                <a16:creationId xmlns:a16="http://schemas.microsoft.com/office/drawing/2014/main" id="{FE88E93E-87B4-44E2-94BF-AB1C2736EF45}"/>
              </a:ext>
            </a:extLst>
          </p:cNvPr>
          <p:cNvSpPr txBox="1"/>
          <p:nvPr/>
        </p:nvSpPr>
        <p:spPr>
          <a:xfrm>
            <a:off x="5699917" y="2862356"/>
            <a:ext cx="1228725" cy="646331"/>
          </a:xfrm>
          <a:prstGeom prst="rect">
            <a:avLst/>
          </a:prstGeom>
          <a:solidFill>
            <a:srgbClr val="00B05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solidFill>
                  <a:srgbClr val="FFFFFF"/>
                </a:solidFill>
              </a:rPr>
              <a:t>Scanpath</a:t>
            </a:r>
            <a:r>
              <a:rPr lang="en-US" dirty="0">
                <a:solidFill>
                  <a:srgbClr val="FFFFFF"/>
                </a:solidFill>
              </a:rPr>
              <a:t> </a:t>
            </a:r>
            <a:endParaRPr lang="en-US" dirty="0">
              <a:solidFill>
                <a:srgbClr val="FFFFFF"/>
              </a:solidFill>
              <a:cs typeface="Calibri"/>
            </a:endParaRPr>
          </a:p>
          <a:p>
            <a:r>
              <a:rPr lang="en-US" dirty="0">
                <a:solidFill>
                  <a:srgbClr val="FFFFFF"/>
                </a:solidFill>
              </a:rPr>
              <a:t>Prediction</a:t>
            </a:r>
            <a:r>
              <a:rPr lang="en-US" dirty="0"/>
              <a:t> </a:t>
            </a:r>
            <a:endParaRPr lang="en-US" dirty="0">
              <a:cs typeface="Calibri"/>
            </a:endParaRPr>
          </a:p>
        </p:txBody>
      </p:sp>
      <p:sp>
        <p:nvSpPr>
          <p:cNvPr id="33" name="Oval 32">
            <a:extLst>
              <a:ext uri="{FF2B5EF4-FFF2-40B4-BE49-F238E27FC236}">
                <a16:creationId xmlns:a16="http://schemas.microsoft.com/office/drawing/2014/main" id="{E4FAB4B8-4473-4859-9AED-257110786B84}"/>
              </a:ext>
            </a:extLst>
          </p:cNvPr>
          <p:cNvSpPr/>
          <p:nvPr/>
        </p:nvSpPr>
        <p:spPr>
          <a:xfrm>
            <a:off x="649627" y="3888248"/>
            <a:ext cx="1609725" cy="15621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E22C1127-2208-4B6D-B732-CEA9E1D8E274}"/>
              </a:ext>
            </a:extLst>
          </p:cNvPr>
          <p:cNvSpPr txBox="1"/>
          <p:nvPr/>
        </p:nvSpPr>
        <p:spPr>
          <a:xfrm>
            <a:off x="774944" y="4288298"/>
            <a:ext cx="14763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rPr>
              <a:t>Stand Alone deep models </a:t>
            </a:r>
            <a:endParaRPr lang="en-US">
              <a:cs typeface="Calibri"/>
            </a:endParaRPr>
          </a:p>
        </p:txBody>
      </p:sp>
      <p:sp>
        <p:nvSpPr>
          <p:cNvPr id="35" name="Oval 34">
            <a:extLst>
              <a:ext uri="{FF2B5EF4-FFF2-40B4-BE49-F238E27FC236}">
                <a16:creationId xmlns:a16="http://schemas.microsoft.com/office/drawing/2014/main" id="{6190BCE9-B97A-47D5-9892-36034659CFE9}"/>
              </a:ext>
            </a:extLst>
          </p:cNvPr>
          <p:cNvSpPr/>
          <p:nvPr/>
        </p:nvSpPr>
        <p:spPr>
          <a:xfrm>
            <a:off x="10092965" y="1542802"/>
            <a:ext cx="1609725" cy="15621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42C4A6A-1F72-465F-8A69-4576BDCFFF13}"/>
              </a:ext>
            </a:extLst>
          </p:cNvPr>
          <p:cNvSpPr txBox="1"/>
          <p:nvPr/>
        </p:nvSpPr>
        <p:spPr>
          <a:xfrm>
            <a:off x="10292989" y="1942852"/>
            <a:ext cx="13239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cs typeface="Calibri"/>
              </a:rPr>
              <a:t>Iterative frameworks</a:t>
            </a:r>
          </a:p>
        </p:txBody>
      </p:sp>
      <p:sp>
        <p:nvSpPr>
          <p:cNvPr id="37" name="Oval 36">
            <a:extLst>
              <a:ext uri="{FF2B5EF4-FFF2-40B4-BE49-F238E27FC236}">
                <a16:creationId xmlns:a16="http://schemas.microsoft.com/office/drawing/2014/main" id="{2D83C52D-6A59-464E-8082-E2E0DBA7577E}"/>
              </a:ext>
            </a:extLst>
          </p:cNvPr>
          <p:cNvSpPr/>
          <p:nvPr/>
        </p:nvSpPr>
        <p:spPr>
          <a:xfrm>
            <a:off x="10092965" y="3853041"/>
            <a:ext cx="1609725" cy="15621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BB942CD-9E60-4A51-996F-0595744CBE4F}"/>
              </a:ext>
            </a:extLst>
          </p:cNvPr>
          <p:cNvSpPr txBox="1"/>
          <p:nvPr/>
        </p:nvSpPr>
        <p:spPr>
          <a:xfrm>
            <a:off x="10141966" y="4170809"/>
            <a:ext cx="15240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FFFF"/>
                </a:solidFill>
              </a:rPr>
              <a:t>Sampling from  Saliency    Volume </a:t>
            </a:r>
            <a:endParaRPr lang="en-US">
              <a:cs typeface="Calibri"/>
            </a:endParaRPr>
          </a:p>
        </p:txBody>
      </p:sp>
      <p:sp>
        <p:nvSpPr>
          <p:cNvPr id="41" name="Oval 40">
            <a:extLst>
              <a:ext uri="{FF2B5EF4-FFF2-40B4-BE49-F238E27FC236}">
                <a16:creationId xmlns:a16="http://schemas.microsoft.com/office/drawing/2014/main" id="{12E8BF71-C148-46D2-B778-04415231B26E}"/>
              </a:ext>
            </a:extLst>
          </p:cNvPr>
          <p:cNvSpPr/>
          <p:nvPr/>
        </p:nvSpPr>
        <p:spPr>
          <a:xfrm>
            <a:off x="566215" y="1599879"/>
            <a:ext cx="1609725" cy="15621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C46ADFAF-5BD6-4AD0-BB2B-5A27A844B5FF}"/>
              </a:ext>
            </a:extLst>
          </p:cNvPr>
          <p:cNvSpPr txBox="1"/>
          <p:nvPr/>
        </p:nvSpPr>
        <p:spPr>
          <a:xfrm>
            <a:off x="794814" y="1807478"/>
            <a:ext cx="12287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cs typeface="Calibri"/>
              </a:rPr>
              <a:t>Sampling from Saliency Map</a:t>
            </a:r>
          </a:p>
        </p:txBody>
      </p:sp>
      <p:cxnSp>
        <p:nvCxnSpPr>
          <p:cNvPr id="43" name="Straight Arrow Connector 42">
            <a:extLst>
              <a:ext uri="{FF2B5EF4-FFF2-40B4-BE49-F238E27FC236}">
                <a16:creationId xmlns:a16="http://schemas.microsoft.com/office/drawing/2014/main" id="{9FA005BB-EC1B-454C-8102-A89F498ECD85}"/>
              </a:ext>
            </a:extLst>
          </p:cNvPr>
          <p:cNvCxnSpPr>
            <a:cxnSpLocks/>
            <a:stCxn id="24" idx="7"/>
            <a:endCxn id="35" idx="2"/>
          </p:cNvCxnSpPr>
          <p:nvPr/>
        </p:nvCxnSpPr>
        <p:spPr>
          <a:xfrm flipV="1">
            <a:off x="6854828" y="2323852"/>
            <a:ext cx="3238137" cy="3100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A85652D8-1254-4913-8B12-4C887BA75E1C}"/>
              </a:ext>
            </a:extLst>
          </p:cNvPr>
          <p:cNvSpPr txBox="1"/>
          <p:nvPr/>
        </p:nvSpPr>
        <p:spPr>
          <a:xfrm>
            <a:off x="10380388" y="3092867"/>
            <a:ext cx="214948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Ø"/>
            </a:pPr>
            <a:r>
              <a:rPr lang="en-US" dirty="0"/>
              <a:t>DSCM</a:t>
            </a:r>
          </a:p>
          <a:p>
            <a:pPr marL="285750" indent="-285750">
              <a:buFont typeface="Wingdings" panose="05000000000000000000" pitchFamily="2" charset="2"/>
              <a:buChar char="Ø"/>
            </a:pPr>
            <a:r>
              <a:rPr lang="en-US" dirty="0"/>
              <a:t>ROI-IOR LSTM</a:t>
            </a:r>
          </a:p>
          <a:p>
            <a:endParaRPr lang="en-US" dirty="0">
              <a:cs typeface="Calibri"/>
            </a:endParaRPr>
          </a:p>
        </p:txBody>
      </p:sp>
      <p:sp>
        <p:nvSpPr>
          <p:cNvPr id="49" name="TextBox 48">
            <a:extLst>
              <a:ext uri="{FF2B5EF4-FFF2-40B4-BE49-F238E27FC236}">
                <a16:creationId xmlns:a16="http://schemas.microsoft.com/office/drawing/2014/main" id="{45AF3BC2-910F-4F2E-A6A2-40FDA14FF81C}"/>
              </a:ext>
            </a:extLst>
          </p:cNvPr>
          <p:cNvSpPr txBox="1"/>
          <p:nvPr/>
        </p:nvSpPr>
        <p:spPr>
          <a:xfrm>
            <a:off x="766238" y="3161617"/>
            <a:ext cx="203120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Ø"/>
            </a:pPr>
            <a:r>
              <a:rPr lang="en-US" dirty="0"/>
              <a:t>G-</a:t>
            </a:r>
            <a:r>
              <a:rPr lang="en-US" dirty="0" err="1"/>
              <a:t>EyMol</a:t>
            </a:r>
            <a:endParaRPr lang="en-US" dirty="0"/>
          </a:p>
          <a:p>
            <a:pPr marL="285750" indent="-285750">
              <a:buFont typeface="Wingdings" panose="05000000000000000000" pitchFamily="2" charset="2"/>
              <a:buChar char="Ø"/>
            </a:pPr>
            <a:r>
              <a:rPr lang="en-US" dirty="0"/>
              <a:t>Le Meur​</a:t>
            </a:r>
          </a:p>
        </p:txBody>
      </p:sp>
      <p:sp>
        <p:nvSpPr>
          <p:cNvPr id="51" name="TextBox 50">
            <a:extLst>
              <a:ext uri="{FF2B5EF4-FFF2-40B4-BE49-F238E27FC236}">
                <a16:creationId xmlns:a16="http://schemas.microsoft.com/office/drawing/2014/main" id="{AFDA9197-C012-4138-B4BF-6A2FC823F362}"/>
              </a:ext>
            </a:extLst>
          </p:cNvPr>
          <p:cNvSpPr txBox="1"/>
          <p:nvPr/>
        </p:nvSpPr>
        <p:spPr>
          <a:xfrm>
            <a:off x="10473963" y="5578459"/>
            <a:ext cx="13502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Ø"/>
            </a:pPr>
            <a:r>
              <a:rPr lang="en-US" dirty="0"/>
              <a:t>Saltinet ​</a:t>
            </a:r>
          </a:p>
        </p:txBody>
      </p:sp>
      <p:sp>
        <p:nvSpPr>
          <p:cNvPr id="2" name="Slide Number Placeholder 1">
            <a:extLst>
              <a:ext uri="{FF2B5EF4-FFF2-40B4-BE49-F238E27FC236}">
                <a16:creationId xmlns:a16="http://schemas.microsoft.com/office/drawing/2014/main" id="{A3F7504D-5CB0-6D8C-B3F0-7DA1FB9164ED}"/>
              </a:ext>
            </a:extLst>
          </p:cNvPr>
          <p:cNvSpPr>
            <a:spLocks noGrp="1"/>
          </p:cNvSpPr>
          <p:nvPr>
            <p:ph type="sldNum" sz="quarter" idx="12"/>
          </p:nvPr>
        </p:nvSpPr>
        <p:spPr/>
        <p:txBody>
          <a:bodyPr/>
          <a:lstStyle/>
          <a:p>
            <a:fld id="{27C6CCC6-2BE5-4E42-96A4-D1E8E81A3D8E}" type="slidenum">
              <a:rPr lang="de-DE" smtClean="0"/>
              <a:t>33</a:t>
            </a:fld>
            <a:endParaRPr lang="en-US"/>
          </a:p>
        </p:txBody>
      </p:sp>
      <p:pic>
        <p:nvPicPr>
          <p:cNvPr id="4" name="Picture 3" descr="A picture containing text, clipart, businesscard&#10;&#10;Description automatically generated">
            <a:extLst>
              <a:ext uri="{FF2B5EF4-FFF2-40B4-BE49-F238E27FC236}">
                <a16:creationId xmlns:a16="http://schemas.microsoft.com/office/drawing/2014/main" id="{2198E6AA-AC10-5C61-3454-CEE95FEBF3AE}"/>
              </a:ext>
            </a:extLst>
          </p:cNvPr>
          <p:cNvPicPr>
            <a:picLocks noChangeAspect="1"/>
          </p:cNvPicPr>
          <p:nvPr/>
        </p:nvPicPr>
        <p:blipFill>
          <a:blip r:embed="rId3"/>
          <a:stretch>
            <a:fillRect/>
          </a:stretch>
        </p:blipFill>
        <p:spPr>
          <a:xfrm>
            <a:off x="9925308" y="118831"/>
            <a:ext cx="2000250" cy="1266825"/>
          </a:xfrm>
          <a:prstGeom prst="rect">
            <a:avLst/>
          </a:prstGeom>
        </p:spPr>
      </p:pic>
      <p:sp>
        <p:nvSpPr>
          <p:cNvPr id="25" name="Title 1">
            <a:extLst>
              <a:ext uri="{FF2B5EF4-FFF2-40B4-BE49-F238E27FC236}">
                <a16:creationId xmlns:a16="http://schemas.microsoft.com/office/drawing/2014/main" id="{057C2541-D0C8-7CD4-E086-64ACEE07B7D0}"/>
              </a:ext>
            </a:extLst>
          </p:cNvPr>
          <p:cNvSpPr txBox="1">
            <a:spLocks/>
          </p:cNvSpPr>
          <p:nvPr/>
        </p:nvSpPr>
        <p:spPr>
          <a:xfrm>
            <a:off x="486848" y="393670"/>
            <a:ext cx="8515350" cy="1266825"/>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r>
              <a:rPr lang="en-GB" sz="4000" dirty="0">
                <a:solidFill>
                  <a:schemeClr val="accent2"/>
                </a:solidFill>
                <a:ea typeface="Calibri Light"/>
                <a:cs typeface="Calibri Light"/>
              </a:rPr>
              <a:t>Computational Modelling for Visual Saliency </a:t>
            </a:r>
            <a:br>
              <a:rPr lang="en-GB" sz="4000" dirty="0">
                <a:solidFill>
                  <a:schemeClr val="accent2"/>
                </a:solidFill>
                <a:ea typeface="Calibri Light"/>
                <a:cs typeface="Calibri Light"/>
              </a:rPr>
            </a:br>
            <a:r>
              <a:rPr lang="en-GB" sz="4000" dirty="0">
                <a:solidFill>
                  <a:schemeClr val="accent2"/>
                </a:solidFill>
                <a:ea typeface="Calibri Light"/>
                <a:cs typeface="Calibri Light"/>
              </a:rPr>
              <a:t>&amp; Scanpath </a:t>
            </a:r>
            <a:br>
              <a:rPr lang="en-GB" sz="4000" dirty="0">
                <a:solidFill>
                  <a:schemeClr val="accent2"/>
                </a:solidFill>
                <a:ea typeface="Calibri Light"/>
                <a:cs typeface="Calibri Light"/>
              </a:rPr>
            </a:br>
            <a:r>
              <a:rPr lang="en-US" sz="4000" dirty="0">
                <a:solidFill>
                  <a:schemeClr val="accent2"/>
                </a:solidFill>
                <a:ea typeface="Calibri Light"/>
                <a:cs typeface="Calibri Light"/>
              </a:rPr>
              <a:t> </a:t>
            </a:r>
          </a:p>
        </p:txBody>
      </p:sp>
      <p:sp>
        <p:nvSpPr>
          <p:cNvPr id="5" name="TextBox 4">
            <a:extLst>
              <a:ext uri="{FF2B5EF4-FFF2-40B4-BE49-F238E27FC236}">
                <a16:creationId xmlns:a16="http://schemas.microsoft.com/office/drawing/2014/main" id="{18A53BC6-6C76-4D57-A772-D9E39EEA814C}"/>
              </a:ext>
            </a:extLst>
          </p:cNvPr>
          <p:cNvSpPr txBox="1"/>
          <p:nvPr/>
        </p:nvSpPr>
        <p:spPr>
          <a:xfrm>
            <a:off x="436569" y="6346583"/>
            <a:ext cx="9914368" cy="261610"/>
          </a:xfrm>
          <a:prstGeom prst="rect">
            <a:avLst/>
          </a:prstGeom>
          <a:noFill/>
        </p:spPr>
        <p:txBody>
          <a:bodyPr wrap="square">
            <a:spAutoFit/>
          </a:bodyPr>
          <a:lstStyle/>
          <a:p>
            <a:r>
              <a:rPr lang="en-GB" sz="1100" b="0" i="0" dirty="0">
                <a:solidFill>
                  <a:srgbClr val="222222"/>
                </a:solidFill>
                <a:effectLst/>
                <a:latin typeface="Arial" panose="020B0604020202020204" pitchFamily="34" charset="0"/>
              </a:rPr>
              <a:t>Chen, </a:t>
            </a:r>
            <a:r>
              <a:rPr lang="en-GB" sz="1100" b="0" i="0" dirty="0" err="1">
                <a:solidFill>
                  <a:srgbClr val="222222"/>
                </a:solidFill>
                <a:effectLst/>
                <a:latin typeface="Arial" panose="020B0604020202020204" pitchFamily="34" charset="0"/>
              </a:rPr>
              <a:t>Zhenzhong</a:t>
            </a:r>
            <a:r>
              <a:rPr lang="en-GB" sz="1100" b="0" i="0" dirty="0">
                <a:solidFill>
                  <a:srgbClr val="222222"/>
                </a:solidFill>
                <a:effectLst/>
                <a:latin typeface="Arial" panose="020B0604020202020204" pitchFamily="34" charset="0"/>
              </a:rPr>
              <a:t>, and </a:t>
            </a:r>
            <a:r>
              <a:rPr lang="en-GB" sz="1100" b="0" i="0" dirty="0" err="1">
                <a:solidFill>
                  <a:srgbClr val="222222"/>
                </a:solidFill>
                <a:effectLst/>
                <a:latin typeface="Arial" panose="020B0604020202020204" pitchFamily="34" charset="0"/>
              </a:rPr>
              <a:t>Wanjie</a:t>
            </a:r>
            <a:r>
              <a:rPr lang="en-GB" sz="1100" b="0" i="0" dirty="0">
                <a:solidFill>
                  <a:srgbClr val="222222"/>
                </a:solidFill>
                <a:effectLst/>
                <a:latin typeface="Arial" panose="020B0604020202020204" pitchFamily="34" charset="0"/>
              </a:rPr>
              <a:t> Sun. "</a:t>
            </a:r>
            <a:r>
              <a:rPr lang="en-GB" sz="1100" b="0" i="0" dirty="0" err="1">
                <a:solidFill>
                  <a:srgbClr val="222222"/>
                </a:solidFill>
                <a:effectLst/>
                <a:latin typeface="Arial" panose="020B0604020202020204" pitchFamily="34" charset="0"/>
              </a:rPr>
              <a:t>Scanpath</a:t>
            </a:r>
            <a:r>
              <a:rPr lang="en-GB" sz="1100" b="0" i="0" dirty="0">
                <a:solidFill>
                  <a:srgbClr val="222222"/>
                </a:solidFill>
                <a:effectLst/>
                <a:latin typeface="Arial" panose="020B0604020202020204" pitchFamily="34" charset="0"/>
              </a:rPr>
              <a:t> Prediction for Visual Attention using IOR-ROI LSTM." </a:t>
            </a:r>
            <a:r>
              <a:rPr lang="en-GB" sz="1100" b="0" i="1" dirty="0">
                <a:solidFill>
                  <a:srgbClr val="222222"/>
                </a:solidFill>
                <a:effectLst/>
                <a:latin typeface="Arial" panose="020B0604020202020204" pitchFamily="34" charset="0"/>
              </a:rPr>
              <a:t>IJCAI</a:t>
            </a:r>
            <a:r>
              <a:rPr lang="en-GB" sz="1100" b="0" i="0" dirty="0">
                <a:solidFill>
                  <a:srgbClr val="222222"/>
                </a:solidFill>
                <a:effectLst/>
                <a:latin typeface="Arial" panose="020B0604020202020204" pitchFamily="34" charset="0"/>
              </a:rPr>
              <a:t>. 2018</a:t>
            </a:r>
            <a:endParaRPr lang="en-GB" sz="1100" dirty="0"/>
          </a:p>
        </p:txBody>
      </p:sp>
      <p:sp>
        <p:nvSpPr>
          <p:cNvPr id="7" name="TextBox 6">
            <a:extLst>
              <a:ext uri="{FF2B5EF4-FFF2-40B4-BE49-F238E27FC236}">
                <a16:creationId xmlns:a16="http://schemas.microsoft.com/office/drawing/2014/main" id="{925BFCA8-9389-6A8E-FBBB-4E0D3F3A3C1B}"/>
              </a:ext>
            </a:extLst>
          </p:cNvPr>
          <p:cNvSpPr txBox="1"/>
          <p:nvPr/>
        </p:nvSpPr>
        <p:spPr>
          <a:xfrm>
            <a:off x="443306" y="6016116"/>
            <a:ext cx="9709900" cy="261610"/>
          </a:xfrm>
          <a:prstGeom prst="rect">
            <a:avLst/>
          </a:prstGeom>
          <a:noFill/>
        </p:spPr>
        <p:txBody>
          <a:bodyPr wrap="square">
            <a:spAutoFit/>
          </a:bodyPr>
          <a:lstStyle/>
          <a:p>
            <a:r>
              <a:rPr lang="en-GB" sz="1100" b="0" i="0" dirty="0">
                <a:solidFill>
                  <a:srgbClr val="222222"/>
                </a:solidFill>
                <a:effectLst/>
                <a:latin typeface="Arial" panose="020B0604020202020204" pitchFamily="34" charset="0"/>
              </a:rPr>
              <a:t>Bao, </a:t>
            </a:r>
            <a:r>
              <a:rPr lang="en-GB" sz="1100" b="0" i="0" dirty="0" err="1">
                <a:solidFill>
                  <a:srgbClr val="222222"/>
                </a:solidFill>
                <a:effectLst/>
                <a:latin typeface="Arial" panose="020B0604020202020204" pitchFamily="34" charset="0"/>
              </a:rPr>
              <a:t>Wentao</a:t>
            </a:r>
            <a:r>
              <a:rPr lang="en-GB" sz="1100" b="0" i="0" dirty="0">
                <a:solidFill>
                  <a:srgbClr val="222222"/>
                </a:solidFill>
                <a:effectLst/>
                <a:latin typeface="Arial" panose="020B0604020202020204" pitchFamily="34" charset="0"/>
              </a:rPr>
              <a:t>, and </a:t>
            </a:r>
            <a:r>
              <a:rPr lang="en-GB" sz="1100" b="0" i="0" dirty="0" err="1">
                <a:solidFill>
                  <a:srgbClr val="222222"/>
                </a:solidFill>
                <a:effectLst/>
                <a:latin typeface="Arial" panose="020B0604020202020204" pitchFamily="34" charset="0"/>
              </a:rPr>
              <a:t>Zhenzhong</a:t>
            </a:r>
            <a:r>
              <a:rPr lang="en-GB" sz="1100" b="0" i="0" dirty="0">
                <a:solidFill>
                  <a:srgbClr val="222222"/>
                </a:solidFill>
                <a:effectLst/>
                <a:latin typeface="Arial" panose="020B0604020202020204" pitchFamily="34" charset="0"/>
              </a:rPr>
              <a:t> Chen. "Human </a:t>
            </a:r>
            <a:r>
              <a:rPr lang="en-GB" sz="1100" b="0" i="0" dirty="0" err="1">
                <a:solidFill>
                  <a:srgbClr val="222222"/>
                </a:solidFill>
                <a:effectLst/>
                <a:latin typeface="Arial" panose="020B0604020202020204" pitchFamily="34" charset="0"/>
              </a:rPr>
              <a:t>scanpath</a:t>
            </a:r>
            <a:r>
              <a:rPr lang="en-GB" sz="1100" b="0" i="0" dirty="0">
                <a:solidFill>
                  <a:srgbClr val="222222"/>
                </a:solidFill>
                <a:effectLst/>
                <a:latin typeface="Arial" panose="020B0604020202020204" pitchFamily="34" charset="0"/>
              </a:rPr>
              <a:t> prediction based on deep convolutional saccadic model." </a:t>
            </a:r>
            <a:r>
              <a:rPr lang="en-GB" sz="1100" b="0" i="1" dirty="0">
                <a:solidFill>
                  <a:srgbClr val="222222"/>
                </a:solidFill>
                <a:effectLst/>
                <a:latin typeface="Arial" panose="020B0604020202020204" pitchFamily="34" charset="0"/>
              </a:rPr>
              <a:t>Neurocomputing</a:t>
            </a:r>
            <a:r>
              <a:rPr lang="en-GB" sz="1100" b="0" i="0" dirty="0">
                <a:solidFill>
                  <a:srgbClr val="222222"/>
                </a:solidFill>
                <a:effectLst/>
                <a:latin typeface="Arial" panose="020B0604020202020204" pitchFamily="34" charset="0"/>
              </a:rPr>
              <a:t> 404 (2020): 154-164</a:t>
            </a:r>
            <a:endParaRPr lang="en-GB" sz="1100" dirty="0"/>
          </a:p>
        </p:txBody>
      </p:sp>
    </p:spTree>
    <p:extLst>
      <p:ext uri="{BB962C8B-B14F-4D97-AF65-F5344CB8AC3E}">
        <p14:creationId xmlns:p14="http://schemas.microsoft.com/office/powerpoint/2010/main" val="3766951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F8542710-5A5A-484F-AFEC-E41B68DEC110}"/>
              </a:ext>
            </a:extLst>
          </p:cNvPr>
          <p:cNvSpPr txBox="1"/>
          <p:nvPr/>
        </p:nvSpPr>
        <p:spPr>
          <a:xfrm>
            <a:off x="910418" y="5578459"/>
            <a:ext cx="12764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Ø"/>
            </a:pPr>
            <a:r>
              <a:rPr lang="en-US" dirty="0"/>
              <a:t>PathGan</a:t>
            </a:r>
            <a:endParaRPr lang="en-US" dirty="0">
              <a:cs typeface="Calibri"/>
            </a:endParaRPr>
          </a:p>
        </p:txBody>
      </p:sp>
      <p:sp>
        <p:nvSpPr>
          <p:cNvPr id="24" name="Oval 23">
            <a:extLst>
              <a:ext uri="{FF2B5EF4-FFF2-40B4-BE49-F238E27FC236}">
                <a16:creationId xmlns:a16="http://schemas.microsoft.com/office/drawing/2014/main" id="{E72240D6-0411-428C-AD49-EFAC96CB051B}"/>
              </a:ext>
            </a:extLst>
          </p:cNvPr>
          <p:cNvSpPr/>
          <p:nvPr/>
        </p:nvSpPr>
        <p:spPr>
          <a:xfrm>
            <a:off x="5480842" y="2405156"/>
            <a:ext cx="1609725" cy="15621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FF6B9A60-3626-4D4E-99BE-393A873510CA}"/>
              </a:ext>
            </a:extLst>
          </p:cNvPr>
          <p:cNvCxnSpPr>
            <a:cxnSpLocks/>
            <a:stCxn id="24" idx="3"/>
            <a:endCxn id="33" idx="6"/>
          </p:cNvCxnSpPr>
          <p:nvPr/>
        </p:nvCxnSpPr>
        <p:spPr>
          <a:xfrm flipH="1">
            <a:off x="2259352" y="3738492"/>
            <a:ext cx="3457229" cy="9308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3584C117-DCA3-4DDB-AA45-35BBC4C001F8}"/>
              </a:ext>
            </a:extLst>
          </p:cNvPr>
          <p:cNvCxnSpPr>
            <a:cxnSpLocks/>
            <a:stCxn id="24" idx="5"/>
            <a:endCxn id="37" idx="2"/>
          </p:cNvCxnSpPr>
          <p:nvPr/>
        </p:nvCxnSpPr>
        <p:spPr>
          <a:xfrm>
            <a:off x="6854828" y="3738492"/>
            <a:ext cx="3238137" cy="8955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F9EC066F-0021-4E9E-B101-1522132792F3}"/>
              </a:ext>
            </a:extLst>
          </p:cNvPr>
          <p:cNvCxnSpPr>
            <a:cxnSpLocks/>
            <a:stCxn id="24" idx="1"/>
            <a:endCxn id="41" idx="6"/>
          </p:cNvCxnSpPr>
          <p:nvPr/>
        </p:nvCxnSpPr>
        <p:spPr>
          <a:xfrm flipH="1" flipV="1">
            <a:off x="2175940" y="2380929"/>
            <a:ext cx="3540641" cy="2529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2" name="TextBox 31">
            <a:extLst>
              <a:ext uri="{FF2B5EF4-FFF2-40B4-BE49-F238E27FC236}">
                <a16:creationId xmlns:a16="http://schemas.microsoft.com/office/drawing/2014/main" id="{FE88E93E-87B4-44E2-94BF-AB1C2736EF45}"/>
              </a:ext>
            </a:extLst>
          </p:cNvPr>
          <p:cNvSpPr txBox="1"/>
          <p:nvPr/>
        </p:nvSpPr>
        <p:spPr>
          <a:xfrm>
            <a:off x="5699917" y="2862356"/>
            <a:ext cx="1228725" cy="646331"/>
          </a:xfrm>
          <a:prstGeom prst="rect">
            <a:avLst/>
          </a:prstGeom>
          <a:solidFill>
            <a:srgbClr val="00B05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solidFill>
                  <a:srgbClr val="FFFFFF"/>
                </a:solidFill>
              </a:rPr>
              <a:t>Scanpath</a:t>
            </a:r>
            <a:r>
              <a:rPr lang="en-US" dirty="0">
                <a:solidFill>
                  <a:srgbClr val="FFFFFF"/>
                </a:solidFill>
              </a:rPr>
              <a:t> </a:t>
            </a:r>
            <a:endParaRPr lang="en-US" dirty="0">
              <a:solidFill>
                <a:srgbClr val="FFFFFF"/>
              </a:solidFill>
              <a:cs typeface="Calibri"/>
            </a:endParaRPr>
          </a:p>
          <a:p>
            <a:r>
              <a:rPr lang="en-US" dirty="0">
                <a:solidFill>
                  <a:srgbClr val="FFFFFF"/>
                </a:solidFill>
              </a:rPr>
              <a:t>Prediction</a:t>
            </a:r>
            <a:r>
              <a:rPr lang="en-US" dirty="0"/>
              <a:t> </a:t>
            </a:r>
            <a:endParaRPr lang="en-US" dirty="0">
              <a:cs typeface="Calibri"/>
            </a:endParaRPr>
          </a:p>
        </p:txBody>
      </p:sp>
      <p:sp>
        <p:nvSpPr>
          <p:cNvPr id="33" name="Oval 32">
            <a:extLst>
              <a:ext uri="{FF2B5EF4-FFF2-40B4-BE49-F238E27FC236}">
                <a16:creationId xmlns:a16="http://schemas.microsoft.com/office/drawing/2014/main" id="{E4FAB4B8-4473-4859-9AED-257110786B84}"/>
              </a:ext>
            </a:extLst>
          </p:cNvPr>
          <p:cNvSpPr/>
          <p:nvPr/>
        </p:nvSpPr>
        <p:spPr>
          <a:xfrm>
            <a:off x="649627" y="3888248"/>
            <a:ext cx="1609725" cy="15621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E22C1127-2208-4B6D-B732-CEA9E1D8E274}"/>
              </a:ext>
            </a:extLst>
          </p:cNvPr>
          <p:cNvSpPr txBox="1"/>
          <p:nvPr/>
        </p:nvSpPr>
        <p:spPr>
          <a:xfrm>
            <a:off x="774944" y="4288298"/>
            <a:ext cx="14763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rPr>
              <a:t>Stand Alone deep models </a:t>
            </a:r>
            <a:endParaRPr lang="en-US">
              <a:cs typeface="Calibri"/>
            </a:endParaRPr>
          </a:p>
        </p:txBody>
      </p:sp>
      <p:sp>
        <p:nvSpPr>
          <p:cNvPr id="35" name="Oval 34">
            <a:extLst>
              <a:ext uri="{FF2B5EF4-FFF2-40B4-BE49-F238E27FC236}">
                <a16:creationId xmlns:a16="http://schemas.microsoft.com/office/drawing/2014/main" id="{6190BCE9-B97A-47D5-9892-36034659CFE9}"/>
              </a:ext>
            </a:extLst>
          </p:cNvPr>
          <p:cNvSpPr/>
          <p:nvPr/>
        </p:nvSpPr>
        <p:spPr>
          <a:xfrm>
            <a:off x="10092965" y="1542802"/>
            <a:ext cx="1609725" cy="15621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42C4A6A-1F72-465F-8A69-4576BDCFFF13}"/>
              </a:ext>
            </a:extLst>
          </p:cNvPr>
          <p:cNvSpPr txBox="1"/>
          <p:nvPr/>
        </p:nvSpPr>
        <p:spPr>
          <a:xfrm>
            <a:off x="10292989" y="1942852"/>
            <a:ext cx="13239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cs typeface="Calibri"/>
              </a:rPr>
              <a:t>Iterative frameworks</a:t>
            </a:r>
          </a:p>
        </p:txBody>
      </p:sp>
      <p:sp>
        <p:nvSpPr>
          <p:cNvPr id="37" name="Oval 36">
            <a:extLst>
              <a:ext uri="{FF2B5EF4-FFF2-40B4-BE49-F238E27FC236}">
                <a16:creationId xmlns:a16="http://schemas.microsoft.com/office/drawing/2014/main" id="{2D83C52D-6A59-464E-8082-E2E0DBA7577E}"/>
              </a:ext>
            </a:extLst>
          </p:cNvPr>
          <p:cNvSpPr/>
          <p:nvPr/>
        </p:nvSpPr>
        <p:spPr>
          <a:xfrm>
            <a:off x="10092965" y="3853041"/>
            <a:ext cx="1609725" cy="15621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BB942CD-9E60-4A51-996F-0595744CBE4F}"/>
              </a:ext>
            </a:extLst>
          </p:cNvPr>
          <p:cNvSpPr txBox="1"/>
          <p:nvPr/>
        </p:nvSpPr>
        <p:spPr>
          <a:xfrm>
            <a:off x="10141966" y="4170809"/>
            <a:ext cx="15240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FFFF"/>
                </a:solidFill>
              </a:rPr>
              <a:t>Sampling from  Saliency    Volume </a:t>
            </a:r>
            <a:endParaRPr lang="en-US">
              <a:cs typeface="Calibri"/>
            </a:endParaRPr>
          </a:p>
        </p:txBody>
      </p:sp>
      <p:sp>
        <p:nvSpPr>
          <p:cNvPr id="41" name="Oval 40">
            <a:extLst>
              <a:ext uri="{FF2B5EF4-FFF2-40B4-BE49-F238E27FC236}">
                <a16:creationId xmlns:a16="http://schemas.microsoft.com/office/drawing/2014/main" id="{12E8BF71-C148-46D2-B778-04415231B26E}"/>
              </a:ext>
            </a:extLst>
          </p:cNvPr>
          <p:cNvSpPr/>
          <p:nvPr/>
        </p:nvSpPr>
        <p:spPr>
          <a:xfrm>
            <a:off x="566215" y="1599879"/>
            <a:ext cx="1609725" cy="15621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C46ADFAF-5BD6-4AD0-BB2B-5A27A844B5FF}"/>
              </a:ext>
            </a:extLst>
          </p:cNvPr>
          <p:cNvSpPr txBox="1"/>
          <p:nvPr/>
        </p:nvSpPr>
        <p:spPr>
          <a:xfrm>
            <a:off x="794814" y="1807478"/>
            <a:ext cx="12287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cs typeface="Calibri"/>
              </a:rPr>
              <a:t>Sampling from Saliency Map</a:t>
            </a:r>
          </a:p>
        </p:txBody>
      </p:sp>
      <p:cxnSp>
        <p:nvCxnSpPr>
          <p:cNvPr id="43" name="Straight Arrow Connector 42">
            <a:extLst>
              <a:ext uri="{FF2B5EF4-FFF2-40B4-BE49-F238E27FC236}">
                <a16:creationId xmlns:a16="http://schemas.microsoft.com/office/drawing/2014/main" id="{9FA005BB-EC1B-454C-8102-A89F498ECD85}"/>
              </a:ext>
            </a:extLst>
          </p:cNvPr>
          <p:cNvCxnSpPr>
            <a:cxnSpLocks/>
            <a:stCxn id="24" idx="7"/>
            <a:endCxn id="35" idx="2"/>
          </p:cNvCxnSpPr>
          <p:nvPr/>
        </p:nvCxnSpPr>
        <p:spPr>
          <a:xfrm flipV="1">
            <a:off x="6854828" y="2323852"/>
            <a:ext cx="3238137" cy="3100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A85652D8-1254-4913-8B12-4C887BA75E1C}"/>
              </a:ext>
            </a:extLst>
          </p:cNvPr>
          <p:cNvSpPr txBox="1"/>
          <p:nvPr/>
        </p:nvSpPr>
        <p:spPr>
          <a:xfrm>
            <a:off x="10380388" y="3092867"/>
            <a:ext cx="214948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Ø"/>
            </a:pPr>
            <a:r>
              <a:rPr lang="en-US" dirty="0"/>
              <a:t>DSCM</a:t>
            </a:r>
          </a:p>
          <a:p>
            <a:pPr marL="285750" indent="-285750">
              <a:buFont typeface="Wingdings" panose="05000000000000000000" pitchFamily="2" charset="2"/>
              <a:buChar char="Ø"/>
            </a:pPr>
            <a:r>
              <a:rPr lang="en-US" dirty="0"/>
              <a:t>ROI-IOR LSTM</a:t>
            </a:r>
          </a:p>
          <a:p>
            <a:endParaRPr lang="en-US" dirty="0">
              <a:cs typeface="Calibri"/>
            </a:endParaRPr>
          </a:p>
        </p:txBody>
      </p:sp>
      <p:sp>
        <p:nvSpPr>
          <p:cNvPr id="49" name="TextBox 48">
            <a:extLst>
              <a:ext uri="{FF2B5EF4-FFF2-40B4-BE49-F238E27FC236}">
                <a16:creationId xmlns:a16="http://schemas.microsoft.com/office/drawing/2014/main" id="{45AF3BC2-910F-4F2E-A6A2-40FDA14FF81C}"/>
              </a:ext>
            </a:extLst>
          </p:cNvPr>
          <p:cNvSpPr txBox="1"/>
          <p:nvPr/>
        </p:nvSpPr>
        <p:spPr>
          <a:xfrm>
            <a:off x="766238" y="3161617"/>
            <a:ext cx="203120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Ø"/>
            </a:pPr>
            <a:r>
              <a:rPr lang="en-US" dirty="0"/>
              <a:t>G-</a:t>
            </a:r>
            <a:r>
              <a:rPr lang="en-US" dirty="0" err="1"/>
              <a:t>EyMol</a:t>
            </a:r>
            <a:endParaRPr lang="en-US" dirty="0"/>
          </a:p>
          <a:p>
            <a:pPr marL="285750" indent="-285750">
              <a:buFont typeface="Wingdings" panose="05000000000000000000" pitchFamily="2" charset="2"/>
              <a:buChar char="Ø"/>
            </a:pPr>
            <a:r>
              <a:rPr lang="en-US" dirty="0"/>
              <a:t>Le Meur​</a:t>
            </a:r>
          </a:p>
        </p:txBody>
      </p:sp>
      <p:sp>
        <p:nvSpPr>
          <p:cNvPr id="51" name="TextBox 50">
            <a:extLst>
              <a:ext uri="{FF2B5EF4-FFF2-40B4-BE49-F238E27FC236}">
                <a16:creationId xmlns:a16="http://schemas.microsoft.com/office/drawing/2014/main" id="{AFDA9197-C012-4138-B4BF-6A2FC823F362}"/>
              </a:ext>
            </a:extLst>
          </p:cNvPr>
          <p:cNvSpPr txBox="1"/>
          <p:nvPr/>
        </p:nvSpPr>
        <p:spPr>
          <a:xfrm>
            <a:off x="10473963" y="5578459"/>
            <a:ext cx="13502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Ø"/>
            </a:pPr>
            <a:r>
              <a:rPr lang="en-US" dirty="0"/>
              <a:t>Saltinet ​</a:t>
            </a:r>
          </a:p>
        </p:txBody>
      </p:sp>
      <p:sp>
        <p:nvSpPr>
          <p:cNvPr id="2" name="Slide Number Placeholder 1">
            <a:extLst>
              <a:ext uri="{FF2B5EF4-FFF2-40B4-BE49-F238E27FC236}">
                <a16:creationId xmlns:a16="http://schemas.microsoft.com/office/drawing/2014/main" id="{A3F7504D-5CB0-6D8C-B3F0-7DA1FB9164ED}"/>
              </a:ext>
            </a:extLst>
          </p:cNvPr>
          <p:cNvSpPr>
            <a:spLocks noGrp="1"/>
          </p:cNvSpPr>
          <p:nvPr>
            <p:ph type="sldNum" sz="quarter" idx="12"/>
          </p:nvPr>
        </p:nvSpPr>
        <p:spPr/>
        <p:txBody>
          <a:bodyPr/>
          <a:lstStyle/>
          <a:p>
            <a:fld id="{27C6CCC6-2BE5-4E42-96A4-D1E8E81A3D8E}" type="slidenum">
              <a:rPr lang="de-DE" smtClean="0"/>
              <a:t>34</a:t>
            </a:fld>
            <a:endParaRPr lang="en-US"/>
          </a:p>
        </p:txBody>
      </p:sp>
      <p:pic>
        <p:nvPicPr>
          <p:cNvPr id="4" name="Picture 3" descr="A picture containing text, clipart, businesscard&#10;&#10;Description automatically generated">
            <a:extLst>
              <a:ext uri="{FF2B5EF4-FFF2-40B4-BE49-F238E27FC236}">
                <a16:creationId xmlns:a16="http://schemas.microsoft.com/office/drawing/2014/main" id="{2198E6AA-AC10-5C61-3454-CEE95FEBF3AE}"/>
              </a:ext>
            </a:extLst>
          </p:cNvPr>
          <p:cNvPicPr>
            <a:picLocks noChangeAspect="1"/>
          </p:cNvPicPr>
          <p:nvPr/>
        </p:nvPicPr>
        <p:blipFill>
          <a:blip r:embed="rId3"/>
          <a:stretch>
            <a:fillRect/>
          </a:stretch>
        </p:blipFill>
        <p:spPr>
          <a:xfrm>
            <a:off x="9925308" y="118831"/>
            <a:ext cx="2000250" cy="1266825"/>
          </a:xfrm>
          <a:prstGeom prst="rect">
            <a:avLst/>
          </a:prstGeom>
        </p:spPr>
      </p:pic>
      <p:sp>
        <p:nvSpPr>
          <p:cNvPr id="25" name="Title 1">
            <a:extLst>
              <a:ext uri="{FF2B5EF4-FFF2-40B4-BE49-F238E27FC236}">
                <a16:creationId xmlns:a16="http://schemas.microsoft.com/office/drawing/2014/main" id="{057C2541-D0C8-7CD4-E086-64ACEE07B7D0}"/>
              </a:ext>
            </a:extLst>
          </p:cNvPr>
          <p:cNvSpPr txBox="1">
            <a:spLocks/>
          </p:cNvSpPr>
          <p:nvPr/>
        </p:nvSpPr>
        <p:spPr>
          <a:xfrm>
            <a:off x="486848" y="393670"/>
            <a:ext cx="8515350" cy="1266825"/>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r>
              <a:rPr lang="en-GB" sz="4000" dirty="0">
                <a:solidFill>
                  <a:schemeClr val="accent2"/>
                </a:solidFill>
                <a:ea typeface="Calibri Light"/>
                <a:cs typeface="Calibri Light"/>
              </a:rPr>
              <a:t>Computational Modelling for Visual Saliency </a:t>
            </a:r>
            <a:br>
              <a:rPr lang="en-GB" sz="4000" dirty="0">
                <a:solidFill>
                  <a:schemeClr val="accent2"/>
                </a:solidFill>
                <a:ea typeface="Calibri Light"/>
                <a:cs typeface="Calibri Light"/>
              </a:rPr>
            </a:br>
            <a:r>
              <a:rPr lang="en-GB" sz="4000" dirty="0">
                <a:solidFill>
                  <a:schemeClr val="accent2"/>
                </a:solidFill>
                <a:ea typeface="Calibri Light"/>
                <a:cs typeface="Calibri Light"/>
              </a:rPr>
              <a:t>&amp; Scanpath </a:t>
            </a:r>
            <a:br>
              <a:rPr lang="en-GB" sz="4000" dirty="0">
                <a:solidFill>
                  <a:schemeClr val="accent2"/>
                </a:solidFill>
                <a:ea typeface="Calibri Light"/>
                <a:cs typeface="Calibri Light"/>
              </a:rPr>
            </a:br>
            <a:r>
              <a:rPr lang="en-US" sz="4000" dirty="0">
                <a:solidFill>
                  <a:schemeClr val="accent2"/>
                </a:solidFill>
                <a:ea typeface="Calibri Light"/>
                <a:cs typeface="Calibri Light"/>
              </a:rPr>
              <a:t> </a:t>
            </a:r>
          </a:p>
        </p:txBody>
      </p:sp>
      <p:sp>
        <p:nvSpPr>
          <p:cNvPr id="5" name="TextBox 4">
            <a:extLst>
              <a:ext uri="{FF2B5EF4-FFF2-40B4-BE49-F238E27FC236}">
                <a16:creationId xmlns:a16="http://schemas.microsoft.com/office/drawing/2014/main" id="{18A53BC6-6C76-4D57-A772-D9E39EEA814C}"/>
              </a:ext>
            </a:extLst>
          </p:cNvPr>
          <p:cNvSpPr txBox="1"/>
          <p:nvPr/>
        </p:nvSpPr>
        <p:spPr>
          <a:xfrm>
            <a:off x="436569" y="6346583"/>
            <a:ext cx="9914368" cy="430887"/>
          </a:xfrm>
          <a:prstGeom prst="rect">
            <a:avLst/>
          </a:prstGeom>
          <a:noFill/>
        </p:spPr>
        <p:txBody>
          <a:bodyPr wrap="square">
            <a:spAutoFit/>
          </a:bodyPr>
          <a:lstStyle/>
          <a:p>
            <a:r>
              <a:rPr lang="en-GB" sz="1100" b="0" i="0" dirty="0" err="1">
                <a:solidFill>
                  <a:srgbClr val="222222"/>
                </a:solidFill>
                <a:effectLst/>
                <a:latin typeface="Arial" panose="020B0604020202020204" pitchFamily="34" charset="0"/>
              </a:rPr>
              <a:t>Zanca</a:t>
            </a:r>
            <a:r>
              <a:rPr lang="en-GB" sz="1100" b="0" i="0" dirty="0">
                <a:solidFill>
                  <a:srgbClr val="222222"/>
                </a:solidFill>
                <a:effectLst/>
                <a:latin typeface="Arial" panose="020B0604020202020204" pitchFamily="34" charset="0"/>
              </a:rPr>
              <a:t>, Dario, Stefano </a:t>
            </a:r>
            <a:r>
              <a:rPr lang="en-GB" sz="1100" b="0" i="0" dirty="0" err="1">
                <a:solidFill>
                  <a:srgbClr val="222222"/>
                </a:solidFill>
                <a:effectLst/>
                <a:latin typeface="Arial" panose="020B0604020202020204" pitchFamily="34" charset="0"/>
              </a:rPr>
              <a:t>Melacci</a:t>
            </a:r>
            <a:r>
              <a:rPr lang="en-GB" sz="1100" b="0" i="0" dirty="0">
                <a:solidFill>
                  <a:srgbClr val="222222"/>
                </a:solidFill>
                <a:effectLst/>
                <a:latin typeface="Arial" panose="020B0604020202020204" pitchFamily="34" charset="0"/>
              </a:rPr>
              <a:t>, and Marco Gori. "Gravitational laws of focus of attention." </a:t>
            </a:r>
            <a:r>
              <a:rPr lang="en-GB" sz="1100" b="0" i="1" dirty="0">
                <a:solidFill>
                  <a:srgbClr val="222222"/>
                </a:solidFill>
                <a:effectLst/>
                <a:latin typeface="Arial" panose="020B0604020202020204" pitchFamily="34" charset="0"/>
              </a:rPr>
              <a:t>IEEE transactions on pattern analysis and machine intelligence</a:t>
            </a:r>
            <a:r>
              <a:rPr lang="en-GB" sz="1100" b="0" i="0" dirty="0">
                <a:solidFill>
                  <a:srgbClr val="222222"/>
                </a:solidFill>
                <a:effectLst/>
                <a:latin typeface="Arial" panose="020B0604020202020204" pitchFamily="34" charset="0"/>
              </a:rPr>
              <a:t> 42.12 (2019): 2983-2995</a:t>
            </a:r>
            <a:endParaRPr lang="en-GB" sz="1100" dirty="0"/>
          </a:p>
        </p:txBody>
      </p:sp>
      <p:sp>
        <p:nvSpPr>
          <p:cNvPr id="7" name="TextBox 6">
            <a:extLst>
              <a:ext uri="{FF2B5EF4-FFF2-40B4-BE49-F238E27FC236}">
                <a16:creationId xmlns:a16="http://schemas.microsoft.com/office/drawing/2014/main" id="{925BFCA8-9389-6A8E-FBBB-4E0D3F3A3C1B}"/>
              </a:ext>
            </a:extLst>
          </p:cNvPr>
          <p:cNvSpPr txBox="1"/>
          <p:nvPr/>
        </p:nvSpPr>
        <p:spPr>
          <a:xfrm>
            <a:off x="443306" y="6016116"/>
            <a:ext cx="9709900" cy="261610"/>
          </a:xfrm>
          <a:prstGeom prst="rect">
            <a:avLst/>
          </a:prstGeom>
          <a:noFill/>
        </p:spPr>
        <p:txBody>
          <a:bodyPr wrap="square">
            <a:spAutoFit/>
          </a:bodyPr>
          <a:lstStyle/>
          <a:p>
            <a:r>
              <a:rPr lang="en-GB" sz="1100" b="0" i="0" dirty="0">
                <a:solidFill>
                  <a:srgbClr val="222222"/>
                </a:solidFill>
                <a:effectLst/>
                <a:latin typeface="Arial" panose="020B0604020202020204" pitchFamily="34" charset="0"/>
              </a:rPr>
              <a:t>Le </a:t>
            </a:r>
            <a:r>
              <a:rPr lang="en-GB" sz="1100" b="0" i="0" dirty="0" err="1">
                <a:solidFill>
                  <a:srgbClr val="222222"/>
                </a:solidFill>
                <a:effectLst/>
                <a:latin typeface="Arial" panose="020B0604020202020204" pitchFamily="34" charset="0"/>
              </a:rPr>
              <a:t>Meur</a:t>
            </a:r>
            <a:r>
              <a:rPr lang="en-GB" sz="1100" b="0" i="0" dirty="0">
                <a:solidFill>
                  <a:srgbClr val="222222"/>
                </a:solidFill>
                <a:effectLst/>
                <a:latin typeface="Arial" panose="020B0604020202020204" pitchFamily="34" charset="0"/>
              </a:rPr>
              <a:t>, Olivier, and Zhi Liu. "Saccadic model of eye movements for free-viewing condition." </a:t>
            </a:r>
            <a:r>
              <a:rPr lang="en-GB" sz="1100" b="0" i="1" dirty="0">
                <a:solidFill>
                  <a:srgbClr val="222222"/>
                </a:solidFill>
                <a:effectLst/>
                <a:latin typeface="Arial" panose="020B0604020202020204" pitchFamily="34" charset="0"/>
              </a:rPr>
              <a:t>Vision research</a:t>
            </a:r>
            <a:r>
              <a:rPr lang="en-GB" sz="1100" b="0" i="0" dirty="0">
                <a:solidFill>
                  <a:srgbClr val="222222"/>
                </a:solidFill>
                <a:effectLst/>
                <a:latin typeface="Arial" panose="020B0604020202020204" pitchFamily="34" charset="0"/>
              </a:rPr>
              <a:t> 116 (2015): 152-164</a:t>
            </a:r>
            <a:endParaRPr lang="en-GB" sz="1100" dirty="0"/>
          </a:p>
        </p:txBody>
      </p:sp>
    </p:spTree>
    <p:extLst>
      <p:ext uri="{BB962C8B-B14F-4D97-AF65-F5344CB8AC3E}">
        <p14:creationId xmlns:p14="http://schemas.microsoft.com/office/powerpoint/2010/main" val="550993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F8542710-5A5A-484F-AFEC-E41B68DEC110}"/>
              </a:ext>
            </a:extLst>
          </p:cNvPr>
          <p:cNvSpPr txBox="1"/>
          <p:nvPr/>
        </p:nvSpPr>
        <p:spPr>
          <a:xfrm>
            <a:off x="910418" y="5578459"/>
            <a:ext cx="12764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Ø"/>
            </a:pPr>
            <a:r>
              <a:rPr lang="en-US" dirty="0"/>
              <a:t>PathGan</a:t>
            </a:r>
            <a:endParaRPr lang="en-US" dirty="0">
              <a:cs typeface="Calibri"/>
            </a:endParaRPr>
          </a:p>
        </p:txBody>
      </p:sp>
      <p:sp>
        <p:nvSpPr>
          <p:cNvPr id="24" name="Oval 23">
            <a:extLst>
              <a:ext uri="{FF2B5EF4-FFF2-40B4-BE49-F238E27FC236}">
                <a16:creationId xmlns:a16="http://schemas.microsoft.com/office/drawing/2014/main" id="{E72240D6-0411-428C-AD49-EFAC96CB051B}"/>
              </a:ext>
            </a:extLst>
          </p:cNvPr>
          <p:cNvSpPr/>
          <p:nvPr/>
        </p:nvSpPr>
        <p:spPr>
          <a:xfrm>
            <a:off x="5480842" y="2405156"/>
            <a:ext cx="1609725" cy="15621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FF6B9A60-3626-4D4E-99BE-393A873510CA}"/>
              </a:ext>
            </a:extLst>
          </p:cNvPr>
          <p:cNvCxnSpPr>
            <a:cxnSpLocks/>
            <a:stCxn id="24" idx="3"/>
            <a:endCxn id="33" idx="6"/>
          </p:cNvCxnSpPr>
          <p:nvPr/>
        </p:nvCxnSpPr>
        <p:spPr>
          <a:xfrm flipH="1">
            <a:off x="2259352" y="3738492"/>
            <a:ext cx="3457229" cy="9308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3584C117-DCA3-4DDB-AA45-35BBC4C001F8}"/>
              </a:ext>
            </a:extLst>
          </p:cNvPr>
          <p:cNvCxnSpPr>
            <a:cxnSpLocks/>
            <a:stCxn id="24" idx="5"/>
            <a:endCxn id="37" idx="2"/>
          </p:cNvCxnSpPr>
          <p:nvPr/>
        </p:nvCxnSpPr>
        <p:spPr>
          <a:xfrm>
            <a:off x="6854828" y="3738492"/>
            <a:ext cx="3238137" cy="8955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F9EC066F-0021-4E9E-B101-1522132792F3}"/>
              </a:ext>
            </a:extLst>
          </p:cNvPr>
          <p:cNvCxnSpPr>
            <a:cxnSpLocks/>
            <a:stCxn id="24" idx="1"/>
            <a:endCxn id="41" idx="6"/>
          </p:cNvCxnSpPr>
          <p:nvPr/>
        </p:nvCxnSpPr>
        <p:spPr>
          <a:xfrm flipH="1" flipV="1">
            <a:off x="2175940" y="2380929"/>
            <a:ext cx="3540641" cy="2529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2" name="TextBox 31">
            <a:extLst>
              <a:ext uri="{FF2B5EF4-FFF2-40B4-BE49-F238E27FC236}">
                <a16:creationId xmlns:a16="http://schemas.microsoft.com/office/drawing/2014/main" id="{FE88E93E-87B4-44E2-94BF-AB1C2736EF45}"/>
              </a:ext>
            </a:extLst>
          </p:cNvPr>
          <p:cNvSpPr txBox="1"/>
          <p:nvPr/>
        </p:nvSpPr>
        <p:spPr>
          <a:xfrm>
            <a:off x="5699917" y="2862356"/>
            <a:ext cx="1228725" cy="646331"/>
          </a:xfrm>
          <a:prstGeom prst="rect">
            <a:avLst/>
          </a:prstGeom>
          <a:solidFill>
            <a:srgbClr val="00B05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solidFill>
                  <a:srgbClr val="FFFFFF"/>
                </a:solidFill>
              </a:rPr>
              <a:t>Scanpath</a:t>
            </a:r>
            <a:r>
              <a:rPr lang="en-US" dirty="0">
                <a:solidFill>
                  <a:srgbClr val="FFFFFF"/>
                </a:solidFill>
              </a:rPr>
              <a:t> </a:t>
            </a:r>
            <a:endParaRPr lang="en-US" dirty="0">
              <a:solidFill>
                <a:srgbClr val="FFFFFF"/>
              </a:solidFill>
              <a:cs typeface="Calibri"/>
            </a:endParaRPr>
          </a:p>
          <a:p>
            <a:r>
              <a:rPr lang="en-US" dirty="0">
                <a:solidFill>
                  <a:srgbClr val="FFFFFF"/>
                </a:solidFill>
              </a:rPr>
              <a:t>Prediction</a:t>
            </a:r>
            <a:r>
              <a:rPr lang="en-US" dirty="0"/>
              <a:t> </a:t>
            </a:r>
            <a:endParaRPr lang="en-US" dirty="0">
              <a:cs typeface="Calibri"/>
            </a:endParaRPr>
          </a:p>
        </p:txBody>
      </p:sp>
      <p:sp>
        <p:nvSpPr>
          <p:cNvPr id="33" name="Oval 32">
            <a:extLst>
              <a:ext uri="{FF2B5EF4-FFF2-40B4-BE49-F238E27FC236}">
                <a16:creationId xmlns:a16="http://schemas.microsoft.com/office/drawing/2014/main" id="{E4FAB4B8-4473-4859-9AED-257110786B84}"/>
              </a:ext>
            </a:extLst>
          </p:cNvPr>
          <p:cNvSpPr/>
          <p:nvPr/>
        </p:nvSpPr>
        <p:spPr>
          <a:xfrm>
            <a:off x="649627" y="3888248"/>
            <a:ext cx="1609725" cy="15621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E22C1127-2208-4B6D-B732-CEA9E1D8E274}"/>
              </a:ext>
            </a:extLst>
          </p:cNvPr>
          <p:cNvSpPr txBox="1"/>
          <p:nvPr/>
        </p:nvSpPr>
        <p:spPr>
          <a:xfrm>
            <a:off x="774944" y="4288298"/>
            <a:ext cx="14763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rPr>
              <a:t>Stand Alone deep models </a:t>
            </a:r>
            <a:endParaRPr lang="en-US">
              <a:cs typeface="Calibri"/>
            </a:endParaRPr>
          </a:p>
        </p:txBody>
      </p:sp>
      <p:sp>
        <p:nvSpPr>
          <p:cNvPr id="35" name="Oval 34">
            <a:extLst>
              <a:ext uri="{FF2B5EF4-FFF2-40B4-BE49-F238E27FC236}">
                <a16:creationId xmlns:a16="http://schemas.microsoft.com/office/drawing/2014/main" id="{6190BCE9-B97A-47D5-9892-36034659CFE9}"/>
              </a:ext>
            </a:extLst>
          </p:cNvPr>
          <p:cNvSpPr/>
          <p:nvPr/>
        </p:nvSpPr>
        <p:spPr>
          <a:xfrm>
            <a:off x="10092965" y="1542802"/>
            <a:ext cx="1609725" cy="15621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42C4A6A-1F72-465F-8A69-4576BDCFFF13}"/>
              </a:ext>
            </a:extLst>
          </p:cNvPr>
          <p:cNvSpPr txBox="1"/>
          <p:nvPr/>
        </p:nvSpPr>
        <p:spPr>
          <a:xfrm>
            <a:off x="10292989" y="1942852"/>
            <a:ext cx="13239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cs typeface="Calibri"/>
              </a:rPr>
              <a:t>Iterative frameworks</a:t>
            </a:r>
          </a:p>
        </p:txBody>
      </p:sp>
      <p:sp>
        <p:nvSpPr>
          <p:cNvPr id="37" name="Oval 36">
            <a:extLst>
              <a:ext uri="{FF2B5EF4-FFF2-40B4-BE49-F238E27FC236}">
                <a16:creationId xmlns:a16="http://schemas.microsoft.com/office/drawing/2014/main" id="{2D83C52D-6A59-464E-8082-E2E0DBA7577E}"/>
              </a:ext>
            </a:extLst>
          </p:cNvPr>
          <p:cNvSpPr/>
          <p:nvPr/>
        </p:nvSpPr>
        <p:spPr>
          <a:xfrm>
            <a:off x="10092965" y="3853041"/>
            <a:ext cx="1609725" cy="15621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BB942CD-9E60-4A51-996F-0595744CBE4F}"/>
              </a:ext>
            </a:extLst>
          </p:cNvPr>
          <p:cNvSpPr txBox="1"/>
          <p:nvPr/>
        </p:nvSpPr>
        <p:spPr>
          <a:xfrm>
            <a:off x="10141966" y="4170809"/>
            <a:ext cx="15240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FFFF"/>
                </a:solidFill>
              </a:rPr>
              <a:t>Sampling from  Saliency    Volume </a:t>
            </a:r>
            <a:endParaRPr lang="en-US">
              <a:cs typeface="Calibri"/>
            </a:endParaRPr>
          </a:p>
        </p:txBody>
      </p:sp>
      <p:sp>
        <p:nvSpPr>
          <p:cNvPr id="41" name="Oval 40">
            <a:extLst>
              <a:ext uri="{FF2B5EF4-FFF2-40B4-BE49-F238E27FC236}">
                <a16:creationId xmlns:a16="http://schemas.microsoft.com/office/drawing/2014/main" id="{12E8BF71-C148-46D2-B778-04415231B26E}"/>
              </a:ext>
            </a:extLst>
          </p:cNvPr>
          <p:cNvSpPr/>
          <p:nvPr/>
        </p:nvSpPr>
        <p:spPr>
          <a:xfrm>
            <a:off x="566215" y="1599879"/>
            <a:ext cx="1609725" cy="15621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C46ADFAF-5BD6-4AD0-BB2B-5A27A844B5FF}"/>
              </a:ext>
            </a:extLst>
          </p:cNvPr>
          <p:cNvSpPr txBox="1"/>
          <p:nvPr/>
        </p:nvSpPr>
        <p:spPr>
          <a:xfrm>
            <a:off x="794814" y="1807478"/>
            <a:ext cx="12287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cs typeface="Calibri"/>
              </a:rPr>
              <a:t>Sampling from Saliency Map</a:t>
            </a:r>
          </a:p>
        </p:txBody>
      </p:sp>
      <p:cxnSp>
        <p:nvCxnSpPr>
          <p:cNvPr id="43" name="Straight Arrow Connector 42">
            <a:extLst>
              <a:ext uri="{FF2B5EF4-FFF2-40B4-BE49-F238E27FC236}">
                <a16:creationId xmlns:a16="http://schemas.microsoft.com/office/drawing/2014/main" id="{9FA005BB-EC1B-454C-8102-A89F498ECD85}"/>
              </a:ext>
            </a:extLst>
          </p:cNvPr>
          <p:cNvCxnSpPr>
            <a:cxnSpLocks/>
            <a:stCxn id="24" idx="7"/>
            <a:endCxn id="35" idx="2"/>
          </p:cNvCxnSpPr>
          <p:nvPr/>
        </p:nvCxnSpPr>
        <p:spPr>
          <a:xfrm flipV="1">
            <a:off x="6854828" y="2323852"/>
            <a:ext cx="3238137" cy="3100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A85652D8-1254-4913-8B12-4C887BA75E1C}"/>
              </a:ext>
            </a:extLst>
          </p:cNvPr>
          <p:cNvSpPr txBox="1"/>
          <p:nvPr/>
        </p:nvSpPr>
        <p:spPr>
          <a:xfrm>
            <a:off x="10380388" y="3092867"/>
            <a:ext cx="214948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Ø"/>
            </a:pPr>
            <a:r>
              <a:rPr lang="en-US" dirty="0"/>
              <a:t>DSCM</a:t>
            </a:r>
          </a:p>
          <a:p>
            <a:pPr marL="285750" indent="-285750">
              <a:buFont typeface="Wingdings" panose="05000000000000000000" pitchFamily="2" charset="2"/>
              <a:buChar char="Ø"/>
            </a:pPr>
            <a:r>
              <a:rPr lang="en-US" dirty="0"/>
              <a:t>ROI-IOR LSTM</a:t>
            </a:r>
          </a:p>
          <a:p>
            <a:endParaRPr lang="en-US" dirty="0">
              <a:cs typeface="Calibri"/>
            </a:endParaRPr>
          </a:p>
        </p:txBody>
      </p:sp>
      <p:sp>
        <p:nvSpPr>
          <p:cNvPr id="49" name="TextBox 48">
            <a:extLst>
              <a:ext uri="{FF2B5EF4-FFF2-40B4-BE49-F238E27FC236}">
                <a16:creationId xmlns:a16="http://schemas.microsoft.com/office/drawing/2014/main" id="{45AF3BC2-910F-4F2E-A6A2-40FDA14FF81C}"/>
              </a:ext>
            </a:extLst>
          </p:cNvPr>
          <p:cNvSpPr txBox="1"/>
          <p:nvPr/>
        </p:nvSpPr>
        <p:spPr>
          <a:xfrm>
            <a:off x="766238" y="3161617"/>
            <a:ext cx="203120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Ø"/>
            </a:pPr>
            <a:r>
              <a:rPr lang="en-US" dirty="0"/>
              <a:t>G-</a:t>
            </a:r>
            <a:r>
              <a:rPr lang="en-US" dirty="0" err="1"/>
              <a:t>EyMol</a:t>
            </a:r>
            <a:endParaRPr lang="en-US" dirty="0"/>
          </a:p>
          <a:p>
            <a:pPr marL="285750" indent="-285750">
              <a:buFont typeface="Wingdings" panose="05000000000000000000" pitchFamily="2" charset="2"/>
              <a:buChar char="Ø"/>
            </a:pPr>
            <a:r>
              <a:rPr lang="en-US" dirty="0"/>
              <a:t>Le Meur​</a:t>
            </a:r>
          </a:p>
        </p:txBody>
      </p:sp>
      <p:sp>
        <p:nvSpPr>
          <p:cNvPr id="51" name="TextBox 50">
            <a:extLst>
              <a:ext uri="{FF2B5EF4-FFF2-40B4-BE49-F238E27FC236}">
                <a16:creationId xmlns:a16="http://schemas.microsoft.com/office/drawing/2014/main" id="{AFDA9197-C012-4138-B4BF-6A2FC823F362}"/>
              </a:ext>
            </a:extLst>
          </p:cNvPr>
          <p:cNvSpPr txBox="1"/>
          <p:nvPr/>
        </p:nvSpPr>
        <p:spPr>
          <a:xfrm>
            <a:off x="10473963" y="5578459"/>
            <a:ext cx="13502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Ø"/>
            </a:pPr>
            <a:r>
              <a:rPr lang="en-US" dirty="0"/>
              <a:t>Saltinet ​</a:t>
            </a:r>
          </a:p>
        </p:txBody>
      </p:sp>
      <p:sp>
        <p:nvSpPr>
          <p:cNvPr id="2" name="Slide Number Placeholder 1">
            <a:extLst>
              <a:ext uri="{FF2B5EF4-FFF2-40B4-BE49-F238E27FC236}">
                <a16:creationId xmlns:a16="http://schemas.microsoft.com/office/drawing/2014/main" id="{A3F7504D-5CB0-6D8C-B3F0-7DA1FB9164ED}"/>
              </a:ext>
            </a:extLst>
          </p:cNvPr>
          <p:cNvSpPr>
            <a:spLocks noGrp="1"/>
          </p:cNvSpPr>
          <p:nvPr>
            <p:ph type="sldNum" sz="quarter" idx="12"/>
          </p:nvPr>
        </p:nvSpPr>
        <p:spPr/>
        <p:txBody>
          <a:bodyPr/>
          <a:lstStyle/>
          <a:p>
            <a:fld id="{27C6CCC6-2BE5-4E42-96A4-D1E8E81A3D8E}" type="slidenum">
              <a:rPr lang="de-DE" smtClean="0"/>
              <a:t>35</a:t>
            </a:fld>
            <a:endParaRPr lang="en-US"/>
          </a:p>
        </p:txBody>
      </p:sp>
      <p:pic>
        <p:nvPicPr>
          <p:cNvPr id="4" name="Picture 3" descr="A picture containing text, clipart, businesscard&#10;&#10;Description automatically generated">
            <a:extLst>
              <a:ext uri="{FF2B5EF4-FFF2-40B4-BE49-F238E27FC236}">
                <a16:creationId xmlns:a16="http://schemas.microsoft.com/office/drawing/2014/main" id="{2198E6AA-AC10-5C61-3454-CEE95FEBF3AE}"/>
              </a:ext>
            </a:extLst>
          </p:cNvPr>
          <p:cNvPicPr>
            <a:picLocks noChangeAspect="1"/>
          </p:cNvPicPr>
          <p:nvPr/>
        </p:nvPicPr>
        <p:blipFill>
          <a:blip r:embed="rId3"/>
          <a:stretch>
            <a:fillRect/>
          </a:stretch>
        </p:blipFill>
        <p:spPr>
          <a:xfrm>
            <a:off x="9925308" y="118831"/>
            <a:ext cx="2000250" cy="1266825"/>
          </a:xfrm>
          <a:prstGeom prst="rect">
            <a:avLst/>
          </a:prstGeom>
        </p:spPr>
      </p:pic>
      <p:sp>
        <p:nvSpPr>
          <p:cNvPr id="25" name="Title 1">
            <a:extLst>
              <a:ext uri="{FF2B5EF4-FFF2-40B4-BE49-F238E27FC236}">
                <a16:creationId xmlns:a16="http://schemas.microsoft.com/office/drawing/2014/main" id="{057C2541-D0C8-7CD4-E086-64ACEE07B7D0}"/>
              </a:ext>
            </a:extLst>
          </p:cNvPr>
          <p:cNvSpPr txBox="1">
            <a:spLocks/>
          </p:cNvSpPr>
          <p:nvPr/>
        </p:nvSpPr>
        <p:spPr>
          <a:xfrm>
            <a:off x="486848" y="393670"/>
            <a:ext cx="8515350" cy="1266825"/>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r>
              <a:rPr lang="en-GB" sz="4000" dirty="0">
                <a:solidFill>
                  <a:schemeClr val="accent2"/>
                </a:solidFill>
                <a:ea typeface="Calibri Light"/>
                <a:cs typeface="Calibri Light"/>
              </a:rPr>
              <a:t>Computational Modelling for Visual Saliency </a:t>
            </a:r>
            <a:br>
              <a:rPr lang="en-GB" sz="4000" dirty="0">
                <a:solidFill>
                  <a:schemeClr val="accent2"/>
                </a:solidFill>
                <a:ea typeface="Calibri Light"/>
                <a:cs typeface="Calibri Light"/>
              </a:rPr>
            </a:br>
            <a:r>
              <a:rPr lang="en-GB" sz="4000" dirty="0">
                <a:solidFill>
                  <a:schemeClr val="accent2"/>
                </a:solidFill>
                <a:ea typeface="Calibri Light"/>
                <a:cs typeface="Calibri Light"/>
              </a:rPr>
              <a:t>&amp; Scanpath </a:t>
            </a:r>
            <a:br>
              <a:rPr lang="en-GB" sz="4000" dirty="0">
                <a:solidFill>
                  <a:schemeClr val="accent2"/>
                </a:solidFill>
                <a:ea typeface="Calibri Light"/>
                <a:cs typeface="Calibri Light"/>
              </a:rPr>
            </a:br>
            <a:r>
              <a:rPr lang="en-US" sz="4000" dirty="0">
                <a:solidFill>
                  <a:schemeClr val="accent2"/>
                </a:solidFill>
                <a:ea typeface="Calibri Light"/>
                <a:cs typeface="Calibri Light"/>
              </a:rPr>
              <a:t> </a:t>
            </a:r>
          </a:p>
        </p:txBody>
      </p:sp>
      <p:sp>
        <p:nvSpPr>
          <p:cNvPr id="5" name="TextBox 4">
            <a:extLst>
              <a:ext uri="{FF2B5EF4-FFF2-40B4-BE49-F238E27FC236}">
                <a16:creationId xmlns:a16="http://schemas.microsoft.com/office/drawing/2014/main" id="{18A53BC6-6C76-4D57-A772-D9E39EEA814C}"/>
              </a:ext>
            </a:extLst>
          </p:cNvPr>
          <p:cNvSpPr txBox="1"/>
          <p:nvPr/>
        </p:nvSpPr>
        <p:spPr>
          <a:xfrm>
            <a:off x="436569" y="6346583"/>
            <a:ext cx="9914368" cy="430887"/>
          </a:xfrm>
          <a:prstGeom prst="rect">
            <a:avLst/>
          </a:prstGeom>
          <a:noFill/>
        </p:spPr>
        <p:txBody>
          <a:bodyPr wrap="square">
            <a:spAutoFit/>
          </a:bodyPr>
          <a:lstStyle/>
          <a:p>
            <a:r>
              <a:rPr lang="en-GB" sz="1100" b="0" i="0" dirty="0" err="1">
                <a:solidFill>
                  <a:srgbClr val="222222"/>
                </a:solidFill>
                <a:effectLst/>
                <a:latin typeface="Arial" panose="020B0604020202020204" pitchFamily="34" charset="0"/>
              </a:rPr>
              <a:t>Assens</a:t>
            </a:r>
            <a:r>
              <a:rPr lang="en-GB" sz="1100" b="0" i="0" dirty="0">
                <a:solidFill>
                  <a:srgbClr val="222222"/>
                </a:solidFill>
                <a:effectLst/>
                <a:latin typeface="Arial" panose="020B0604020202020204" pitchFamily="34" charset="0"/>
              </a:rPr>
              <a:t>, Marc, et al. "</a:t>
            </a:r>
            <a:r>
              <a:rPr lang="en-GB" sz="1100" b="0" i="0" dirty="0" err="1">
                <a:solidFill>
                  <a:srgbClr val="222222"/>
                </a:solidFill>
                <a:effectLst/>
                <a:latin typeface="Arial" panose="020B0604020202020204" pitchFamily="34" charset="0"/>
              </a:rPr>
              <a:t>PathGAN</a:t>
            </a:r>
            <a:r>
              <a:rPr lang="en-GB" sz="1100" b="0" i="0" dirty="0">
                <a:solidFill>
                  <a:srgbClr val="222222"/>
                </a:solidFill>
                <a:effectLst/>
                <a:latin typeface="Arial" panose="020B0604020202020204" pitchFamily="34" charset="0"/>
              </a:rPr>
              <a:t>: Visual </a:t>
            </a:r>
            <a:r>
              <a:rPr lang="en-GB" sz="1100" b="0" i="0" dirty="0" err="1">
                <a:solidFill>
                  <a:srgbClr val="222222"/>
                </a:solidFill>
                <a:effectLst/>
                <a:latin typeface="Arial" panose="020B0604020202020204" pitchFamily="34" charset="0"/>
              </a:rPr>
              <a:t>scanpath</a:t>
            </a:r>
            <a:r>
              <a:rPr lang="en-GB" sz="1100" b="0" i="0" dirty="0">
                <a:solidFill>
                  <a:srgbClr val="222222"/>
                </a:solidFill>
                <a:effectLst/>
                <a:latin typeface="Arial" panose="020B0604020202020204" pitchFamily="34" charset="0"/>
              </a:rPr>
              <a:t> prediction with generative adversarial networks." </a:t>
            </a:r>
            <a:r>
              <a:rPr lang="en-GB" sz="1100" b="0" i="1" dirty="0">
                <a:solidFill>
                  <a:srgbClr val="222222"/>
                </a:solidFill>
                <a:effectLst/>
                <a:latin typeface="Arial" panose="020B0604020202020204" pitchFamily="34" charset="0"/>
              </a:rPr>
              <a:t>Proceedings of the European Conference on Computer Vision (ECCV) Workshops</a:t>
            </a:r>
            <a:r>
              <a:rPr lang="en-GB" sz="1100" b="0" i="0" dirty="0">
                <a:solidFill>
                  <a:srgbClr val="222222"/>
                </a:solidFill>
                <a:effectLst/>
                <a:latin typeface="Arial" panose="020B0604020202020204" pitchFamily="34" charset="0"/>
              </a:rPr>
              <a:t>. 2018</a:t>
            </a:r>
            <a:endParaRPr lang="en-GB" sz="1100" dirty="0"/>
          </a:p>
        </p:txBody>
      </p:sp>
      <p:sp>
        <p:nvSpPr>
          <p:cNvPr id="7" name="TextBox 6">
            <a:extLst>
              <a:ext uri="{FF2B5EF4-FFF2-40B4-BE49-F238E27FC236}">
                <a16:creationId xmlns:a16="http://schemas.microsoft.com/office/drawing/2014/main" id="{925BFCA8-9389-6A8E-FBBB-4E0D3F3A3C1B}"/>
              </a:ext>
            </a:extLst>
          </p:cNvPr>
          <p:cNvSpPr txBox="1"/>
          <p:nvPr/>
        </p:nvSpPr>
        <p:spPr>
          <a:xfrm>
            <a:off x="443306" y="6016116"/>
            <a:ext cx="9709900" cy="430887"/>
          </a:xfrm>
          <a:prstGeom prst="rect">
            <a:avLst/>
          </a:prstGeom>
          <a:noFill/>
        </p:spPr>
        <p:txBody>
          <a:bodyPr wrap="square">
            <a:spAutoFit/>
          </a:bodyPr>
          <a:lstStyle/>
          <a:p>
            <a:r>
              <a:rPr lang="en-GB" sz="1100" b="0" i="0" dirty="0" err="1">
                <a:solidFill>
                  <a:srgbClr val="222222"/>
                </a:solidFill>
                <a:effectLst/>
                <a:latin typeface="Arial" panose="020B0604020202020204" pitchFamily="34" charset="0"/>
              </a:rPr>
              <a:t>Assens</a:t>
            </a:r>
            <a:r>
              <a:rPr lang="en-GB" sz="1100" b="0" i="0" dirty="0">
                <a:solidFill>
                  <a:srgbClr val="222222"/>
                </a:solidFill>
                <a:effectLst/>
                <a:latin typeface="Arial" panose="020B0604020202020204" pitchFamily="34" charset="0"/>
              </a:rPr>
              <a:t> Reina, Marc, et al. "</a:t>
            </a:r>
            <a:r>
              <a:rPr lang="en-GB" sz="1100" b="0" i="0" dirty="0" err="1">
                <a:solidFill>
                  <a:srgbClr val="222222"/>
                </a:solidFill>
                <a:effectLst/>
                <a:latin typeface="Arial" panose="020B0604020202020204" pitchFamily="34" charset="0"/>
              </a:rPr>
              <a:t>Saltinet</a:t>
            </a:r>
            <a:r>
              <a:rPr lang="en-GB" sz="1100" b="0" i="0" dirty="0">
                <a:solidFill>
                  <a:srgbClr val="222222"/>
                </a:solidFill>
                <a:effectLst/>
                <a:latin typeface="Arial" panose="020B0604020202020204" pitchFamily="34" charset="0"/>
              </a:rPr>
              <a:t>: Scan-path prediction on 360 degree images using saliency volumes." </a:t>
            </a:r>
            <a:r>
              <a:rPr lang="en-GB" sz="1100" b="0" i="1" dirty="0">
                <a:solidFill>
                  <a:srgbClr val="222222"/>
                </a:solidFill>
                <a:effectLst/>
                <a:latin typeface="Arial" panose="020B0604020202020204" pitchFamily="34" charset="0"/>
              </a:rPr>
              <a:t>Proceedings of the IEEE International Conference on Computer Vision Workshops</a:t>
            </a:r>
            <a:r>
              <a:rPr lang="en-GB" sz="1100" b="0" i="0" dirty="0">
                <a:solidFill>
                  <a:srgbClr val="222222"/>
                </a:solidFill>
                <a:effectLst/>
                <a:latin typeface="Arial" panose="020B0604020202020204" pitchFamily="34" charset="0"/>
              </a:rPr>
              <a:t>. 2017</a:t>
            </a:r>
            <a:endParaRPr lang="en-GB" sz="1100" dirty="0"/>
          </a:p>
        </p:txBody>
      </p:sp>
    </p:spTree>
    <p:extLst>
      <p:ext uri="{BB962C8B-B14F-4D97-AF65-F5344CB8AC3E}">
        <p14:creationId xmlns:p14="http://schemas.microsoft.com/office/powerpoint/2010/main" val="2677773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a:xfrm>
            <a:off x="838200" y="365125"/>
            <a:ext cx="8515350" cy="1266825"/>
          </a:xfrm>
        </p:spPr>
        <p:txBody>
          <a:bodyPr>
            <a:normAutofit fontScale="90000"/>
          </a:bodyPr>
          <a:lstStyle/>
          <a:p>
            <a:pPr>
              <a:spcBef>
                <a:spcPts val="1000"/>
              </a:spcBef>
            </a:pPr>
            <a:r>
              <a:rPr lang="en-GB" sz="4000" dirty="0">
                <a:solidFill>
                  <a:schemeClr val="accent2"/>
                </a:solidFill>
                <a:ea typeface="Calibri Light"/>
                <a:cs typeface="Calibri Light"/>
              </a:rPr>
              <a:t>Computational Modelling for Visual Saliency </a:t>
            </a:r>
            <a:br>
              <a:rPr lang="en-GB" sz="4000" dirty="0">
                <a:solidFill>
                  <a:schemeClr val="accent2"/>
                </a:solidFill>
                <a:ea typeface="Calibri Light"/>
                <a:cs typeface="Calibri Light"/>
              </a:rPr>
            </a:br>
            <a:r>
              <a:rPr lang="en-GB" sz="4000" dirty="0">
                <a:solidFill>
                  <a:schemeClr val="accent2"/>
                </a:solidFill>
                <a:ea typeface="Calibri Light"/>
                <a:cs typeface="Calibri Light"/>
              </a:rPr>
              <a:t>&amp; Scanpath </a:t>
            </a:r>
            <a:br>
              <a:rPr lang="en-GB" sz="4000" dirty="0">
                <a:solidFill>
                  <a:schemeClr val="accent2"/>
                </a:solidFill>
                <a:ea typeface="Calibri Light"/>
                <a:cs typeface="Calibri Light"/>
              </a:rPr>
            </a:br>
            <a:r>
              <a:rPr lang="en-US" sz="4000" dirty="0">
                <a:solidFill>
                  <a:schemeClr val="accent2"/>
                </a:solidFill>
                <a:ea typeface="Calibri Light"/>
                <a:cs typeface="Calibri Light"/>
              </a:rPr>
              <a:t> </a:t>
            </a:r>
          </a:p>
        </p:txBody>
      </p:sp>
      <p:sp>
        <p:nvSpPr>
          <p:cNvPr id="5" name="Slide Number Placeholder 4">
            <a:extLst>
              <a:ext uri="{FF2B5EF4-FFF2-40B4-BE49-F238E27FC236}">
                <a16:creationId xmlns:a16="http://schemas.microsoft.com/office/drawing/2014/main" id="{F7C224E0-7474-A6A2-A3AB-8572F3D6D557}"/>
              </a:ext>
            </a:extLst>
          </p:cNvPr>
          <p:cNvSpPr>
            <a:spLocks noGrp="1"/>
          </p:cNvSpPr>
          <p:nvPr>
            <p:ph type="sldNum" sz="quarter" idx="12"/>
          </p:nvPr>
        </p:nvSpPr>
        <p:spPr/>
        <p:txBody>
          <a:bodyPr/>
          <a:lstStyle/>
          <a:p>
            <a:fld id="{330EA680-D336-4FF7-8B7A-9848BB0A1C32}" type="slidenum">
              <a:rPr lang="en-US" smtClean="0"/>
              <a:t>36</a:t>
            </a:fld>
            <a:endParaRPr lang="en-US"/>
          </a:p>
        </p:txBody>
      </p:sp>
      <p:pic>
        <p:nvPicPr>
          <p:cNvPr id="4" name="Picture 3" descr="A picture containing text, clipart, businesscard&#10;&#10;Description automatically generated">
            <a:extLst>
              <a:ext uri="{FF2B5EF4-FFF2-40B4-BE49-F238E27FC236}">
                <a16:creationId xmlns:a16="http://schemas.microsoft.com/office/drawing/2014/main" id="{8582421B-BC35-13A6-D99C-1E80A2569EA8}"/>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3" name="Picture 2">
            <a:extLst>
              <a:ext uri="{FF2B5EF4-FFF2-40B4-BE49-F238E27FC236}">
                <a16:creationId xmlns:a16="http://schemas.microsoft.com/office/drawing/2014/main" id="{DD593A48-3BAA-4DF8-945C-3F1D249D0C5E}"/>
              </a:ext>
            </a:extLst>
          </p:cNvPr>
          <p:cNvPicPr>
            <a:picLocks noChangeAspect="1"/>
          </p:cNvPicPr>
          <p:nvPr/>
        </p:nvPicPr>
        <p:blipFill>
          <a:blip r:embed="rId4"/>
          <a:stretch>
            <a:fillRect/>
          </a:stretch>
        </p:blipFill>
        <p:spPr>
          <a:xfrm>
            <a:off x="471964" y="1545272"/>
            <a:ext cx="6407079" cy="1690895"/>
          </a:xfrm>
          <a:prstGeom prst="rect">
            <a:avLst/>
          </a:prstGeom>
        </p:spPr>
      </p:pic>
      <p:pic>
        <p:nvPicPr>
          <p:cNvPr id="7" name="Picture 6">
            <a:extLst>
              <a:ext uri="{FF2B5EF4-FFF2-40B4-BE49-F238E27FC236}">
                <a16:creationId xmlns:a16="http://schemas.microsoft.com/office/drawing/2014/main" id="{08BEFECD-A75D-5A60-134F-44959BFB3DB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47828" y="2783792"/>
            <a:ext cx="5063181" cy="2228327"/>
          </a:xfrm>
          <a:prstGeom prst="rect">
            <a:avLst/>
          </a:prstGeom>
        </p:spPr>
      </p:pic>
      <p:pic>
        <p:nvPicPr>
          <p:cNvPr id="8" name="Picture 7" descr="Diagram, schematic&#10;&#10;Description automatically generated">
            <a:extLst>
              <a:ext uri="{FF2B5EF4-FFF2-40B4-BE49-F238E27FC236}">
                <a16:creationId xmlns:a16="http://schemas.microsoft.com/office/drawing/2014/main" id="{0398F64D-C6CC-1E03-E8CD-DE6440614AAC}"/>
              </a:ext>
            </a:extLst>
          </p:cNvPr>
          <p:cNvPicPr>
            <a:picLocks noChangeAspect="1"/>
          </p:cNvPicPr>
          <p:nvPr/>
        </p:nvPicPr>
        <p:blipFill>
          <a:blip r:embed="rId6"/>
          <a:stretch>
            <a:fillRect/>
          </a:stretch>
        </p:blipFill>
        <p:spPr>
          <a:xfrm>
            <a:off x="778745" y="4074920"/>
            <a:ext cx="5063182" cy="1693371"/>
          </a:xfrm>
          <a:prstGeom prst="rect">
            <a:avLst/>
          </a:prstGeom>
        </p:spPr>
      </p:pic>
      <p:sp>
        <p:nvSpPr>
          <p:cNvPr id="9" name="TextBox 8">
            <a:extLst>
              <a:ext uri="{FF2B5EF4-FFF2-40B4-BE49-F238E27FC236}">
                <a16:creationId xmlns:a16="http://schemas.microsoft.com/office/drawing/2014/main" id="{7BA40305-98DF-5D4F-7BDF-E4E7DFA7A78E}"/>
              </a:ext>
            </a:extLst>
          </p:cNvPr>
          <p:cNvSpPr txBox="1"/>
          <p:nvPr/>
        </p:nvSpPr>
        <p:spPr>
          <a:xfrm>
            <a:off x="6407983" y="5001232"/>
            <a:ext cx="5720740" cy="954107"/>
          </a:xfrm>
          <a:prstGeom prst="rect">
            <a:avLst/>
          </a:prstGeom>
          <a:noFill/>
        </p:spPr>
        <p:txBody>
          <a:bodyPr wrap="square">
            <a:spAutoFit/>
          </a:bodyPr>
          <a:lstStyle/>
          <a:p>
            <a:r>
              <a:rPr lang="en-GB" sz="1400" b="1" i="0" dirty="0" err="1">
                <a:solidFill>
                  <a:srgbClr val="222222"/>
                </a:solidFill>
                <a:effectLst/>
                <a:latin typeface="Arial" panose="020B0604020202020204" pitchFamily="34" charset="0"/>
              </a:rPr>
              <a:t>Kerkouri</a:t>
            </a:r>
            <a:r>
              <a:rPr lang="en-GB" sz="1400" b="1" i="0" dirty="0">
                <a:solidFill>
                  <a:srgbClr val="222222"/>
                </a:solidFill>
                <a:effectLst/>
                <a:latin typeface="Arial" panose="020B0604020202020204" pitchFamily="34" charset="0"/>
              </a:rPr>
              <a:t>, Mohamed Amine, et al. "A domain adaptive deep learning solution for </a:t>
            </a:r>
            <a:r>
              <a:rPr lang="en-GB" sz="1400" b="1" i="0" dirty="0" err="1">
                <a:solidFill>
                  <a:srgbClr val="222222"/>
                </a:solidFill>
                <a:effectLst/>
                <a:latin typeface="Arial" panose="020B0604020202020204" pitchFamily="34" charset="0"/>
              </a:rPr>
              <a:t>scanpath</a:t>
            </a:r>
            <a:r>
              <a:rPr lang="en-GB" sz="1400" b="1" i="0" dirty="0">
                <a:solidFill>
                  <a:srgbClr val="222222"/>
                </a:solidFill>
                <a:effectLst/>
                <a:latin typeface="Arial" panose="020B0604020202020204" pitchFamily="34" charset="0"/>
              </a:rPr>
              <a:t> prediction of paintings." </a:t>
            </a:r>
            <a:r>
              <a:rPr lang="en-GB" sz="1400" b="1" i="1" dirty="0">
                <a:solidFill>
                  <a:srgbClr val="222222"/>
                </a:solidFill>
                <a:effectLst/>
                <a:latin typeface="Arial" panose="020B0604020202020204" pitchFamily="34" charset="0"/>
              </a:rPr>
              <a:t>Proceedings of the 19th International Conference on Content-based Multimedia Indexing</a:t>
            </a:r>
            <a:r>
              <a:rPr lang="en-GB" sz="1400" b="1" i="0" dirty="0">
                <a:solidFill>
                  <a:srgbClr val="222222"/>
                </a:solidFill>
                <a:effectLst/>
                <a:latin typeface="Arial" panose="020B0604020202020204" pitchFamily="34" charset="0"/>
              </a:rPr>
              <a:t>. 2022.</a:t>
            </a:r>
            <a:endParaRPr lang="en-GB" sz="1400" b="1" dirty="0"/>
          </a:p>
        </p:txBody>
      </p:sp>
      <p:sp>
        <p:nvSpPr>
          <p:cNvPr id="15" name="TextBox 14">
            <a:extLst>
              <a:ext uri="{FF2B5EF4-FFF2-40B4-BE49-F238E27FC236}">
                <a16:creationId xmlns:a16="http://schemas.microsoft.com/office/drawing/2014/main" id="{4DE7A26B-6195-0D4C-0B8A-3077CB1EA523}"/>
              </a:ext>
            </a:extLst>
          </p:cNvPr>
          <p:cNvSpPr txBox="1"/>
          <p:nvPr/>
        </p:nvSpPr>
        <p:spPr>
          <a:xfrm>
            <a:off x="243364" y="5726388"/>
            <a:ext cx="6096000" cy="738664"/>
          </a:xfrm>
          <a:prstGeom prst="rect">
            <a:avLst/>
          </a:prstGeom>
          <a:noFill/>
        </p:spPr>
        <p:txBody>
          <a:bodyPr wrap="square">
            <a:spAutoFit/>
          </a:bodyPr>
          <a:lstStyle/>
          <a:p>
            <a:r>
              <a:rPr lang="en-GB" sz="1400" b="1" i="0" dirty="0" err="1">
                <a:solidFill>
                  <a:srgbClr val="222222"/>
                </a:solidFill>
                <a:effectLst/>
                <a:latin typeface="Arial" panose="020B0604020202020204" pitchFamily="34" charset="0"/>
              </a:rPr>
              <a:t>Tliba</a:t>
            </a:r>
            <a:r>
              <a:rPr lang="en-GB" sz="1400" b="1" i="0" dirty="0">
                <a:solidFill>
                  <a:srgbClr val="222222"/>
                </a:solidFill>
                <a:effectLst/>
                <a:latin typeface="Arial" panose="020B0604020202020204" pitchFamily="34" charset="0"/>
              </a:rPr>
              <a:t>, Marouane, et al. "Self supervised </a:t>
            </a:r>
            <a:r>
              <a:rPr lang="en-GB" sz="1400" b="1" i="0" dirty="0" err="1">
                <a:solidFill>
                  <a:srgbClr val="222222"/>
                </a:solidFill>
                <a:effectLst/>
                <a:latin typeface="Arial" panose="020B0604020202020204" pitchFamily="34" charset="0"/>
              </a:rPr>
              <a:t>scanpath</a:t>
            </a:r>
            <a:r>
              <a:rPr lang="en-GB" sz="1400" b="1" i="0" dirty="0">
                <a:solidFill>
                  <a:srgbClr val="222222"/>
                </a:solidFill>
                <a:effectLst/>
                <a:latin typeface="Arial" panose="020B0604020202020204" pitchFamily="34" charset="0"/>
              </a:rPr>
              <a:t> prediction framework for painting images." </a:t>
            </a:r>
            <a:r>
              <a:rPr lang="en-GB" sz="1400" b="1" i="1" dirty="0">
                <a:solidFill>
                  <a:srgbClr val="222222"/>
                </a:solidFill>
                <a:effectLst/>
                <a:latin typeface="Arial" panose="020B0604020202020204" pitchFamily="34" charset="0"/>
              </a:rPr>
              <a:t>Proceedings of the IEEE/CVF Conference on Computer Vision and Pattern Recognition</a:t>
            </a:r>
            <a:r>
              <a:rPr lang="en-GB" sz="1400" b="1" i="0" dirty="0">
                <a:solidFill>
                  <a:srgbClr val="222222"/>
                </a:solidFill>
                <a:effectLst/>
                <a:latin typeface="Arial" panose="020B0604020202020204" pitchFamily="34" charset="0"/>
              </a:rPr>
              <a:t>. 2022</a:t>
            </a:r>
            <a:endParaRPr lang="en-GB" sz="1400" b="1" dirty="0"/>
          </a:p>
        </p:txBody>
      </p:sp>
      <p:sp>
        <p:nvSpPr>
          <p:cNvPr id="17" name="TextBox 16">
            <a:extLst>
              <a:ext uri="{FF2B5EF4-FFF2-40B4-BE49-F238E27FC236}">
                <a16:creationId xmlns:a16="http://schemas.microsoft.com/office/drawing/2014/main" id="{A062429E-1C71-8A5C-754E-5CD2A88B5C55}"/>
              </a:ext>
            </a:extLst>
          </p:cNvPr>
          <p:cNvSpPr txBox="1"/>
          <p:nvPr/>
        </p:nvSpPr>
        <p:spPr>
          <a:xfrm>
            <a:off x="471964" y="3283418"/>
            <a:ext cx="6096000" cy="738664"/>
          </a:xfrm>
          <a:prstGeom prst="rect">
            <a:avLst/>
          </a:prstGeom>
          <a:noFill/>
        </p:spPr>
        <p:txBody>
          <a:bodyPr wrap="square">
            <a:spAutoFit/>
          </a:bodyPr>
          <a:lstStyle/>
          <a:p>
            <a:r>
              <a:rPr lang="en-GB" sz="1400" b="1" i="0" dirty="0" err="1">
                <a:solidFill>
                  <a:srgbClr val="222222"/>
                </a:solidFill>
                <a:effectLst/>
                <a:latin typeface="Arial" panose="020B0604020202020204" pitchFamily="34" charset="0"/>
              </a:rPr>
              <a:t>Kerkouri</a:t>
            </a:r>
            <a:r>
              <a:rPr lang="en-GB" sz="1400" b="1" i="0" dirty="0">
                <a:solidFill>
                  <a:srgbClr val="222222"/>
                </a:solidFill>
                <a:effectLst/>
                <a:latin typeface="Arial" panose="020B0604020202020204" pitchFamily="34" charset="0"/>
              </a:rPr>
              <a:t>, Mohamed A., et al. "</a:t>
            </a:r>
            <a:r>
              <a:rPr lang="en-GB" sz="1400" b="1" i="0" dirty="0" err="1">
                <a:solidFill>
                  <a:srgbClr val="222222"/>
                </a:solidFill>
                <a:effectLst/>
                <a:latin typeface="Arial" panose="020B0604020202020204" pitchFamily="34" charset="0"/>
              </a:rPr>
              <a:t>Salypath</a:t>
            </a:r>
            <a:r>
              <a:rPr lang="en-GB" sz="1400" b="1" i="0" dirty="0">
                <a:solidFill>
                  <a:srgbClr val="222222"/>
                </a:solidFill>
                <a:effectLst/>
                <a:latin typeface="Arial" panose="020B0604020202020204" pitchFamily="34" charset="0"/>
              </a:rPr>
              <a:t>: A deep-based architecture for visual attention prediction." </a:t>
            </a:r>
            <a:r>
              <a:rPr lang="en-GB" sz="1400" b="1" i="1" dirty="0">
                <a:solidFill>
                  <a:srgbClr val="222222"/>
                </a:solidFill>
                <a:effectLst/>
                <a:latin typeface="Arial" panose="020B0604020202020204" pitchFamily="34" charset="0"/>
              </a:rPr>
              <a:t>2021 IEEE International Conference on Image Processing (ICIP)</a:t>
            </a:r>
            <a:r>
              <a:rPr lang="en-GB" sz="1400" b="1" i="0" dirty="0">
                <a:solidFill>
                  <a:srgbClr val="222222"/>
                </a:solidFill>
                <a:effectLst/>
                <a:latin typeface="Arial" panose="020B0604020202020204" pitchFamily="34" charset="0"/>
              </a:rPr>
              <a:t>. IEEE, 2021</a:t>
            </a:r>
            <a:endParaRPr lang="en-GB" sz="1400" b="1" dirty="0"/>
          </a:p>
        </p:txBody>
      </p:sp>
    </p:spTree>
    <p:extLst>
      <p:ext uri="{BB962C8B-B14F-4D97-AF65-F5344CB8AC3E}">
        <p14:creationId xmlns:p14="http://schemas.microsoft.com/office/powerpoint/2010/main" val="2760218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42DB6-C29F-9F1F-9492-2B7231DF5160}"/>
            </a:ext>
          </a:extLst>
        </p:cNvPr>
        <p:cNvGrpSpPr/>
        <p:nvPr/>
      </p:nvGrpSpPr>
      <p:grpSpPr>
        <a:xfrm>
          <a:off x="0" y="0"/>
          <a:ext cx="0" cy="0"/>
          <a:chOff x="0" y="0"/>
          <a:chExt cx="0" cy="0"/>
        </a:xfrm>
      </p:grpSpPr>
      <p:pic>
        <p:nvPicPr>
          <p:cNvPr id="10" name="Picture 9" descr="A picture containing text, clipart, businesscard&#10;&#10;Description automatically generated">
            <a:extLst>
              <a:ext uri="{FF2B5EF4-FFF2-40B4-BE49-F238E27FC236}">
                <a16:creationId xmlns:a16="http://schemas.microsoft.com/office/drawing/2014/main" id="{67B18F3B-92F1-C03C-A5DD-4982DF3D065E}"/>
              </a:ext>
            </a:extLst>
          </p:cNvPr>
          <p:cNvPicPr>
            <a:picLocks noChangeAspect="1"/>
          </p:cNvPicPr>
          <p:nvPr/>
        </p:nvPicPr>
        <p:blipFill>
          <a:blip r:embed="rId3"/>
          <a:stretch>
            <a:fillRect/>
          </a:stretch>
        </p:blipFill>
        <p:spPr>
          <a:xfrm>
            <a:off x="9925308" y="72178"/>
            <a:ext cx="2000250" cy="1266825"/>
          </a:xfrm>
          <a:prstGeom prst="rect">
            <a:avLst/>
          </a:prstGeom>
        </p:spPr>
      </p:pic>
      <p:pic>
        <p:nvPicPr>
          <p:cNvPr id="15" name="Picture 14">
            <a:extLst>
              <a:ext uri="{FF2B5EF4-FFF2-40B4-BE49-F238E27FC236}">
                <a16:creationId xmlns:a16="http://schemas.microsoft.com/office/drawing/2014/main" id="{527C317A-D053-2858-8EED-EC24DBEBE7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AB629472-2531-6502-E8C4-A50420043272}"/>
              </a:ext>
            </a:extLst>
          </p:cNvPr>
          <p:cNvSpPr>
            <a:spLocks noGrp="1"/>
          </p:cNvSpPr>
          <p:nvPr>
            <p:ph type="sldNum" sz="quarter" idx="12"/>
          </p:nvPr>
        </p:nvSpPr>
        <p:spPr/>
        <p:txBody>
          <a:bodyPr/>
          <a:lstStyle/>
          <a:p>
            <a:fld id="{330EA680-D336-4FF7-8B7A-9848BB0A1C32}" type="slidenum">
              <a:rPr lang="en-US" smtClean="0"/>
              <a:t>37</a:t>
            </a:fld>
            <a:endParaRPr lang="en-US"/>
          </a:p>
        </p:txBody>
      </p:sp>
      <p:sp>
        <p:nvSpPr>
          <p:cNvPr id="11" name="TextBox 10">
            <a:extLst>
              <a:ext uri="{FF2B5EF4-FFF2-40B4-BE49-F238E27FC236}">
                <a16:creationId xmlns:a16="http://schemas.microsoft.com/office/drawing/2014/main" id="{160FF4DC-4723-742F-AF26-82A23006E748}"/>
              </a:ext>
            </a:extLst>
          </p:cNvPr>
          <p:cNvSpPr txBox="1"/>
          <p:nvPr/>
        </p:nvSpPr>
        <p:spPr>
          <a:xfrm>
            <a:off x="2812792" y="1548795"/>
            <a:ext cx="6997958" cy="4154984"/>
          </a:xfrm>
          <a:prstGeom prst="rect">
            <a:avLst/>
          </a:prstGeom>
          <a:noFill/>
        </p:spPr>
        <p:txBody>
          <a:bodyPr wrap="square" rtlCol="0">
            <a:spAutoFit/>
          </a:bodyPr>
          <a:lstStyle/>
          <a:p>
            <a:pPr algn="ctr"/>
            <a:r>
              <a:rPr lang="en-GB" sz="8800" b="1" dirty="0">
                <a:solidFill>
                  <a:schemeClr val="bg1"/>
                </a:solidFill>
              </a:rPr>
              <a:t>Joint Saliency &amp; Scanpath Prediction</a:t>
            </a:r>
          </a:p>
        </p:txBody>
      </p:sp>
    </p:spTree>
    <p:extLst>
      <p:ext uri="{BB962C8B-B14F-4D97-AF65-F5344CB8AC3E}">
        <p14:creationId xmlns:p14="http://schemas.microsoft.com/office/powerpoint/2010/main" val="360874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 fill="hold"/>
                                        <p:tgtEl>
                                          <p:spTgt spid="11"/>
                                        </p:tgtEl>
                                        <p:attrNameLst>
                                          <p:attrName>ppt_x</p:attrName>
                                        </p:attrNameLst>
                                      </p:cBhvr>
                                      <p:tavLst>
                                        <p:tav tm="0">
                                          <p:val>
                                            <p:strVal val="#ppt_x"/>
                                          </p:val>
                                        </p:tav>
                                        <p:tav tm="100000">
                                          <p:val>
                                            <p:strVal val="#ppt_x"/>
                                          </p:val>
                                        </p:tav>
                                      </p:tavLst>
                                    </p:anim>
                                    <p:anim calcmode="lin" valueType="num">
                                      <p:cBhvr additive="base">
                                        <p:cTn id="8" dur="1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F094C-0EC6-53F7-1065-5BFB8743A489}"/>
            </a:ext>
          </a:extLst>
        </p:cNvPr>
        <p:cNvGrpSpPr/>
        <p:nvPr/>
      </p:nvGrpSpPr>
      <p:grpSpPr>
        <a:xfrm>
          <a:off x="0" y="0"/>
          <a:ext cx="0" cy="0"/>
          <a:chOff x="0" y="0"/>
          <a:chExt cx="0" cy="0"/>
        </a:xfrm>
      </p:grpSpPr>
      <p:pic>
        <p:nvPicPr>
          <p:cNvPr id="10" name="Picture 9" descr="A picture containing text, clipart, businesscard&#10;&#10;Description automatically generated">
            <a:extLst>
              <a:ext uri="{FF2B5EF4-FFF2-40B4-BE49-F238E27FC236}">
                <a16:creationId xmlns:a16="http://schemas.microsoft.com/office/drawing/2014/main" id="{B3439171-03DE-A3F8-5EBE-20FD67395E67}"/>
              </a:ext>
            </a:extLst>
          </p:cNvPr>
          <p:cNvPicPr>
            <a:picLocks noChangeAspect="1"/>
          </p:cNvPicPr>
          <p:nvPr/>
        </p:nvPicPr>
        <p:blipFill>
          <a:blip r:embed="rId3"/>
          <a:stretch>
            <a:fillRect/>
          </a:stretch>
        </p:blipFill>
        <p:spPr>
          <a:xfrm>
            <a:off x="9925308" y="72178"/>
            <a:ext cx="2000250" cy="1266825"/>
          </a:xfrm>
          <a:prstGeom prst="rect">
            <a:avLst/>
          </a:prstGeom>
        </p:spPr>
      </p:pic>
      <p:pic>
        <p:nvPicPr>
          <p:cNvPr id="15" name="Picture 14" descr="A painting of a city with boats on the water&#10;&#10;Description automatically generated">
            <a:extLst>
              <a:ext uri="{FF2B5EF4-FFF2-40B4-BE49-F238E27FC236}">
                <a16:creationId xmlns:a16="http://schemas.microsoft.com/office/drawing/2014/main" id="{90B2FD20-04E8-8A66-B33B-AC6DA057DD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4192"/>
            <a:ext cx="12192000" cy="5543808"/>
          </a:xfrm>
          <a:prstGeom prst="rect">
            <a:avLst/>
          </a:prstGeom>
        </p:spPr>
      </p:pic>
      <p:sp>
        <p:nvSpPr>
          <p:cNvPr id="3" name="Slide Number Placeholder 2">
            <a:extLst>
              <a:ext uri="{FF2B5EF4-FFF2-40B4-BE49-F238E27FC236}">
                <a16:creationId xmlns:a16="http://schemas.microsoft.com/office/drawing/2014/main" id="{1287C850-55E9-43BA-1460-63F7CC7CA1C1}"/>
              </a:ext>
            </a:extLst>
          </p:cNvPr>
          <p:cNvSpPr>
            <a:spLocks noGrp="1"/>
          </p:cNvSpPr>
          <p:nvPr>
            <p:ph type="sldNum" sz="quarter" idx="12"/>
          </p:nvPr>
        </p:nvSpPr>
        <p:spPr/>
        <p:txBody>
          <a:bodyPr/>
          <a:lstStyle/>
          <a:p>
            <a:fld id="{330EA680-D336-4FF7-8B7A-9848BB0A1C32}" type="slidenum">
              <a:rPr lang="en-US" smtClean="0"/>
              <a:t>38</a:t>
            </a:fld>
            <a:endParaRPr lang="en-US"/>
          </a:p>
        </p:txBody>
      </p:sp>
      <p:sp>
        <p:nvSpPr>
          <p:cNvPr id="7" name="Title 1">
            <a:extLst>
              <a:ext uri="{FF2B5EF4-FFF2-40B4-BE49-F238E27FC236}">
                <a16:creationId xmlns:a16="http://schemas.microsoft.com/office/drawing/2014/main" id="{DB4B57DF-A9EB-A4C5-46F6-0A64255EF7EC}"/>
              </a:ext>
            </a:extLst>
          </p:cNvPr>
          <p:cNvSpPr txBox="1">
            <a:spLocks/>
          </p:cNvSpPr>
          <p:nvPr/>
        </p:nvSpPr>
        <p:spPr>
          <a:xfrm>
            <a:off x="409833" y="261897"/>
            <a:ext cx="10515600" cy="8625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accent2"/>
                </a:solidFill>
                <a:cs typeface="Calibri Light"/>
              </a:rPr>
              <a:t>Contributions</a:t>
            </a:r>
          </a:p>
        </p:txBody>
      </p:sp>
      <p:sp>
        <p:nvSpPr>
          <p:cNvPr id="5" name="Rectangle 4">
            <a:extLst>
              <a:ext uri="{FF2B5EF4-FFF2-40B4-BE49-F238E27FC236}">
                <a16:creationId xmlns:a16="http://schemas.microsoft.com/office/drawing/2014/main" id="{06F5D2DA-E533-3E5B-960A-83F50F471089}"/>
              </a:ext>
            </a:extLst>
          </p:cNvPr>
          <p:cNvSpPr/>
          <p:nvPr/>
        </p:nvSpPr>
        <p:spPr>
          <a:xfrm>
            <a:off x="3098541" y="1474237"/>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8" name="Rectangle 7">
            <a:extLst>
              <a:ext uri="{FF2B5EF4-FFF2-40B4-BE49-F238E27FC236}">
                <a16:creationId xmlns:a16="http://schemas.microsoft.com/office/drawing/2014/main" id="{F008658E-53AF-4A70-071D-405A68FC3402}"/>
              </a:ext>
            </a:extLst>
          </p:cNvPr>
          <p:cNvSpPr/>
          <p:nvPr/>
        </p:nvSpPr>
        <p:spPr>
          <a:xfrm>
            <a:off x="7022646" y="1464714"/>
            <a:ext cx="2416629" cy="4646645"/>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11" name="TextBox 10">
            <a:extLst>
              <a:ext uri="{FF2B5EF4-FFF2-40B4-BE49-F238E27FC236}">
                <a16:creationId xmlns:a16="http://schemas.microsoft.com/office/drawing/2014/main" id="{1F9AFCB6-0400-BB94-487B-750EA71E2285}"/>
              </a:ext>
            </a:extLst>
          </p:cNvPr>
          <p:cNvSpPr txBox="1"/>
          <p:nvPr/>
        </p:nvSpPr>
        <p:spPr>
          <a:xfrm>
            <a:off x="3098542" y="2637563"/>
            <a:ext cx="2416628" cy="1569660"/>
          </a:xfrm>
          <a:prstGeom prst="rect">
            <a:avLst/>
          </a:prstGeom>
          <a:noFill/>
        </p:spPr>
        <p:txBody>
          <a:bodyPr wrap="square" rtlCol="0">
            <a:spAutoFit/>
          </a:bodyPr>
          <a:lstStyle/>
          <a:p>
            <a:pPr algn="ctr"/>
            <a:r>
              <a:rPr lang="en-GB" sz="2400" b="1" dirty="0">
                <a:solidFill>
                  <a:schemeClr val="bg1"/>
                </a:solidFill>
              </a:rPr>
              <a:t>Computational Modelling for Visual Saliency and Scanpath </a:t>
            </a:r>
          </a:p>
        </p:txBody>
      </p:sp>
      <p:sp>
        <p:nvSpPr>
          <p:cNvPr id="12" name="TextBox 11">
            <a:extLst>
              <a:ext uri="{FF2B5EF4-FFF2-40B4-BE49-F238E27FC236}">
                <a16:creationId xmlns:a16="http://schemas.microsoft.com/office/drawing/2014/main" id="{F432614B-F06B-5C0F-BF10-450BC9D9A8C3}"/>
              </a:ext>
            </a:extLst>
          </p:cNvPr>
          <p:cNvSpPr txBox="1"/>
          <p:nvPr/>
        </p:nvSpPr>
        <p:spPr>
          <a:xfrm>
            <a:off x="7022646" y="2700458"/>
            <a:ext cx="2416628" cy="1938992"/>
          </a:xfrm>
          <a:prstGeom prst="rect">
            <a:avLst/>
          </a:prstGeom>
          <a:noFill/>
        </p:spPr>
        <p:txBody>
          <a:bodyPr wrap="square" rtlCol="0">
            <a:spAutoFit/>
          </a:bodyPr>
          <a:lstStyle/>
          <a:p>
            <a:pPr algn="ctr"/>
            <a:r>
              <a:rPr lang="en-GB" sz="2400" b="1" dirty="0">
                <a:solidFill>
                  <a:schemeClr val="bg1"/>
                </a:solidFill>
              </a:rPr>
              <a:t>Improving the networks representation through multiple related tasks </a:t>
            </a:r>
          </a:p>
        </p:txBody>
      </p:sp>
    </p:spTree>
    <p:extLst>
      <p:ext uri="{BB962C8B-B14F-4D97-AF65-F5344CB8AC3E}">
        <p14:creationId xmlns:p14="http://schemas.microsoft.com/office/powerpoint/2010/main" val="268238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11AF13C-8110-74FB-FE6F-8D171CA6B81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endParaRPr lang="en-US" sz="4400">
              <a:solidFill>
                <a:schemeClr val="accent2"/>
              </a:solidFill>
              <a:cs typeface="Calibri Light" panose="020F0302020204030204"/>
            </a:endParaRPr>
          </a:p>
        </p:txBody>
      </p:sp>
      <p:sp>
        <p:nvSpPr>
          <p:cNvPr id="3" name="Title 1">
            <a:extLst>
              <a:ext uri="{FF2B5EF4-FFF2-40B4-BE49-F238E27FC236}">
                <a16:creationId xmlns:a16="http://schemas.microsoft.com/office/drawing/2014/main" id="{D8200055-82F8-DFA0-639D-3DDBC68238D1}"/>
              </a:ext>
            </a:extLst>
          </p:cNvPr>
          <p:cNvSpPr txBox="1">
            <a:spLocks/>
          </p:cNvSpPr>
          <p:nvPr/>
        </p:nvSpPr>
        <p:spPr>
          <a:xfrm>
            <a:off x="972670" y="275477"/>
            <a:ext cx="8866095" cy="769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r>
              <a:rPr lang="en-US" sz="4400" dirty="0">
                <a:solidFill>
                  <a:schemeClr val="accent2"/>
                </a:solidFill>
                <a:ea typeface="+mj-lt"/>
                <a:cs typeface="+mj-lt"/>
              </a:rPr>
              <a:t>Relationship</a:t>
            </a:r>
            <a:endParaRPr lang="en-US" dirty="0"/>
          </a:p>
        </p:txBody>
      </p:sp>
      <p:sp>
        <p:nvSpPr>
          <p:cNvPr id="4" name="Slide Number Placeholder 3">
            <a:extLst>
              <a:ext uri="{FF2B5EF4-FFF2-40B4-BE49-F238E27FC236}">
                <a16:creationId xmlns:a16="http://schemas.microsoft.com/office/drawing/2014/main" id="{0ECC4326-2B5F-3A7A-3139-7988CB2FC7DE}"/>
              </a:ext>
            </a:extLst>
          </p:cNvPr>
          <p:cNvSpPr>
            <a:spLocks noGrp="1"/>
          </p:cNvSpPr>
          <p:nvPr>
            <p:ph type="sldNum" sz="quarter" idx="12"/>
          </p:nvPr>
        </p:nvSpPr>
        <p:spPr/>
        <p:txBody>
          <a:bodyPr/>
          <a:lstStyle/>
          <a:p>
            <a:fld id="{27C6CCC6-2BE5-4E42-96A4-D1E8E81A3D8E}" type="slidenum">
              <a:rPr lang="de-DE" smtClean="0"/>
              <a:t>39</a:t>
            </a:fld>
            <a:endParaRPr lang="en-US"/>
          </a:p>
        </p:txBody>
      </p:sp>
      <p:pic>
        <p:nvPicPr>
          <p:cNvPr id="2" name="Picture 4" descr="A screenshot of a video game&#10;&#10;Description automatically generated">
            <a:extLst>
              <a:ext uri="{FF2B5EF4-FFF2-40B4-BE49-F238E27FC236}">
                <a16:creationId xmlns:a16="http://schemas.microsoft.com/office/drawing/2014/main" id="{E7038D2E-E4B6-60EA-121E-C75E4B8F4BC7}"/>
              </a:ext>
            </a:extLst>
          </p:cNvPr>
          <p:cNvPicPr>
            <a:picLocks noChangeAspect="1"/>
          </p:cNvPicPr>
          <p:nvPr/>
        </p:nvPicPr>
        <p:blipFill>
          <a:blip r:embed="rId3"/>
          <a:stretch>
            <a:fillRect/>
          </a:stretch>
        </p:blipFill>
        <p:spPr>
          <a:xfrm>
            <a:off x="7893254" y="2484071"/>
            <a:ext cx="3891022" cy="2218239"/>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9940F038-1E8F-27EE-4B56-BDEAB7730D1D}"/>
              </a:ext>
            </a:extLst>
          </p:cNvPr>
          <p:cNvPicPr>
            <a:picLocks noChangeAspect="1"/>
          </p:cNvPicPr>
          <p:nvPr/>
        </p:nvPicPr>
        <p:blipFill>
          <a:blip r:embed="rId4"/>
          <a:stretch>
            <a:fillRect/>
          </a:stretch>
        </p:blipFill>
        <p:spPr>
          <a:xfrm>
            <a:off x="477575" y="2441421"/>
            <a:ext cx="3908013" cy="2218238"/>
          </a:xfrm>
          <a:prstGeom prst="rect">
            <a:avLst/>
          </a:prstGeom>
        </p:spPr>
      </p:pic>
      <p:pic>
        <p:nvPicPr>
          <p:cNvPr id="8194" name="Picture 2" descr="A Gentle Introduction to Calculating Normal Summary Statistics -  MachineLearningMastery.com">
            <a:extLst>
              <a:ext uri="{FF2B5EF4-FFF2-40B4-BE49-F238E27FC236}">
                <a16:creationId xmlns:a16="http://schemas.microsoft.com/office/drawing/2014/main" id="{FE8BD145-59D5-EEB6-242D-5533C1E444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8" t="13955" r="11277" b="12662"/>
          <a:stretch/>
        </p:blipFill>
        <p:spPr bwMode="auto">
          <a:xfrm>
            <a:off x="5566851" y="2441421"/>
            <a:ext cx="1058298" cy="790149"/>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299F65DF-DFBE-3111-AF46-3D991FF01BEC}"/>
              </a:ext>
            </a:extLst>
          </p:cNvPr>
          <p:cNvSpPr/>
          <p:nvPr/>
        </p:nvSpPr>
        <p:spPr>
          <a:xfrm>
            <a:off x="4476750" y="3307440"/>
            <a:ext cx="3329664" cy="571500"/>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4FBBEE10-1162-16A5-0E15-E87536242B42}"/>
              </a:ext>
            </a:extLst>
          </p:cNvPr>
          <p:cNvSpPr txBox="1"/>
          <p:nvPr/>
        </p:nvSpPr>
        <p:spPr>
          <a:xfrm>
            <a:off x="1666874" y="4838700"/>
            <a:ext cx="1306927" cy="369332"/>
          </a:xfrm>
          <a:prstGeom prst="rect">
            <a:avLst/>
          </a:prstGeom>
          <a:noFill/>
        </p:spPr>
        <p:txBody>
          <a:bodyPr wrap="square" rtlCol="0">
            <a:spAutoFit/>
          </a:bodyPr>
          <a:lstStyle/>
          <a:p>
            <a:r>
              <a:rPr lang="en-GB" dirty="0"/>
              <a:t>Fixations</a:t>
            </a:r>
          </a:p>
        </p:txBody>
      </p:sp>
      <p:sp>
        <p:nvSpPr>
          <p:cNvPr id="9" name="TextBox 8">
            <a:extLst>
              <a:ext uri="{FF2B5EF4-FFF2-40B4-BE49-F238E27FC236}">
                <a16:creationId xmlns:a16="http://schemas.microsoft.com/office/drawing/2014/main" id="{441B97D8-2DD8-9CFA-4852-0D9480EBF906}"/>
              </a:ext>
            </a:extLst>
          </p:cNvPr>
          <p:cNvSpPr txBox="1"/>
          <p:nvPr/>
        </p:nvSpPr>
        <p:spPr>
          <a:xfrm>
            <a:off x="9328736" y="4838700"/>
            <a:ext cx="1306927" cy="369332"/>
          </a:xfrm>
          <a:prstGeom prst="rect">
            <a:avLst/>
          </a:prstGeom>
          <a:noFill/>
        </p:spPr>
        <p:txBody>
          <a:bodyPr wrap="square" rtlCol="0">
            <a:spAutoFit/>
          </a:bodyPr>
          <a:lstStyle/>
          <a:p>
            <a:r>
              <a:rPr lang="en-GB" dirty="0"/>
              <a:t>Saliency</a:t>
            </a:r>
          </a:p>
        </p:txBody>
      </p:sp>
      <p:sp>
        <p:nvSpPr>
          <p:cNvPr id="11" name="TextBox 10">
            <a:extLst>
              <a:ext uri="{FF2B5EF4-FFF2-40B4-BE49-F238E27FC236}">
                <a16:creationId xmlns:a16="http://schemas.microsoft.com/office/drawing/2014/main" id="{AC916695-60D7-1254-A65C-F4341D6F53E0}"/>
              </a:ext>
            </a:extLst>
          </p:cNvPr>
          <p:cNvSpPr txBox="1"/>
          <p:nvPr/>
        </p:nvSpPr>
        <p:spPr>
          <a:xfrm>
            <a:off x="5566851" y="1902713"/>
            <a:ext cx="1306927" cy="369332"/>
          </a:xfrm>
          <a:prstGeom prst="rect">
            <a:avLst/>
          </a:prstGeom>
          <a:noFill/>
        </p:spPr>
        <p:txBody>
          <a:bodyPr wrap="square" rtlCol="0">
            <a:spAutoFit/>
          </a:bodyPr>
          <a:lstStyle/>
          <a:p>
            <a:r>
              <a:rPr lang="en-GB" dirty="0"/>
              <a:t>Gaussian</a:t>
            </a:r>
          </a:p>
        </p:txBody>
      </p:sp>
      <p:pic>
        <p:nvPicPr>
          <p:cNvPr id="12" name="Picture 11" descr="A picture containing text, clipart, businesscard&#10;&#10;Description automatically generated">
            <a:extLst>
              <a:ext uri="{FF2B5EF4-FFF2-40B4-BE49-F238E27FC236}">
                <a16:creationId xmlns:a16="http://schemas.microsoft.com/office/drawing/2014/main" id="{76FEA83E-BFB2-0B2E-26AF-B8FA4D727776}"/>
              </a:ext>
            </a:extLst>
          </p:cNvPr>
          <p:cNvPicPr>
            <a:picLocks noChangeAspect="1"/>
          </p:cNvPicPr>
          <p:nvPr/>
        </p:nvPicPr>
        <p:blipFill>
          <a:blip r:embed="rId6"/>
          <a:stretch>
            <a:fillRect/>
          </a:stretch>
        </p:blipFill>
        <p:spPr>
          <a:xfrm>
            <a:off x="9925308" y="118831"/>
            <a:ext cx="2000250" cy="1266825"/>
          </a:xfrm>
          <a:prstGeom prst="rect">
            <a:avLst/>
          </a:prstGeom>
        </p:spPr>
      </p:pic>
      <p:pic>
        <p:nvPicPr>
          <p:cNvPr id="13" name="Picture 12">
            <a:extLst>
              <a:ext uri="{FF2B5EF4-FFF2-40B4-BE49-F238E27FC236}">
                <a16:creationId xmlns:a16="http://schemas.microsoft.com/office/drawing/2014/main" id="{0B2507D5-A6FE-58FD-D228-3E8DDFC2D66C}"/>
              </a:ext>
            </a:extLst>
          </p:cNvPr>
          <p:cNvPicPr>
            <a:picLocks noChangeAspect="1"/>
          </p:cNvPicPr>
          <p:nvPr/>
        </p:nvPicPr>
        <p:blipFill>
          <a:blip r:embed="rId7"/>
          <a:stretch>
            <a:fillRect/>
          </a:stretch>
        </p:blipFill>
        <p:spPr>
          <a:xfrm>
            <a:off x="5059024" y="3888797"/>
            <a:ext cx="2552921" cy="510584"/>
          </a:xfrm>
          <a:prstGeom prst="rect">
            <a:avLst/>
          </a:prstGeom>
        </p:spPr>
      </p:pic>
      <p:sp>
        <p:nvSpPr>
          <p:cNvPr id="15" name="TextBox 14">
            <a:extLst>
              <a:ext uri="{FF2B5EF4-FFF2-40B4-BE49-F238E27FC236}">
                <a16:creationId xmlns:a16="http://schemas.microsoft.com/office/drawing/2014/main" id="{4A9666B4-BB12-F08C-8AE8-7B60AF1A7393}"/>
              </a:ext>
            </a:extLst>
          </p:cNvPr>
          <p:cNvSpPr txBox="1"/>
          <p:nvPr/>
        </p:nvSpPr>
        <p:spPr>
          <a:xfrm>
            <a:off x="477574" y="6104157"/>
            <a:ext cx="10342825" cy="523220"/>
          </a:xfrm>
          <a:prstGeom prst="rect">
            <a:avLst/>
          </a:prstGeom>
          <a:noFill/>
        </p:spPr>
        <p:txBody>
          <a:bodyPr wrap="square">
            <a:spAutoFit/>
          </a:bodyPr>
          <a:lstStyle/>
          <a:p>
            <a:r>
              <a:rPr lang="en-GB" sz="1400" b="0" i="0" dirty="0">
                <a:effectLst/>
                <a:latin typeface="Arial" panose="020B0604020202020204" pitchFamily="34" charset="0"/>
              </a:rPr>
              <a:t>Christof Koch and Shimon Ullman. Shifts in selective visual attention: towards the underlying neural circuitry. In Matters of intelligence, pages 115–141. Springer, 1987.</a:t>
            </a:r>
            <a:endParaRPr lang="en-GB" sz="1400" dirty="0"/>
          </a:p>
        </p:txBody>
      </p:sp>
    </p:spTree>
    <p:extLst>
      <p:ext uri="{BB962C8B-B14F-4D97-AF65-F5344CB8AC3E}">
        <p14:creationId xmlns:p14="http://schemas.microsoft.com/office/powerpoint/2010/main" val="219703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D7C9307-3623-3286-2750-D38B4A37E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5493" y="558101"/>
            <a:ext cx="6186133" cy="54128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0436E0-97E1-5FE9-AE70-7A8DF65310FC}"/>
              </a:ext>
            </a:extLst>
          </p:cNvPr>
          <p:cNvSpPr/>
          <p:nvPr/>
        </p:nvSpPr>
        <p:spPr>
          <a:xfrm>
            <a:off x="2795087" y="558102"/>
            <a:ext cx="6187489" cy="5412865"/>
          </a:xfrm>
          <a:prstGeom prst="rect">
            <a:avLst/>
          </a:prstGeom>
          <a:solidFill>
            <a:schemeClr val="tx1">
              <a:lumMod val="75000"/>
              <a:lumOff val="2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a:extLst>
              <a:ext uri="{FF2B5EF4-FFF2-40B4-BE49-F238E27FC236}">
                <a16:creationId xmlns:a16="http://schemas.microsoft.com/office/drawing/2014/main" id="{773932BD-A976-B069-12ED-31AFC63879C0}"/>
              </a:ext>
            </a:extLst>
          </p:cNvPr>
          <p:cNvSpPr txBox="1">
            <a:spLocks/>
          </p:cNvSpPr>
          <p:nvPr/>
        </p:nvSpPr>
        <p:spPr>
          <a:xfrm>
            <a:off x="143719" y="297606"/>
            <a:ext cx="10515600" cy="7950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accent2"/>
                </a:solidFill>
                <a:cs typeface="Calibri Light"/>
              </a:rPr>
              <a:t>Context</a:t>
            </a:r>
            <a:endParaRPr lang="en-US"/>
          </a:p>
        </p:txBody>
      </p:sp>
      <p:sp>
        <p:nvSpPr>
          <p:cNvPr id="2" name="Slide Number Placeholder 1">
            <a:extLst>
              <a:ext uri="{FF2B5EF4-FFF2-40B4-BE49-F238E27FC236}">
                <a16:creationId xmlns:a16="http://schemas.microsoft.com/office/drawing/2014/main" id="{8199DE41-867C-D843-9E76-E319EBE34675}"/>
              </a:ext>
            </a:extLst>
          </p:cNvPr>
          <p:cNvSpPr>
            <a:spLocks noGrp="1"/>
          </p:cNvSpPr>
          <p:nvPr>
            <p:ph type="sldNum" sz="quarter" idx="12"/>
          </p:nvPr>
        </p:nvSpPr>
        <p:spPr/>
        <p:txBody>
          <a:bodyPr/>
          <a:lstStyle/>
          <a:p>
            <a:fld id="{330EA680-D336-4FF7-8B7A-9848BB0A1C32}" type="slidenum">
              <a:rPr lang="en-US" smtClean="0"/>
              <a:t>4</a:t>
            </a:fld>
            <a:endParaRPr lang="en-US"/>
          </a:p>
        </p:txBody>
      </p:sp>
      <p:pic>
        <p:nvPicPr>
          <p:cNvPr id="4" name="Picture 3" descr="A picture containing text, clipart, businesscard&#10;&#10;Description automatically generated">
            <a:extLst>
              <a:ext uri="{FF2B5EF4-FFF2-40B4-BE49-F238E27FC236}">
                <a16:creationId xmlns:a16="http://schemas.microsoft.com/office/drawing/2014/main" id="{5BFFFA5A-2887-1E84-10F8-9927E67E8C64}"/>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11" name="TextBox 10">
            <a:extLst>
              <a:ext uri="{FF2B5EF4-FFF2-40B4-BE49-F238E27FC236}">
                <a16:creationId xmlns:a16="http://schemas.microsoft.com/office/drawing/2014/main" id="{900BF54F-806E-238D-F17D-13289361E73A}"/>
              </a:ext>
            </a:extLst>
          </p:cNvPr>
          <p:cNvSpPr txBox="1"/>
          <p:nvPr/>
        </p:nvSpPr>
        <p:spPr>
          <a:xfrm>
            <a:off x="223934" y="6280011"/>
            <a:ext cx="9058470" cy="369332"/>
          </a:xfrm>
          <a:prstGeom prst="rect">
            <a:avLst/>
          </a:prstGeom>
          <a:noFill/>
        </p:spPr>
        <p:txBody>
          <a:bodyPr wrap="square">
            <a:spAutoFit/>
          </a:bodyPr>
          <a:lstStyle/>
          <a:p>
            <a:r>
              <a:rPr lang="en-GB" dirty="0">
                <a:hlinkClick r:id="rId5"/>
              </a:rPr>
              <a:t>https://miro.medium.com/v2/resize:fit:828/format:webp/1*t61tT942g4ag2Imt4vk5Ew.jpeg</a:t>
            </a:r>
            <a:endParaRPr lang="en-GB" dirty="0"/>
          </a:p>
        </p:txBody>
      </p:sp>
      <p:sp>
        <p:nvSpPr>
          <p:cNvPr id="6" name="Content Placeholder 2">
            <a:extLst>
              <a:ext uri="{FF2B5EF4-FFF2-40B4-BE49-F238E27FC236}">
                <a16:creationId xmlns:a16="http://schemas.microsoft.com/office/drawing/2014/main" id="{E2D58AD7-24EC-4731-AEC0-E6B17DA315B4}"/>
              </a:ext>
            </a:extLst>
          </p:cNvPr>
          <p:cNvSpPr>
            <a:spLocks noGrp="1"/>
          </p:cNvSpPr>
          <p:nvPr>
            <p:ph idx="1"/>
          </p:nvPr>
        </p:nvSpPr>
        <p:spPr>
          <a:xfrm>
            <a:off x="2795088" y="2764471"/>
            <a:ext cx="6187488" cy="1340804"/>
          </a:xfrm>
        </p:spPr>
        <p:txBody>
          <a:bodyPr vert="horz" lIns="91440" tIns="45720" rIns="91440" bIns="45720" rtlCol="0" anchor="t">
            <a:noAutofit/>
          </a:bodyPr>
          <a:lstStyle/>
          <a:p>
            <a:pPr marL="0" indent="0" algn="ctr">
              <a:buNone/>
            </a:pPr>
            <a:r>
              <a:rPr lang="en-US" sz="4400" b="1" dirty="0">
                <a:solidFill>
                  <a:schemeClr val="bg1"/>
                </a:solidFill>
                <a:ea typeface="Calibri"/>
                <a:cs typeface="Calibri"/>
              </a:rPr>
              <a:t>Adapt exhibitions according to visitors</a:t>
            </a:r>
            <a:endParaRPr lang="en-US" sz="4400" b="1" dirty="0">
              <a:solidFill>
                <a:schemeClr val="bg1"/>
              </a:solidFill>
              <a:cs typeface="Calibri"/>
            </a:endParaRPr>
          </a:p>
        </p:txBody>
      </p:sp>
    </p:spTree>
    <p:extLst>
      <p:ext uri="{BB962C8B-B14F-4D97-AF65-F5344CB8AC3E}">
        <p14:creationId xmlns:p14="http://schemas.microsoft.com/office/powerpoint/2010/main" val="287197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100"/>
                                        <p:tgtEl>
                                          <p:spTgt spid="6">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1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6D30D-B857-1374-6BAD-8F9F39A22060}"/>
            </a:ext>
          </a:extLst>
        </p:cNvPr>
        <p:cNvGrpSpPr/>
        <p:nvPr/>
      </p:nvGrpSpPr>
      <p:grpSpPr>
        <a:xfrm>
          <a:off x="0" y="0"/>
          <a:ext cx="0" cy="0"/>
          <a:chOff x="0" y="0"/>
          <a:chExt cx="0" cy="0"/>
        </a:xfrm>
      </p:grpSpPr>
      <p:sp>
        <p:nvSpPr>
          <p:cNvPr id="23" name="Flowchart: Manual Operation 22">
            <a:extLst>
              <a:ext uri="{FF2B5EF4-FFF2-40B4-BE49-F238E27FC236}">
                <a16:creationId xmlns:a16="http://schemas.microsoft.com/office/drawing/2014/main" id="{FA57AA88-EB7F-D76A-0256-3D05D223940B}"/>
              </a:ext>
            </a:extLst>
          </p:cNvPr>
          <p:cNvSpPr/>
          <p:nvPr/>
        </p:nvSpPr>
        <p:spPr>
          <a:xfrm rot="16200000">
            <a:off x="3380304" y="3135848"/>
            <a:ext cx="1682798" cy="1161329"/>
          </a:xfrm>
          <a:prstGeom prst="flowChartManualOperati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4BDF462-A943-8B58-4CE7-E12811E2E5AC}"/>
              </a:ext>
            </a:extLst>
          </p:cNvPr>
          <p:cNvCxnSpPr/>
          <p:nvPr/>
        </p:nvCxnSpPr>
        <p:spPr>
          <a:xfrm flipV="1">
            <a:off x="8160068" y="2565951"/>
            <a:ext cx="942975" cy="9525"/>
          </a:xfrm>
          <a:prstGeom prst="straightConnector1">
            <a:avLst/>
          </a:prstGeom>
          <a:ln w="38100">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CCD47AB5-3EEC-6B2E-FB26-8D4D67E39901}"/>
              </a:ext>
            </a:extLst>
          </p:cNvPr>
          <p:cNvSpPr txBox="1"/>
          <p:nvPr/>
        </p:nvSpPr>
        <p:spPr>
          <a:xfrm>
            <a:off x="4820696" y="1363394"/>
            <a:ext cx="25506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cs typeface="Calibri"/>
              </a:rPr>
              <a:t>Model</a:t>
            </a:r>
          </a:p>
        </p:txBody>
      </p:sp>
      <p:cxnSp>
        <p:nvCxnSpPr>
          <p:cNvPr id="19" name="Straight Arrow Connector 18">
            <a:extLst>
              <a:ext uri="{FF2B5EF4-FFF2-40B4-BE49-F238E27FC236}">
                <a16:creationId xmlns:a16="http://schemas.microsoft.com/office/drawing/2014/main" id="{BD2CE4C7-86DF-2B25-9626-3A0A17F49765}"/>
              </a:ext>
            </a:extLst>
          </p:cNvPr>
          <p:cNvCxnSpPr>
            <a:cxnSpLocks/>
          </p:cNvCxnSpPr>
          <p:nvPr/>
        </p:nvCxnSpPr>
        <p:spPr>
          <a:xfrm>
            <a:off x="2778445" y="3729292"/>
            <a:ext cx="862593" cy="233"/>
          </a:xfrm>
          <a:prstGeom prst="straightConnector1">
            <a:avLst/>
          </a:prstGeom>
          <a:ln w="38100">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160F4230-EF47-07C8-BAA5-57ABDAAE5577}"/>
              </a:ext>
            </a:extLst>
          </p:cNvPr>
          <p:cNvCxnSpPr>
            <a:cxnSpLocks/>
          </p:cNvCxnSpPr>
          <p:nvPr/>
        </p:nvCxnSpPr>
        <p:spPr>
          <a:xfrm flipV="1">
            <a:off x="8162925" y="4769977"/>
            <a:ext cx="895350" cy="19050"/>
          </a:xfrm>
          <a:prstGeom prst="straightConnector1">
            <a:avLst/>
          </a:prstGeom>
          <a:ln w="38100">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D17AD696-D581-2C91-0A30-C7E3DC76FA01}"/>
              </a:ext>
            </a:extLst>
          </p:cNvPr>
          <p:cNvSpPr txBox="1"/>
          <p:nvPr/>
        </p:nvSpPr>
        <p:spPr>
          <a:xfrm>
            <a:off x="4350886" y="5515690"/>
            <a:ext cx="34004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General Schema of the model </a:t>
            </a:r>
          </a:p>
        </p:txBody>
      </p:sp>
      <p:pic>
        <p:nvPicPr>
          <p:cNvPr id="24" name="Picture 24" descr="A picture containing outdoor object, night sky&#10;&#10;Description automatically generated">
            <a:extLst>
              <a:ext uri="{FF2B5EF4-FFF2-40B4-BE49-F238E27FC236}">
                <a16:creationId xmlns:a16="http://schemas.microsoft.com/office/drawing/2014/main" id="{73D2C66C-E7F6-FA30-C09C-F92155C7CFAC}"/>
              </a:ext>
            </a:extLst>
          </p:cNvPr>
          <p:cNvPicPr>
            <a:picLocks noChangeAspect="1"/>
          </p:cNvPicPr>
          <p:nvPr/>
        </p:nvPicPr>
        <p:blipFill>
          <a:blip r:embed="rId3"/>
          <a:stretch>
            <a:fillRect/>
          </a:stretch>
        </p:blipFill>
        <p:spPr>
          <a:xfrm>
            <a:off x="9103043" y="2017867"/>
            <a:ext cx="1953322" cy="1297149"/>
          </a:xfrm>
          <a:prstGeom prst="rect">
            <a:avLst/>
          </a:prstGeom>
        </p:spPr>
      </p:pic>
      <p:pic>
        <p:nvPicPr>
          <p:cNvPr id="25" name="Picture 25" descr="A picture containing table, worktable&#10;&#10;Description automatically generated">
            <a:extLst>
              <a:ext uri="{FF2B5EF4-FFF2-40B4-BE49-F238E27FC236}">
                <a16:creationId xmlns:a16="http://schemas.microsoft.com/office/drawing/2014/main" id="{2B51450A-67AF-41C3-C5C1-A75D42BB2F32}"/>
              </a:ext>
            </a:extLst>
          </p:cNvPr>
          <p:cNvPicPr>
            <a:picLocks noChangeAspect="1"/>
          </p:cNvPicPr>
          <p:nvPr/>
        </p:nvPicPr>
        <p:blipFill>
          <a:blip r:embed="rId4"/>
          <a:stretch>
            <a:fillRect/>
          </a:stretch>
        </p:blipFill>
        <p:spPr>
          <a:xfrm>
            <a:off x="9103046" y="4175838"/>
            <a:ext cx="1925445" cy="1209376"/>
          </a:xfrm>
          <a:prstGeom prst="rect">
            <a:avLst/>
          </a:prstGeom>
          <a:ln>
            <a:solidFill>
              <a:schemeClr val="tx1"/>
            </a:solidFill>
          </a:ln>
        </p:spPr>
      </p:pic>
      <p:pic>
        <p:nvPicPr>
          <p:cNvPr id="26" name="Picture 26" descr="A picture containing text, person, indoor, person&#10;&#10;Description automatically generated">
            <a:extLst>
              <a:ext uri="{FF2B5EF4-FFF2-40B4-BE49-F238E27FC236}">
                <a16:creationId xmlns:a16="http://schemas.microsoft.com/office/drawing/2014/main" id="{4D60617A-41C0-E390-C17A-FBC1D141A223}"/>
              </a:ext>
            </a:extLst>
          </p:cNvPr>
          <p:cNvPicPr>
            <a:picLocks noChangeAspect="1"/>
          </p:cNvPicPr>
          <p:nvPr/>
        </p:nvPicPr>
        <p:blipFill>
          <a:blip r:embed="rId5"/>
          <a:stretch>
            <a:fillRect/>
          </a:stretch>
        </p:blipFill>
        <p:spPr>
          <a:xfrm>
            <a:off x="718025" y="3065683"/>
            <a:ext cx="1953322" cy="1301660"/>
          </a:xfrm>
          <a:prstGeom prst="rect">
            <a:avLst/>
          </a:prstGeom>
        </p:spPr>
      </p:pic>
      <p:sp>
        <p:nvSpPr>
          <p:cNvPr id="27" name="TextBox 26">
            <a:extLst>
              <a:ext uri="{FF2B5EF4-FFF2-40B4-BE49-F238E27FC236}">
                <a16:creationId xmlns:a16="http://schemas.microsoft.com/office/drawing/2014/main" id="{5D072740-3598-B2B1-8E9E-6AC601789241}"/>
              </a:ext>
            </a:extLst>
          </p:cNvPr>
          <p:cNvSpPr txBox="1"/>
          <p:nvPr/>
        </p:nvSpPr>
        <p:spPr>
          <a:xfrm>
            <a:off x="1377805" y="2437841"/>
            <a:ext cx="884664" cy="369332"/>
          </a:xfrm>
          <a:prstGeom prst="rect">
            <a:avLst/>
          </a:prstGeom>
          <a:no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Image</a:t>
            </a:r>
          </a:p>
        </p:txBody>
      </p:sp>
      <p:sp>
        <p:nvSpPr>
          <p:cNvPr id="29" name="TextBox 28">
            <a:extLst>
              <a:ext uri="{FF2B5EF4-FFF2-40B4-BE49-F238E27FC236}">
                <a16:creationId xmlns:a16="http://schemas.microsoft.com/office/drawing/2014/main" id="{9D511DAB-4A39-9248-4E0B-D5CD88B0FFBB}"/>
              </a:ext>
            </a:extLst>
          </p:cNvPr>
          <p:cNvSpPr txBox="1"/>
          <p:nvPr/>
        </p:nvSpPr>
        <p:spPr>
          <a:xfrm>
            <a:off x="9549093" y="5606645"/>
            <a:ext cx="1061225" cy="369332"/>
          </a:xfrm>
          <a:prstGeom prst="rect">
            <a:avLst/>
          </a:prstGeom>
          <a:no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Scanpath</a:t>
            </a:r>
          </a:p>
        </p:txBody>
      </p:sp>
      <p:sp>
        <p:nvSpPr>
          <p:cNvPr id="30" name="TextBox 29">
            <a:extLst>
              <a:ext uri="{FF2B5EF4-FFF2-40B4-BE49-F238E27FC236}">
                <a16:creationId xmlns:a16="http://schemas.microsoft.com/office/drawing/2014/main" id="{2AAEDBAA-A04E-2EF4-F8C1-43D9EF4CCDBF}"/>
              </a:ext>
            </a:extLst>
          </p:cNvPr>
          <p:cNvSpPr txBox="1"/>
          <p:nvPr/>
        </p:nvSpPr>
        <p:spPr>
          <a:xfrm>
            <a:off x="9353946" y="1369182"/>
            <a:ext cx="1423639" cy="369332"/>
          </a:xfrm>
          <a:prstGeom prst="rect">
            <a:avLst/>
          </a:prstGeom>
          <a:no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Saliency Map</a:t>
            </a:r>
          </a:p>
        </p:txBody>
      </p:sp>
      <p:sp>
        <p:nvSpPr>
          <p:cNvPr id="5" name="Title 1">
            <a:extLst>
              <a:ext uri="{FF2B5EF4-FFF2-40B4-BE49-F238E27FC236}">
                <a16:creationId xmlns:a16="http://schemas.microsoft.com/office/drawing/2014/main" id="{F467334F-D0A3-6184-4A1F-FFAC04B124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endParaRPr lang="en-US" sz="4400">
              <a:solidFill>
                <a:schemeClr val="accent2"/>
              </a:solidFill>
              <a:cs typeface="Calibri Light" panose="020F0302020204030204"/>
            </a:endParaRPr>
          </a:p>
        </p:txBody>
      </p:sp>
      <p:sp>
        <p:nvSpPr>
          <p:cNvPr id="3" name="Title 1">
            <a:extLst>
              <a:ext uri="{FF2B5EF4-FFF2-40B4-BE49-F238E27FC236}">
                <a16:creationId xmlns:a16="http://schemas.microsoft.com/office/drawing/2014/main" id="{5BE2ED9A-BDC0-7004-1C81-91D49EB5FCA6}"/>
              </a:ext>
            </a:extLst>
          </p:cNvPr>
          <p:cNvSpPr txBox="1">
            <a:spLocks/>
          </p:cNvSpPr>
          <p:nvPr/>
        </p:nvSpPr>
        <p:spPr>
          <a:xfrm>
            <a:off x="972670" y="275477"/>
            <a:ext cx="8866095" cy="769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r>
              <a:rPr lang="en-US" sz="4400" dirty="0">
                <a:solidFill>
                  <a:schemeClr val="accent2"/>
                </a:solidFill>
                <a:ea typeface="+mj-lt"/>
                <a:cs typeface="+mj-lt"/>
              </a:rPr>
              <a:t>Joint Saliency &amp; Scanpath modelling</a:t>
            </a:r>
            <a:endParaRPr lang="en-US" dirty="0"/>
          </a:p>
        </p:txBody>
      </p:sp>
      <p:sp>
        <p:nvSpPr>
          <p:cNvPr id="4" name="Slide Number Placeholder 3">
            <a:extLst>
              <a:ext uri="{FF2B5EF4-FFF2-40B4-BE49-F238E27FC236}">
                <a16:creationId xmlns:a16="http://schemas.microsoft.com/office/drawing/2014/main" id="{5C866342-8478-EF05-92D8-7F7DB7E6ECCD}"/>
              </a:ext>
            </a:extLst>
          </p:cNvPr>
          <p:cNvSpPr>
            <a:spLocks noGrp="1"/>
          </p:cNvSpPr>
          <p:nvPr>
            <p:ph type="sldNum" sz="quarter" idx="12"/>
          </p:nvPr>
        </p:nvSpPr>
        <p:spPr/>
        <p:txBody>
          <a:bodyPr/>
          <a:lstStyle/>
          <a:p>
            <a:fld id="{27C6CCC6-2BE5-4E42-96A4-D1E8E81A3D8E}" type="slidenum">
              <a:rPr lang="de-DE" smtClean="0"/>
              <a:t>40</a:t>
            </a:fld>
            <a:endParaRPr lang="en-US"/>
          </a:p>
        </p:txBody>
      </p:sp>
      <p:sp>
        <p:nvSpPr>
          <p:cNvPr id="9" name="Flowchart: Manual Operation 8">
            <a:extLst>
              <a:ext uri="{FF2B5EF4-FFF2-40B4-BE49-F238E27FC236}">
                <a16:creationId xmlns:a16="http://schemas.microsoft.com/office/drawing/2014/main" id="{1ECCB214-C5EE-A64C-4FF9-16CC6B8CA2CD}"/>
              </a:ext>
            </a:extLst>
          </p:cNvPr>
          <p:cNvSpPr/>
          <p:nvPr/>
        </p:nvSpPr>
        <p:spPr>
          <a:xfrm rot="5400000">
            <a:off x="6742453" y="1951423"/>
            <a:ext cx="1682798" cy="1161329"/>
          </a:xfrm>
          <a:prstGeom prst="flowChartManualOperati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nual Operation 10">
            <a:extLst>
              <a:ext uri="{FF2B5EF4-FFF2-40B4-BE49-F238E27FC236}">
                <a16:creationId xmlns:a16="http://schemas.microsoft.com/office/drawing/2014/main" id="{DC5B6FE6-A92E-6008-2CB6-D30A738FF79A}"/>
              </a:ext>
            </a:extLst>
          </p:cNvPr>
          <p:cNvSpPr/>
          <p:nvPr/>
        </p:nvSpPr>
        <p:spPr>
          <a:xfrm rot="5400000">
            <a:off x="6725354" y="4279681"/>
            <a:ext cx="1682798" cy="1161329"/>
          </a:xfrm>
          <a:prstGeom prst="flowChartManualOperati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9544A1-9443-AE6E-A3B1-1EE36997F4E6}"/>
              </a:ext>
            </a:extLst>
          </p:cNvPr>
          <p:cNvSpPr/>
          <p:nvPr/>
        </p:nvSpPr>
        <p:spPr>
          <a:xfrm>
            <a:off x="5517738" y="3298881"/>
            <a:ext cx="876300" cy="860822"/>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46B44594-C867-C0A0-B71F-8515E6995020}"/>
              </a:ext>
            </a:extLst>
          </p:cNvPr>
          <p:cNvCxnSpPr>
            <a:cxnSpLocks/>
            <a:stCxn id="23" idx="2"/>
          </p:cNvCxnSpPr>
          <p:nvPr/>
        </p:nvCxnSpPr>
        <p:spPr>
          <a:xfrm flipV="1">
            <a:off x="4802368" y="3716512"/>
            <a:ext cx="716903" cy="1"/>
          </a:xfrm>
          <a:prstGeom prst="straightConnector1">
            <a:avLst/>
          </a:prstGeom>
          <a:ln w="38100">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F575B11E-0589-7ABB-4ACD-918FA2E1DDAA}"/>
              </a:ext>
            </a:extLst>
          </p:cNvPr>
          <p:cNvCxnSpPr>
            <a:cxnSpLocks/>
            <a:stCxn id="12" idx="0"/>
          </p:cNvCxnSpPr>
          <p:nvPr/>
        </p:nvCxnSpPr>
        <p:spPr>
          <a:xfrm flipV="1">
            <a:off x="5955888" y="2532087"/>
            <a:ext cx="1047299" cy="766794"/>
          </a:xfrm>
          <a:prstGeom prst="straightConnector1">
            <a:avLst/>
          </a:prstGeom>
          <a:ln w="38100">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4536088E-20D3-37A0-229F-0A2AF595B327}"/>
              </a:ext>
            </a:extLst>
          </p:cNvPr>
          <p:cNvCxnSpPr>
            <a:cxnSpLocks/>
            <a:stCxn id="12" idx="2"/>
          </p:cNvCxnSpPr>
          <p:nvPr/>
        </p:nvCxnSpPr>
        <p:spPr>
          <a:xfrm>
            <a:off x="5955888" y="4159703"/>
            <a:ext cx="1014693" cy="700642"/>
          </a:xfrm>
          <a:prstGeom prst="straightConnector1">
            <a:avLst/>
          </a:prstGeom>
          <a:ln w="38100">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28" name="TextBox 27">
            <a:extLst>
              <a:ext uri="{FF2B5EF4-FFF2-40B4-BE49-F238E27FC236}">
                <a16:creationId xmlns:a16="http://schemas.microsoft.com/office/drawing/2014/main" id="{90411861-0E59-341A-D1B5-96638D11EB9A}"/>
              </a:ext>
            </a:extLst>
          </p:cNvPr>
          <p:cNvSpPr txBox="1"/>
          <p:nvPr/>
        </p:nvSpPr>
        <p:spPr>
          <a:xfrm>
            <a:off x="3165638" y="1352881"/>
            <a:ext cx="3154267" cy="954107"/>
          </a:xfrm>
          <a:prstGeom prst="rect">
            <a:avLst/>
          </a:prstGeom>
          <a:noFill/>
        </p:spPr>
        <p:txBody>
          <a:bodyPr wrap="square" rtlCol="0">
            <a:spAutoFit/>
          </a:bodyPr>
          <a:lstStyle/>
          <a:p>
            <a:r>
              <a:rPr lang="en-GB" sz="2800" b="1" dirty="0">
                <a:solidFill>
                  <a:srgbClr val="FF0000"/>
                </a:solidFill>
              </a:rPr>
              <a:t>Shared Saliency &amp; </a:t>
            </a:r>
          </a:p>
          <a:p>
            <a:r>
              <a:rPr lang="en-GB" sz="2800" b="1" dirty="0">
                <a:solidFill>
                  <a:srgbClr val="FF0000"/>
                </a:solidFill>
              </a:rPr>
              <a:t>Scanpath Features</a:t>
            </a:r>
          </a:p>
        </p:txBody>
      </p:sp>
      <p:cxnSp>
        <p:nvCxnSpPr>
          <p:cNvPr id="31" name="Straight Arrow Connector 30">
            <a:extLst>
              <a:ext uri="{FF2B5EF4-FFF2-40B4-BE49-F238E27FC236}">
                <a16:creationId xmlns:a16="http://schemas.microsoft.com/office/drawing/2014/main" id="{E80B971A-BBF2-BCED-2290-6BDD3D6F5DC4}"/>
              </a:ext>
            </a:extLst>
          </p:cNvPr>
          <p:cNvCxnSpPr>
            <a:cxnSpLocks/>
            <a:stCxn id="28" idx="2"/>
          </p:cNvCxnSpPr>
          <p:nvPr/>
        </p:nvCxnSpPr>
        <p:spPr>
          <a:xfrm>
            <a:off x="4742772" y="2306988"/>
            <a:ext cx="876978" cy="950426"/>
          </a:xfrm>
          <a:prstGeom prst="straightConnector1">
            <a:avLst/>
          </a:prstGeom>
          <a:ln w="38100">
            <a:solidFill>
              <a:srgbClr val="FF0000"/>
            </a:solidFill>
            <a:prstDash val="dashDot"/>
            <a:tailEnd type="triangle"/>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CC74F47B-4E8C-FC1E-D0B6-DF5FA2564392}"/>
              </a:ext>
            </a:extLst>
          </p:cNvPr>
          <p:cNvSpPr txBox="1"/>
          <p:nvPr/>
        </p:nvSpPr>
        <p:spPr>
          <a:xfrm>
            <a:off x="500743" y="6141111"/>
            <a:ext cx="10109575" cy="461665"/>
          </a:xfrm>
          <a:prstGeom prst="rect">
            <a:avLst/>
          </a:prstGeom>
          <a:noFill/>
        </p:spPr>
        <p:txBody>
          <a:bodyPr wrap="square">
            <a:spAutoFit/>
          </a:bodyPr>
          <a:lstStyle/>
          <a:p>
            <a:r>
              <a:rPr lang="en-GB" sz="1200" b="0" i="0" dirty="0">
                <a:solidFill>
                  <a:srgbClr val="333333"/>
                </a:solidFill>
                <a:effectLst/>
                <a:latin typeface="HelveticaNeue Regular"/>
              </a:rPr>
              <a:t>M. A. </a:t>
            </a:r>
            <a:r>
              <a:rPr lang="en-GB" sz="1200" b="0" i="0" dirty="0" err="1">
                <a:solidFill>
                  <a:srgbClr val="333333"/>
                </a:solidFill>
                <a:effectLst/>
                <a:latin typeface="HelveticaNeue Regular"/>
              </a:rPr>
              <a:t>Kerkouri</a:t>
            </a:r>
            <a:r>
              <a:rPr lang="en-GB" sz="1200" b="0" i="0" dirty="0">
                <a:solidFill>
                  <a:srgbClr val="333333"/>
                </a:solidFill>
                <a:effectLst/>
                <a:latin typeface="HelveticaNeue Regular"/>
              </a:rPr>
              <a:t>, M. </a:t>
            </a:r>
            <a:r>
              <a:rPr lang="en-GB" sz="1200" b="0" i="0" dirty="0" err="1">
                <a:solidFill>
                  <a:srgbClr val="333333"/>
                </a:solidFill>
                <a:effectLst/>
                <a:latin typeface="HelveticaNeue Regular"/>
              </a:rPr>
              <a:t>Tliba</a:t>
            </a:r>
            <a:r>
              <a:rPr lang="en-GB" sz="1200" b="0" i="0" dirty="0">
                <a:solidFill>
                  <a:srgbClr val="333333"/>
                </a:solidFill>
                <a:effectLst/>
                <a:latin typeface="HelveticaNeue Regular"/>
              </a:rPr>
              <a:t>, A. </a:t>
            </a:r>
            <a:r>
              <a:rPr lang="en-GB" sz="1200" b="0" i="0" dirty="0" err="1">
                <a:solidFill>
                  <a:srgbClr val="333333"/>
                </a:solidFill>
                <a:effectLst/>
                <a:latin typeface="HelveticaNeue Regular"/>
              </a:rPr>
              <a:t>Chetouani</a:t>
            </a:r>
            <a:r>
              <a:rPr lang="en-GB" sz="1200" b="0" i="0" dirty="0">
                <a:solidFill>
                  <a:srgbClr val="333333"/>
                </a:solidFill>
                <a:effectLst/>
                <a:latin typeface="HelveticaNeue Regular"/>
              </a:rPr>
              <a:t> and R. </a:t>
            </a:r>
            <a:r>
              <a:rPr lang="en-GB" sz="1200" b="0" i="0" dirty="0" err="1">
                <a:solidFill>
                  <a:srgbClr val="333333"/>
                </a:solidFill>
                <a:effectLst/>
                <a:latin typeface="HelveticaNeue Regular"/>
              </a:rPr>
              <a:t>Harba</a:t>
            </a:r>
            <a:r>
              <a:rPr lang="en-GB" sz="1200" b="0" i="0" dirty="0">
                <a:solidFill>
                  <a:srgbClr val="333333"/>
                </a:solidFill>
                <a:effectLst/>
                <a:latin typeface="HelveticaNeue Regular"/>
              </a:rPr>
              <a:t>, "</a:t>
            </a:r>
            <a:r>
              <a:rPr lang="en-GB" sz="1200" b="0" i="0" dirty="0" err="1">
                <a:solidFill>
                  <a:srgbClr val="333333"/>
                </a:solidFill>
                <a:effectLst/>
                <a:latin typeface="HelveticaNeue Regular"/>
              </a:rPr>
              <a:t>Salypath</a:t>
            </a:r>
            <a:r>
              <a:rPr lang="en-GB" sz="1200" b="0" i="0" dirty="0">
                <a:solidFill>
                  <a:srgbClr val="333333"/>
                </a:solidFill>
                <a:effectLst/>
                <a:latin typeface="HelveticaNeue Regular"/>
              </a:rPr>
              <a:t>: A Deep-Based Architecture For Visual Attention Prediction," </a:t>
            </a:r>
            <a:r>
              <a:rPr lang="en-GB" sz="1200" b="0" i="1" dirty="0">
                <a:solidFill>
                  <a:srgbClr val="333333"/>
                </a:solidFill>
                <a:effectLst/>
                <a:latin typeface="HelveticaNeue Regular"/>
              </a:rPr>
              <a:t>2021 IEEE International Conference on Image Processing (ICIP)</a:t>
            </a:r>
            <a:r>
              <a:rPr lang="en-GB" sz="1200" b="0" i="0" dirty="0">
                <a:solidFill>
                  <a:srgbClr val="333333"/>
                </a:solidFill>
                <a:effectLst/>
                <a:latin typeface="HelveticaNeue Regular"/>
              </a:rPr>
              <a:t>, Anchorage, AK, USA, 2021, pp. 1464-1468, </a:t>
            </a:r>
            <a:r>
              <a:rPr lang="en-GB" sz="1200" b="0" i="0" dirty="0" err="1">
                <a:solidFill>
                  <a:srgbClr val="333333"/>
                </a:solidFill>
                <a:effectLst/>
                <a:latin typeface="HelveticaNeue Regular"/>
              </a:rPr>
              <a:t>doi</a:t>
            </a:r>
            <a:r>
              <a:rPr lang="en-GB" sz="1200" b="0" i="0" dirty="0">
                <a:solidFill>
                  <a:srgbClr val="333333"/>
                </a:solidFill>
                <a:effectLst/>
                <a:latin typeface="HelveticaNeue Regular"/>
              </a:rPr>
              <a:t>: 10.1109/ICIP42928.2021.9506295.</a:t>
            </a:r>
            <a:endParaRPr lang="en-GB" sz="1200" dirty="0"/>
          </a:p>
        </p:txBody>
      </p:sp>
    </p:spTree>
    <p:extLst>
      <p:ext uri="{BB962C8B-B14F-4D97-AF65-F5344CB8AC3E}">
        <p14:creationId xmlns:p14="http://schemas.microsoft.com/office/powerpoint/2010/main" val="3231988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D593A48-3BAA-4DF8-945C-3F1D249D0C5E}"/>
              </a:ext>
            </a:extLst>
          </p:cNvPr>
          <p:cNvPicPr>
            <a:picLocks noChangeAspect="1"/>
          </p:cNvPicPr>
          <p:nvPr/>
        </p:nvPicPr>
        <p:blipFill>
          <a:blip r:embed="rId3"/>
          <a:stretch>
            <a:fillRect/>
          </a:stretch>
        </p:blipFill>
        <p:spPr>
          <a:xfrm>
            <a:off x="143916" y="2011391"/>
            <a:ext cx="11904168" cy="3808384"/>
          </a:xfrm>
          <a:prstGeom prst="rect">
            <a:avLst/>
          </a:prstGeom>
        </p:spPr>
      </p:pic>
      <p:sp>
        <p:nvSpPr>
          <p:cNvPr id="6" name="Title 1">
            <a:extLst>
              <a:ext uri="{FF2B5EF4-FFF2-40B4-BE49-F238E27FC236}">
                <a16:creationId xmlns:a16="http://schemas.microsoft.com/office/drawing/2014/main" id="{44FD9083-06D5-C0E7-7C25-DB6FE1C69C8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endParaRPr lang="en-US" sz="4400">
              <a:solidFill>
                <a:schemeClr val="accent2"/>
              </a:solidFill>
              <a:cs typeface="Calibri Light" panose="020F0302020204030204"/>
            </a:endParaRPr>
          </a:p>
        </p:txBody>
      </p:sp>
      <p:sp>
        <p:nvSpPr>
          <p:cNvPr id="4" name="Title 1">
            <a:extLst>
              <a:ext uri="{FF2B5EF4-FFF2-40B4-BE49-F238E27FC236}">
                <a16:creationId xmlns:a16="http://schemas.microsoft.com/office/drawing/2014/main" id="{7EA75761-2490-6C7C-44AF-A1CE50AE41B9}"/>
              </a:ext>
            </a:extLst>
          </p:cNvPr>
          <p:cNvSpPr txBox="1">
            <a:spLocks/>
          </p:cNvSpPr>
          <p:nvPr/>
        </p:nvSpPr>
        <p:spPr>
          <a:xfrm>
            <a:off x="972670" y="275477"/>
            <a:ext cx="8866095" cy="769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r>
              <a:rPr lang="en-US" sz="4400" dirty="0">
                <a:solidFill>
                  <a:schemeClr val="accent2"/>
                </a:solidFill>
                <a:ea typeface="+mj-lt"/>
                <a:cs typeface="+mj-lt"/>
              </a:rPr>
              <a:t>Joint Saliency &amp; Scanpath modelling</a:t>
            </a:r>
            <a:endParaRPr lang="en-US" sz="1200" dirty="0"/>
          </a:p>
        </p:txBody>
      </p:sp>
      <p:sp>
        <p:nvSpPr>
          <p:cNvPr id="5" name="Slide Number Placeholder 4">
            <a:extLst>
              <a:ext uri="{FF2B5EF4-FFF2-40B4-BE49-F238E27FC236}">
                <a16:creationId xmlns:a16="http://schemas.microsoft.com/office/drawing/2014/main" id="{563D3D1F-080B-730A-8FD9-7237B095F309}"/>
              </a:ext>
            </a:extLst>
          </p:cNvPr>
          <p:cNvSpPr>
            <a:spLocks noGrp="1"/>
          </p:cNvSpPr>
          <p:nvPr>
            <p:ph type="sldNum" sz="quarter" idx="12"/>
          </p:nvPr>
        </p:nvSpPr>
        <p:spPr/>
        <p:txBody>
          <a:bodyPr/>
          <a:lstStyle/>
          <a:p>
            <a:fld id="{27C6CCC6-2BE5-4E42-96A4-D1E8E81A3D8E}" type="slidenum">
              <a:rPr lang="de-DE" smtClean="0"/>
              <a:t>41</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96854BFD-5BBA-961B-C339-5B8372487C67}"/>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3" name="TextBox 2">
            <a:extLst>
              <a:ext uri="{FF2B5EF4-FFF2-40B4-BE49-F238E27FC236}">
                <a16:creationId xmlns:a16="http://schemas.microsoft.com/office/drawing/2014/main" id="{B9CBFC95-AEC6-AFE9-D7A9-4E670BF3BA8D}"/>
              </a:ext>
            </a:extLst>
          </p:cNvPr>
          <p:cNvSpPr txBox="1"/>
          <p:nvPr/>
        </p:nvSpPr>
        <p:spPr>
          <a:xfrm>
            <a:off x="500743" y="6141111"/>
            <a:ext cx="10109575" cy="461665"/>
          </a:xfrm>
          <a:prstGeom prst="rect">
            <a:avLst/>
          </a:prstGeom>
          <a:noFill/>
        </p:spPr>
        <p:txBody>
          <a:bodyPr wrap="square">
            <a:spAutoFit/>
          </a:bodyPr>
          <a:lstStyle/>
          <a:p>
            <a:r>
              <a:rPr lang="en-GB" sz="1200" b="0" i="0" dirty="0">
                <a:solidFill>
                  <a:srgbClr val="333333"/>
                </a:solidFill>
                <a:effectLst/>
                <a:latin typeface="HelveticaNeue Regular"/>
              </a:rPr>
              <a:t>M. A. </a:t>
            </a:r>
            <a:r>
              <a:rPr lang="en-GB" sz="1200" b="0" i="0" dirty="0" err="1">
                <a:solidFill>
                  <a:srgbClr val="333333"/>
                </a:solidFill>
                <a:effectLst/>
                <a:latin typeface="HelveticaNeue Regular"/>
              </a:rPr>
              <a:t>Kerkouri</a:t>
            </a:r>
            <a:r>
              <a:rPr lang="en-GB" sz="1200" b="0" i="0" dirty="0">
                <a:solidFill>
                  <a:srgbClr val="333333"/>
                </a:solidFill>
                <a:effectLst/>
                <a:latin typeface="HelveticaNeue Regular"/>
              </a:rPr>
              <a:t>, M. </a:t>
            </a:r>
            <a:r>
              <a:rPr lang="en-GB" sz="1200" b="0" i="0" dirty="0" err="1">
                <a:solidFill>
                  <a:srgbClr val="333333"/>
                </a:solidFill>
                <a:effectLst/>
                <a:latin typeface="HelveticaNeue Regular"/>
              </a:rPr>
              <a:t>Tliba</a:t>
            </a:r>
            <a:r>
              <a:rPr lang="en-GB" sz="1200" b="0" i="0" dirty="0">
                <a:solidFill>
                  <a:srgbClr val="333333"/>
                </a:solidFill>
                <a:effectLst/>
                <a:latin typeface="HelveticaNeue Regular"/>
              </a:rPr>
              <a:t>, A. </a:t>
            </a:r>
            <a:r>
              <a:rPr lang="en-GB" sz="1200" b="0" i="0" dirty="0" err="1">
                <a:solidFill>
                  <a:srgbClr val="333333"/>
                </a:solidFill>
                <a:effectLst/>
                <a:latin typeface="HelveticaNeue Regular"/>
              </a:rPr>
              <a:t>Chetouani</a:t>
            </a:r>
            <a:r>
              <a:rPr lang="en-GB" sz="1200" b="0" i="0" dirty="0">
                <a:solidFill>
                  <a:srgbClr val="333333"/>
                </a:solidFill>
                <a:effectLst/>
                <a:latin typeface="HelveticaNeue Regular"/>
              </a:rPr>
              <a:t> and R. </a:t>
            </a:r>
            <a:r>
              <a:rPr lang="en-GB" sz="1200" b="0" i="0" dirty="0" err="1">
                <a:solidFill>
                  <a:srgbClr val="333333"/>
                </a:solidFill>
                <a:effectLst/>
                <a:latin typeface="HelveticaNeue Regular"/>
              </a:rPr>
              <a:t>Harba</a:t>
            </a:r>
            <a:r>
              <a:rPr lang="en-GB" sz="1200" b="0" i="0" dirty="0">
                <a:solidFill>
                  <a:srgbClr val="333333"/>
                </a:solidFill>
                <a:effectLst/>
                <a:latin typeface="HelveticaNeue Regular"/>
              </a:rPr>
              <a:t>, "</a:t>
            </a:r>
            <a:r>
              <a:rPr lang="en-GB" sz="1200" b="0" i="0" dirty="0" err="1">
                <a:solidFill>
                  <a:srgbClr val="333333"/>
                </a:solidFill>
                <a:effectLst/>
                <a:latin typeface="HelveticaNeue Regular"/>
              </a:rPr>
              <a:t>Salypath</a:t>
            </a:r>
            <a:r>
              <a:rPr lang="en-GB" sz="1200" b="0" i="0" dirty="0">
                <a:solidFill>
                  <a:srgbClr val="333333"/>
                </a:solidFill>
                <a:effectLst/>
                <a:latin typeface="HelveticaNeue Regular"/>
              </a:rPr>
              <a:t>: A Deep-Based Architecture For Visual Attention Prediction," </a:t>
            </a:r>
            <a:r>
              <a:rPr lang="en-GB" sz="1200" b="0" i="1" dirty="0">
                <a:solidFill>
                  <a:srgbClr val="333333"/>
                </a:solidFill>
                <a:effectLst/>
                <a:latin typeface="HelveticaNeue Regular"/>
              </a:rPr>
              <a:t>2021 IEEE International Conference on Image Processing (ICIP)</a:t>
            </a:r>
            <a:r>
              <a:rPr lang="en-GB" sz="1200" b="0" i="0" dirty="0">
                <a:solidFill>
                  <a:srgbClr val="333333"/>
                </a:solidFill>
                <a:effectLst/>
                <a:latin typeface="HelveticaNeue Regular"/>
              </a:rPr>
              <a:t>, Anchorage, AK, USA, 2021, pp. 1464-1468, </a:t>
            </a:r>
            <a:r>
              <a:rPr lang="en-GB" sz="1200" b="0" i="0" dirty="0" err="1">
                <a:solidFill>
                  <a:srgbClr val="333333"/>
                </a:solidFill>
                <a:effectLst/>
                <a:latin typeface="HelveticaNeue Regular"/>
              </a:rPr>
              <a:t>doi</a:t>
            </a:r>
            <a:r>
              <a:rPr lang="en-GB" sz="1200" b="0" i="0" dirty="0">
                <a:solidFill>
                  <a:srgbClr val="333333"/>
                </a:solidFill>
                <a:effectLst/>
                <a:latin typeface="HelveticaNeue Regular"/>
              </a:rPr>
              <a:t>: 10.1109/ICIP42928.2021.9506295.</a:t>
            </a:r>
            <a:endParaRPr lang="en-GB" sz="1200" dirty="0"/>
          </a:p>
        </p:txBody>
      </p:sp>
    </p:spTree>
    <p:extLst>
      <p:ext uri="{BB962C8B-B14F-4D97-AF65-F5344CB8AC3E}">
        <p14:creationId xmlns:p14="http://schemas.microsoft.com/office/powerpoint/2010/main" val="3112369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CBBEC-FE19-B5DA-1544-5D76888BC77F}"/>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E444F68-A2B7-1F4D-E239-7A5F1979369A}"/>
              </a:ext>
            </a:extLst>
          </p:cNvPr>
          <p:cNvPicPr>
            <a:picLocks noChangeAspect="1"/>
          </p:cNvPicPr>
          <p:nvPr/>
        </p:nvPicPr>
        <p:blipFill>
          <a:blip r:embed="rId3"/>
          <a:stretch>
            <a:fillRect/>
          </a:stretch>
        </p:blipFill>
        <p:spPr>
          <a:xfrm>
            <a:off x="143916" y="2011391"/>
            <a:ext cx="11904168" cy="3808384"/>
          </a:xfrm>
          <a:prstGeom prst="rect">
            <a:avLst/>
          </a:prstGeom>
        </p:spPr>
      </p:pic>
      <p:sp>
        <p:nvSpPr>
          <p:cNvPr id="6" name="Title 1">
            <a:extLst>
              <a:ext uri="{FF2B5EF4-FFF2-40B4-BE49-F238E27FC236}">
                <a16:creationId xmlns:a16="http://schemas.microsoft.com/office/drawing/2014/main" id="{1CA4E6E4-6CC4-44C0-D10C-3C6D7900E08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endParaRPr lang="en-US" sz="4400">
              <a:solidFill>
                <a:schemeClr val="accent2"/>
              </a:solidFill>
              <a:cs typeface="Calibri Light" panose="020F0302020204030204"/>
            </a:endParaRPr>
          </a:p>
        </p:txBody>
      </p:sp>
      <p:sp>
        <p:nvSpPr>
          <p:cNvPr id="4" name="Title 1">
            <a:extLst>
              <a:ext uri="{FF2B5EF4-FFF2-40B4-BE49-F238E27FC236}">
                <a16:creationId xmlns:a16="http://schemas.microsoft.com/office/drawing/2014/main" id="{1B63EDEE-2F3F-0229-4163-113E3047E68A}"/>
              </a:ext>
            </a:extLst>
          </p:cNvPr>
          <p:cNvSpPr txBox="1">
            <a:spLocks/>
          </p:cNvSpPr>
          <p:nvPr/>
        </p:nvSpPr>
        <p:spPr>
          <a:xfrm>
            <a:off x="972670" y="275477"/>
            <a:ext cx="8866095" cy="769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r>
              <a:rPr lang="en-US" sz="4400" dirty="0">
                <a:solidFill>
                  <a:schemeClr val="accent2"/>
                </a:solidFill>
                <a:ea typeface="+mj-lt"/>
                <a:cs typeface="+mj-lt"/>
              </a:rPr>
              <a:t>Joint Saliency &amp; Scanpath modelling</a:t>
            </a:r>
            <a:endParaRPr lang="en-US" sz="1200" dirty="0"/>
          </a:p>
        </p:txBody>
      </p:sp>
      <p:sp>
        <p:nvSpPr>
          <p:cNvPr id="5" name="Slide Number Placeholder 4">
            <a:extLst>
              <a:ext uri="{FF2B5EF4-FFF2-40B4-BE49-F238E27FC236}">
                <a16:creationId xmlns:a16="http://schemas.microsoft.com/office/drawing/2014/main" id="{D4CCDF7B-4A59-0CF0-5C20-21B492CF9B10}"/>
              </a:ext>
            </a:extLst>
          </p:cNvPr>
          <p:cNvSpPr>
            <a:spLocks noGrp="1"/>
          </p:cNvSpPr>
          <p:nvPr>
            <p:ph type="sldNum" sz="quarter" idx="12"/>
          </p:nvPr>
        </p:nvSpPr>
        <p:spPr/>
        <p:txBody>
          <a:bodyPr/>
          <a:lstStyle/>
          <a:p>
            <a:fld id="{27C6CCC6-2BE5-4E42-96A4-D1E8E81A3D8E}" type="slidenum">
              <a:rPr lang="de-DE" smtClean="0"/>
              <a:t>42</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D50093C8-EFBF-7774-F9E4-00485B33E40E}"/>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3" name="Rectangle 2">
            <a:extLst>
              <a:ext uri="{FF2B5EF4-FFF2-40B4-BE49-F238E27FC236}">
                <a16:creationId xmlns:a16="http://schemas.microsoft.com/office/drawing/2014/main" id="{1DF614A9-B33D-1E5E-2E31-4FBF07EA10BA}"/>
              </a:ext>
            </a:extLst>
          </p:cNvPr>
          <p:cNvSpPr/>
          <p:nvPr/>
        </p:nvSpPr>
        <p:spPr>
          <a:xfrm>
            <a:off x="1828800" y="1936982"/>
            <a:ext cx="8534400" cy="2377843"/>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954D97D-A06A-211B-F890-F4FF7998040E}"/>
              </a:ext>
            </a:extLst>
          </p:cNvPr>
          <p:cNvSpPr txBox="1"/>
          <p:nvPr/>
        </p:nvSpPr>
        <p:spPr>
          <a:xfrm>
            <a:off x="500743" y="6141111"/>
            <a:ext cx="10109575" cy="461665"/>
          </a:xfrm>
          <a:prstGeom prst="rect">
            <a:avLst/>
          </a:prstGeom>
          <a:noFill/>
        </p:spPr>
        <p:txBody>
          <a:bodyPr wrap="square">
            <a:spAutoFit/>
          </a:bodyPr>
          <a:lstStyle/>
          <a:p>
            <a:r>
              <a:rPr lang="en-GB" sz="1200" b="0" i="0" dirty="0">
                <a:solidFill>
                  <a:srgbClr val="333333"/>
                </a:solidFill>
                <a:effectLst/>
                <a:latin typeface="HelveticaNeue Regular"/>
              </a:rPr>
              <a:t>M. A. </a:t>
            </a:r>
            <a:r>
              <a:rPr lang="en-GB" sz="1200" b="0" i="0" dirty="0" err="1">
                <a:solidFill>
                  <a:srgbClr val="333333"/>
                </a:solidFill>
                <a:effectLst/>
                <a:latin typeface="HelveticaNeue Regular"/>
              </a:rPr>
              <a:t>Kerkouri</a:t>
            </a:r>
            <a:r>
              <a:rPr lang="en-GB" sz="1200" b="0" i="0" dirty="0">
                <a:solidFill>
                  <a:srgbClr val="333333"/>
                </a:solidFill>
                <a:effectLst/>
                <a:latin typeface="HelveticaNeue Regular"/>
              </a:rPr>
              <a:t>, M. </a:t>
            </a:r>
            <a:r>
              <a:rPr lang="en-GB" sz="1200" b="0" i="0" dirty="0" err="1">
                <a:solidFill>
                  <a:srgbClr val="333333"/>
                </a:solidFill>
                <a:effectLst/>
                <a:latin typeface="HelveticaNeue Regular"/>
              </a:rPr>
              <a:t>Tliba</a:t>
            </a:r>
            <a:r>
              <a:rPr lang="en-GB" sz="1200" b="0" i="0" dirty="0">
                <a:solidFill>
                  <a:srgbClr val="333333"/>
                </a:solidFill>
                <a:effectLst/>
                <a:latin typeface="HelveticaNeue Regular"/>
              </a:rPr>
              <a:t>, A. </a:t>
            </a:r>
            <a:r>
              <a:rPr lang="en-GB" sz="1200" b="0" i="0" dirty="0" err="1">
                <a:solidFill>
                  <a:srgbClr val="333333"/>
                </a:solidFill>
                <a:effectLst/>
                <a:latin typeface="HelveticaNeue Regular"/>
              </a:rPr>
              <a:t>Chetouani</a:t>
            </a:r>
            <a:r>
              <a:rPr lang="en-GB" sz="1200" b="0" i="0" dirty="0">
                <a:solidFill>
                  <a:srgbClr val="333333"/>
                </a:solidFill>
                <a:effectLst/>
                <a:latin typeface="HelveticaNeue Regular"/>
              </a:rPr>
              <a:t> and R. </a:t>
            </a:r>
            <a:r>
              <a:rPr lang="en-GB" sz="1200" b="0" i="0" dirty="0" err="1">
                <a:solidFill>
                  <a:srgbClr val="333333"/>
                </a:solidFill>
                <a:effectLst/>
                <a:latin typeface="HelveticaNeue Regular"/>
              </a:rPr>
              <a:t>Harba</a:t>
            </a:r>
            <a:r>
              <a:rPr lang="en-GB" sz="1200" b="0" i="0" dirty="0">
                <a:solidFill>
                  <a:srgbClr val="333333"/>
                </a:solidFill>
                <a:effectLst/>
                <a:latin typeface="HelveticaNeue Regular"/>
              </a:rPr>
              <a:t>, "</a:t>
            </a:r>
            <a:r>
              <a:rPr lang="en-GB" sz="1200" b="0" i="0" dirty="0" err="1">
                <a:solidFill>
                  <a:srgbClr val="333333"/>
                </a:solidFill>
                <a:effectLst/>
                <a:latin typeface="HelveticaNeue Regular"/>
              </a:rPr>
              <a:t>Salypath</a:t>
            </a:r>
            <a:r>
              <a:rPr lang="en-GB" sz="1200" b="0" i="0" dirty="0">
                <a:solidFill>
                  <a:srgbClr val="333333"/>
                </a:solidFill>
                <a:effectLst/>
                <a:latin typeface="HelveticaNeue Regular"/>
              </a:rPr>
              <a:t>: A Deep-Based Architecture For Visual Attention Prediction," </a:t>
            </a:r>
            <a:r>
              <a:rPr lang="en-GB" sz="1200" b="0" i="1" dirty="0">
                <a:solidFill>
                  <a:srgbClr val="333333"/>
                </a:solidFill>
                <a:effectLst/>
                <a:latin typeface="HelveticaNeue Regular"/>
              </a:rPr>
              <a:t>2021 IEEE International Conference on Image Processing (ICIP)</a:t>
            </a:r>
            <a:r>
              <a:rPr lang="en-GB" sz="1200" b="0" i="0" dirty="0">
                <a:solidFill>
                  <a:srgbClr val="333333"/>
                </a:solidFill>
                <a:effectLst/>
                <a:latin typeface="HelveticaNeue Regular"/>
              </a:rPr>
              <a:t>, Anchorage, AK, USA, 2021, pp. 1464-1468, </a:t>
            </a:r>
            <a:r>
              <a:rPr lang="en-GB" sz="1200" b="0" i="0" dirty="0" err="1">
                <a:solidFill>
                  <a:srgbClr val="333333"/>
                </a:solidFill>
                <a:effectLst/>
                <a:latin typeface="HelveticaNeue Regular"/>
              </a:rPr>
              <a:t>doi</a:t>
            </a:r>
            <a:r>
              <a:rPr lang="en-GB" sz="1200" b="0" i="0" dirty="0">
                <a:solidFill>
                  <a:srgbClr val="333333"/>
                </a:solidFill>
                <a:effectLst/>
                <a:latin typeface="HelveticaNeue Regular"/>
              </a:rPr>
              <a:t>: 10.1109/ICIP42928.2021.9506295.</a:t>
            </a:r>
            <a:endParaRPr lang="en-GB" sz="1200" dirty="0"/>
          </a:p>
        </p:txBody>
      </p:sp>
    </p:spTree>
    <p:extLst>
      <p:ext uri="{BB962C8B-B14F-4D97-AF65-F5344CB8AC3E}">
        <p14:creationId xmlns:p14="http://schemas.microsoft.com/office/powerpoint/2010/main" val="4188426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10B97-B5E5-02D9-BC85-9C0AB76AA288}"/>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3CA16355-7CDB-57B8-DAF7-FF90390B3984}"/>
              </a:ext>
            </a:extLst>
          </p:cNvPr>
          <p:cNvPicPr>
            <a:picLocks noChangeAspect="1"/>
          </p:cNvPicPr>
          <p:nvPr/>
        </p:nvPicPr>
        <p:blipFill>
          <a:blip r:embed="rId3"/>
          <a:stretch>
            <a:fillRect/>
          </a:stretch>
        </p:blipFill>
        <p:spPr>
          <a:xfrm>
            <a:off x="143916" y="2011391"/>
            <a:ext cx="11904168" cy="3808384"/>
          </a:xfrm>
          <a:prstGeom prst="rect">
            <a:avLst/>
          </a:prstGeom>
        </p:spPr>
      </p:pic>
      <p:sp>
        <p:nvSpPr>
          <p:cNvPr id="6" name="Title 1">
            <a:extLst>
              <a:ext uri="{FF2B5EF4-FFF2-40B4-BE49-F238E27FC236}">
                <a16:creationId xmlns:a16="http://schemas.microsoft.com/office/drawing/2014/main" id="{381E2FC7-31A0-18F7-F75E-540F4787A24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endParaRPr lang="en-US" sz="4400">
              <a:solidFill>
                <a:schemeClr val="accent2"/>
              </a:solidFill>
              <a:cs typeface="Calibri Light" panose="020F0302020204030204"/>
            </a:endParaRPr>
          </a:p>
        </p:txBody>
      </p:sp>
      <p:sp>
        <p:nvSpPr>
          <p:cNvPr id="4" name="Title 1">
            <a:extLst>
              <a:ext uri="{FF2B5EF4-FFF2-40B4-BE49-F238E27FC236}">
                <a16:creationId xmlns:a16="http://schemas.microsoft.com/office/drawing/2014/main" id="{7B8A342A-E3BE-A502-8636-E4BB01572D7B}"/>
              </a:ext>
            </a:extLst>
          </p:cNvPr>
          <p:cNvSpPr txBox="1">
            <a:spLocks/>
          </p:cNvSpPr>
          <p:nvPr/>
        </p:nvSpPr>
        <p:spPr>
          <a:xfrm>
            <a:off x="972670" y="275477"/>
            <a:ext cx="8866095" cy="769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r>
              <a:rPr lang="en-US" sz="4400" dirty="0">
                <a:solidFill>
                  <a:schemeClr val="accent2"/>
                </a:solidFill>
                <a:ea typeface="+mj-lt"/>
                <a:cs typeface="+mj-lt"/>
              </a:rPr>
              <a:t>Joint Saliency &amp; Scanpath modelling</a:t>
            </a:r>
            <a:endParaRPr lang="en-US" sz="1200" dirty="0"/>
          </a:p>
        </p:txBody>
      </p:sp>
      <p:sp>
        <p:nvSpPr>
          <p:cNvPr id="5" name="Slide Number Placeholder 4">
            <a:extLst>
              <a:ext uri="{FF2B5EF4-FFF2-40B4-BE49-F238E27FC236}">
                <a16:creationId xmlns:a16="http://schemas.microsoft.com/office/drawing/2014/main" id="{6DD7FF3D-58F5-0AED-0737-48AE4196C0A7}"/>
              </a:ext>
            </a:extLst>
          </p:cNvPr>
          <p:cNvSpPr>
            <a:spLocks noGrp="1"/>
          </p:cNvSpPr>
          <p:nvPr>
            <p:ph type="sldNum" sz="quarter" idx="12"/>
          </p:nvPr>
        </p:nvSpPr>
        <p:spPr/>
        <p:txBody>
          <a:bodyPr/>
          <a:lstStyle/>
          <a:p>
            <a:fld id="{27C6CCC6-2BE5-4E42-96A4-D1E8E81A3D8E}" type="slidenum">
              <a:rPr lang="de-DE" smtClean="0"/>
              <a:t>43</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5F8AD3C5-AA27-2A20-7C61-542277053725}"/>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3" name="Rectangle 2">
            <a:extLst>
              <a:ext uri="{FF2B5EF4-FFF2-40B4-BE49-F238E27FC236}">
                <a16:creationId xmlns:a16="http://schemas.microsoft.com/office/drawing/2014/main" id="{4A53297F-D1BF-0A69-93C0-764C8A31B876}"/>
              </a:ext>
            </a:extLst>
          </p:cNvPr>
          <p:cNvSpPr/>
          <p:nvPr/>
        </p:nvSpPr>
        <p:spPr>
          <a:xfrm>
            <a:off x="1828800" y="1936982"/>
            <a:ext cx="5362575" cy="2377843"/>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923E0E6F-F85E-6F95-E2A0-7A89249F1BAD}"/>
              </a:ext>
            </a:extLst>
          </p:cNvPr>
          <p:cNvSpPr/>
          <p:nvPr/>
        </p:nvSpPr>
        <p:spPr>
          <a:xfrm>
            <a:off x="5648325" y="4314449"/>
            <a:ext cx="6003951" cy="1923065"/>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4357A92-6061-01E9-8687-746409688FAB}"/>
              </a:ext>
            </a:extLst>
          </p:cNvPr>
          <p:cNvSpPr txBox="1"/>
          <p:nvPr/>
        </p:nvSpPr>
        <p:spPr>
          <a:xfrm>
            <a:off x="500743" y="6151996"/>
            <a:ext cx="10109575" cy="461665"/>
          </a:xfrm>
          <a:prstGeom prst="rect">
            <a:avLst/>
          </a:prstGeom>
          <a:noFill/>
        </p:spPr>
        <p:txBody>
          <a:bodyPr wrap="square">
            <a:spAutoFit/>
          </a:bodyPr>
          <a:lstStyle/>
          <a:p>
            <a:r>
              <a:rPr lang="en-GB" sz="1200" b="0" i="0" dirty="0">
                <a:solidFill>
                  <a:srgbClr val="333333"/>
                </a:solidFill>
                <a:effectLst/>
                <a:latin typeface="HelveticaNeue Regular"/>
              </a:rPr>
              <a:t>M. A. </a:t>
            </a:r>
            <a:r>
              <a:rPr lang="en-GB" sz="1200" b="0" i="0" dirty="0" err="1">
                <a:solidFill>
                  <a:srgbClr val="333333"/>
                </a:solidFill>
                <a:effectLst/>
                <a:latin typeface="HelveticaNeue Regular"/>
              </a:rPr>
              <a:t>Kerkouri</a:t>
            </a:r>
            <a:r>
              <a:rPr lang="en-GB" sz="1200" b="0" i="0" dirty="0">
                <a:solidFill>
                  <a:srgbClr val="333333"/>
                </a:solidFill>
                <a:effectLst/>
                <a:latin typeface="HelveticaNeue Regular"/>
              </a:rPr>
              <a:t>, M. </a:t>
            </a:r>
            <a:r>
              <a:rPr lang="en-GB" sz="1200" b="0" i="0" dirty="0" err="1">
                <a:solidFill>
                  <a:srgbClr val="333333"/>
                </a:solidFill>
                <a:effectLst/>
                <a:latin typeface="HelveticaNeue Regular"/>
              </a:rPr>
              <a:t>Tliba</a:t>
            </a:r>
            <a:r>
              <a:rPr lang="en-GB" sz="1200" b="0" i="0" dirty="0">
                <a:solidFill>
                  <a:srgbClr val="333333"/>
                </a:solidFill>
                <a:effectLst/>
                <a:latin typeface="HelveticaNeue Regular"/>
              </a:rPr>
              <a:t>, A. </a:t>
            </a:r>
            <a:r>
              <a:rPr lang="en-GB" sz="1200" b="0" i="0" dirty="0" err="1">
                <a:solidFill>
                  <a:srgbClr val="333333"/>
                </a:solidFill>
                <a:effectLst/>
                <a:latin typeface="HelveticaNeue Regular"/>
              </a:rPr>
              <a:t>Chetouani</a:t>
            </a:r>
            <a:r>
              <a:rPr lang="en-GB" sz="1200" b="0" i="0" dirty="0">
                <a:solidFill>
                  <a:srgbClr val="333333"/>
                </a:solidFill>
                <a:effectLst/>
                <a:latin typeface="HelveticaNeue Regular"/>
              </a:rPr>
              <a:t> and R. </a:t>
            </a:r>
            <a:r>
              <a:rPr lang="en-GB" sz="1200" b="0" i="0" dirty="0" err="1">
                <a:solidFill>
                  <a:srgbClr val="333333"/>
                </a:solidFill>
                <a:effectLst/>
                <a:latin typeface="HelveticaNeue Regular"/>
              </a:rPr>
              <a:t>Harba</a:t>
            </a:r>
            <a:r>
              <a:rPr lang="en-GB" sz="1200" b="0" i="0" dirty="0">
                <a:solidFill>
                  <a:srgbClr val="333333"/>
                </a:solidFill>
                <a:effectLst/>
                <a:latin typeface="HelveticaNeue Regular"/>
              </a:rPr>
              <a:t>, "</a:t>
            </a:r>
            <a:r>
              <a:rPr lang="en-GB" sz="1200" b="0" i="0" dirty="0" err="1">
                <a:solidFill>
                  <a:srgbClr val="333333"/>
                </a:solidFill>
                <a:effectLst/>
                <a:latin typeface="HelveticaNeue Regular"/>
              </a:rPr>
              <a:t>Salypath</a:t>
            </a:r>
            <a:r>
              <a:rPr lang="en-GB" sz="1200" b="0" i="0" dirty="0">
                <a:solidFill>
                  <a:srgbClr val="333333"/>
                </a:solidFill>
                <a:effectLst/>
                <a:latin typeface="HelveticaNeue Regular"/>
              </a:rPr>
              <a:t>: A Deep-Based Architecture For Visual Attention Prediction," </a:t>
            </a:r>
            <a:r>
              <a:rPr lang="en-GB" sz="1200" b="0" i="1" dirty="0">
                <a:solidFill>
                  <a:srgbClr val="333333"/>
                </a:solidFill>
                <a:effectLst/>
                <a:latin typeface="HelveticaNeue Regular"/>
              </a:rPr>
              <a:t>2021 IEEE International Conference on Image Processing (ICIP)</a:t>
            </a:r>
            <a:r>
              <a:rPr lang="en-GB" sz="1200" b="0" i="0" dirty="0">
                <a:solidFill>
                  <a:srgbClr val="333333"/>
                </a:solidFill>
                <a:effectLst/>
                <a:latin typeface="HelveticaNeue Regular"/>
              </a:rPr>
              <a:t>, Anchorage, AK, USA, 2021, pp. 1464-1468, </a:t>
            </a:r>
            <a:r>
              <a:rPr lang="en-GB" sz="1200" b="0" i="0" dirty="0" err="1">
                <a:solidFill>
                  <a:srgbClr val="333333"/>
                </a:solidFill>
                <a:effectLst/>
                <a:latin typeface="HelveticaNeue Regular"/>
              </a:rPr>
              <a:t>doi</a:t>
            </a:r>
            <a:r>
              <a:rPr lang="en-GB" sz="1200" b="0" i="0" dirty="0">
                <a:solidFill>
                  <a:srgbClr val="333333"/>
                </a:solidFill>
                <a:effectLst/>
                <a:latin typeface="HelveticaNeue Regular"/>
              </a:rPr>
              <a:t>: 10.1109/ICIP42928.2021.9506295.</a:t>
            </a:r>
            <a:endParaRPr lang="en-GB" sz="1200" dirty="0"/>
          </a:p>
        </p:txBody>
      </p:sp>
    </p:spTree>
    <p:extLst>
      <p:ext uri="{BB962C8B-B14F-4D97-AF65-F5344CB8AC3E}">
        <p14:creationId xmlns:p14="http://schemas.microsoft.com/office/powerpoint/2010/main" val="20690216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A4D83-0A7E-1533-969F-828CB9E98199}"/>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35690C36-04AA-9A37-1ADA-5BCFE39DD6DC}"/>
              </a:ext>
            </a:extLst>
          </p:cNvPr>
          <p:cNvGrpSpPr/>
          <p:nvPr/>
        </p:nvGrpSpPr>
        <p:grpSpPr>
          <a:xfrm>
            <a:off x="143916" y="2011391"/>
            <a:ext cx="11904168" cy="3808384"/>
            <a:chOff x="143916" y="2011391"/>
            <a:chExt cx="11904168" cy="3808384"/>
          </a:xfrm>
        </p:grpSpPr>
        <p:pic>
          <p:nvPicPr>
            <p:cNvPr id="2" name="Picture 2">
              <a:extLst>
                <a:ext uri="{FF2B5EF4-FFF2-40B4-BE49-F238E27FC236}">
                  <a16:creationId xmlns:a16="http://schemas.microsoft.com/office/drawing/2014/main" id="{476AF60E-C74D-645A-1C68-E721CC13ED7F}"/>
                </a:ext>
              </a:extLst>
            </p:cNvPr>
            <p:cNvPicPr>
              <a:picLocks noChangeAspect="1"/>
            </p:cNvPicPr>
            <p:nvPr/>
          </p:nvPicPr>
          <p:blipFill>
            <a:blip r:embed="rId3"/>
            <a:stretch>
              <a:fillRect/>
            </a:stretch>
          </p:blipFill>
          <p:spPr>
            <a:xfrm>
              <a:off x="143916" y="2011391"/>
              <a:ext cx="11904168" cy="3808384"/>
            </a:xfrm>
            <a:prstGeom prst="rect">
              <a:avLst/>
            </a:prstGeom>
          </p:spPr>
        </p:pic>
        <p:sp>
          <p:nvSpPr>
            <p:cNvPr id="14" name="Rectangle 13">
              <a:extLst>
                <a:ext uri="{FF2B5EF4-FFF2-40B4-BE49-F238E27FC236}">
                  <a16:creationId xmlns:a16="http://schemas.microsoft.com/office/drawing/2014/main" id="{951AF47D-31CB-5071-DBBA-B6411BC93A3B}"/>
                </a:ext>
              </a:extLst>
            </p:cNvPr>
            <p:cNvSpPr/>
            <p:nvPr/>
          </p:nvSpPr>
          <p:spPr>
            <a:xfrm>
              <a:off x="154802" y="4249511"/>
              <a:ext cx="6237834" cy="1409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itle 1">
            <a:extLst>
              <a:ext uri="{FF2B5EF4-FFF2-40B4-BE49-F238E27FC236}">
                <a16:creationId xmlns:a16="http://schemas.microsoft.com/office/drawing/2014/main" id="{5C8F3EB0-15CD-F336-77CA-FEE299AD1C4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endParaRPr lang="en-US" sz="4400">
              <a:solidFill>
                <a:schemeClr val="accent2"/>
              </a:solidFill>
              <a:cs typeface="Calibri Light" panose="020F0302020204030204"/>
            </a:endParaRPr>
          </a:p>
        </p:txBody>
      </p:sp>
      <p:sp>
        <p:nvSpPr>
          <p:cNvPr id="4" name="Title 1">
            <a:extLst>
              <a:ext uri="{FF2B5EF4-FFF2-40B4-BE49-F238E27FC236}">
                <a16:creationId xmlns:a16="http://schemas.microsoft.com/office/drawing/2014/main" id="{940B94F1-23FD-19B8-04A1-133F0AF5124C}"/>
              </a:ext>
            </a:extLst>
          </p:cNvPr>
          <p:cNvSpPr txBox="1">
            <a:spLocks/>
          </p:cNvSpPr>
          <p:nvPr/>
        </p:nvSpPr>
        <p:spPr>
          <a:xfrm>
            <a:off x="972670" y="275477"/>
            <a:ext cx="8866095" cy="769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r>
              <a:rPr lang="en-US" sz="4400" dirty="0">
                <a:solidFill>
                  <a:schemeClr val="accent2"/>
                </a:solidFill>
                <a:ea typeface="+mj-lt"/>
                <a:cs typeface="+mj-lt"/>
              </a:rPr>
              <a:t>Joint Saliency &amp; Scanpath modelling</a:t>
            </a:r>
            <a:endParaRPr lang="en-US" sz="1200" dirty="0"/>
          </a:p>
        </p:txBody>
      </p:sp>
      <p:sp>
        <p:nvSpPr>
          <p:cNvPr id="5" name="Slide Number Placeholder 4">
            <a:extLst>
              <a:ext uri="{FF2B5EF4-FFF2-40B4-BE49-F238E27FC236}">
                <a16:creationId xmlns:a16="http://schemas.microsoft.com/office/drawing/2014/main" id="{1F51C76D-7212-4FE0-A6AD-FC4181945592}"/>
              </a:ext>
            </a:extLst>
          </p:cNvPr>
          <p:cNvSpPr>
            <a:spLocks noGrp="1"/>
          </p:cNvSpPr>
          <p:nvPr>
            <p:ph type="sldNum" sz="quarter" idx="12"/>
          </p:nvPr>
        </p:nvSpPr>
        <p:spPr/>
        <p:txBody>
          <a:bodyPr/>
          <a:lstStyle/>
          <a:p>
            <a:fld id="{27C6CCC6-2BE5-4E42-96A4-D1E8E81A3D8E}" type="slidenum">
              <a:rPr lang="de-DE" smtClean="0"/>
              <a:t>44</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E1709666-726A-5AD7-76A8-1F610DDD0343}"/>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3" name="Rectangle 2">
            <a:extLst>
              <a:ext uri="{FF2B5EF4-FFF2-40B4-BE49-F238E27FC236}">
                <a16:creationId xmlns:a16="http://schemas.microsoft.com/office/drawing/2014/main" id="{67CC1814-D578-5BEC-7D9D-CD0CBD03967C}"/>
              </a:ext>
            </a:extLst>
          </p:cNvPr>
          <p:cNvSpPr/>
          <p:nvPr/>
        </p:nvSpPr>
        <p:spPr>
          <a:xfrm>
            <a:off x="1828800" y="1936982"/>
            <a:ext cx="5362575" cy="2377843"/>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Left 8">
            <a:extLst>
              <a:ext uri="{FF2B5EF4-FFF2-40B4-BE49-F238E27FC236}">
                <a16:creationId xmlns:a16="http://schemas.microsoft.com/office/drawing/2014/main" id="{E8C5B4B3-8DA5-D78F-06BF-60CB39EAC400}"/>
              </a:ext>
            </a:extLst>
          </p:cNvPr>
          <p:cNvSpPr/>
          <p:nvPr/>
        </p:nvSpPr>
        <p:spPr>
          <a:xfrm>
            <a:off x="7191374" y="1835171"/>
            <a:ext cx="3076575" cy="222788"/>
          </a:xfrm>
          <a:prstGeom prst="lef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Left 10">
            <a:extLst>
              <a:ext uri="{FF2B5EF4-FFF2-40B4-BE49-F238E27FC236}">
                <a16:creationId xmlns:a16="http://schemas.microsoft.com/office/drawing/2014/main" id="{91A6C685-CE93-8154-55D0-0E11D0E7BE00}"/>
              </a:ext>
            </a:extLst>
          </p:cNvPr>
          <p:cNvSpPr/>
          <p:nvPr/>
        </p:nvSpPr>
        <p:spPr>
          <a:xfrm>
            <a:off x="7143748" y="5604490"/>
            <a:ext cx="3124201" cy="221141"/>
          </a:xfrm>
          <a:prstGeom prst="lef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1336810B-7737-8821-94A4-403AA6B057BB}"/>
              </a:ext>
            </a:extLst>
          </p:cNvPr>
          <p:cNvSpPr txBox="1"/>
          <p:nvPr/>
        </p:nvSpPr>
        <p:spPr>
          <a:xfrm>
            <a:off x="8065082" y="1393310"/>
            <a:ext cx="2100255" cy="400110"/>
          </a:xfrm>
          <a:prstGeom prst="rect">
            <a:avLst/>
          </a:prstGeom>
          <a:noFill/>
        </p:spPr>
        <p:txBody>
          <a:bodyPr wrap="none" rtlCol="0">
            <a:spAutoFit/>
          </a:bodyPr>
          <a:lstStyle/>
          <a:p>
            <a:r>
              <a:rPr lang="en-GB" sz="2000" b="1" dirty="0"/>
              <a:t>Saliency Gradient </a:t>
            </a:r>
          </a:p>
        </p:txBody>
      </p:sp>
      <p:sp>
        <p:nvSpPr>
          <p:cNvPr id="16" name="TextBox 15">
            <a:extLst>
              <a:ext uri="{FF2B5EF4-FFF2-40B4-BE49-F238E27FC236}">
                <a16:creationId xmlns:a16="http://schemas.microsoft.com/office/drawing/2014/main" id="{4173510C-4AA6-FB8B-C0D1-12604C17C94C}"/>
              </a:ext>
            </a:extLst>
          </p:cNvPr>
          <p:cNvSpPr txBox="1"/>
          <p:nvPr/>
        </p:nvSpPr>
        <p:spPr>
          <a:xfrm>
            <a:off x="8228370" y="5872183"/>
            <a:ext cx="2210220" cy="400110"/>
          </a:xfrm>
          <a:prstGeom prst="rect">
            <a:avLst/>
          </a:prstGeom>
          <a:noFill/>
        </p:spPr>
        <p:txBody>
          <a:bodyPr wrap="none" rtlCol="0">
            <a:spAutoFit/>
          </a:bodyPr>
          <a:lstStyle/>
          <a:p>
            <a:r>
              <a:rPr lang="en-GB" sz="2000" b="1" dirty="0"/>
              <a:t>Scanpath Gradient </a:t>
            </a:r>
          </a:p>
        </p:txBody>
      </p:sp>
      <p:sp>
        <p:nvSpPr>
          <p:cNvPr id="17" name="Arrow: Left 16">
            <a:extLst>
              <a:ext uri="{FF2B5EF4-FFF2-40B4-BE49-F238E27FC236}">
                <a16:creationId xmlns:a16="http://schemas.microsoft.com/office/drawing/2014/main" id="{0C248E2E-95C5-8396-F203-74B945D13FA4}"/>
              </a:ext>
            </a:extLst>
          </p:cNvPr>
          <p:cNvSpPr/>
          <p:nvPr/>
        </p:nvSpPr>
        <p:spPr>
          <a:xfrm>
            <a:off x="1828799" y="4389234"/>
            <a:ext cx="5362575" cy="246294"/>
          </a:xfrm>
          <a:prstGeom prst="left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8ADAACAE-30C8-481A-F656-0764E3BC7095}"/>
              </a:ext>
            </a:extLst>
          </p:cNvPr>
          <p:cNvSpPr txBox="1"/>
          <p:nvPr/>
        </p:nvSpPr>
        <p:spPr>
          <a:xfrm>
            <a:off x="4232289" y="4786106"/>
            <a:ext cx="2335319" cy="400110"/>
          </a:xfrm>
          <a:prstGeom prst="rect">
            <a:avLst/>
          </a:prstGeom>
          <a:noFill/>
        </p:spPr>
        <p:txBody>
          <a:bodyPr wrap="none" rtlCol="0">
            <a:spAutoFit/>
          </a:bodyPr>
          <a:lstStyle/>
          <a:p>
            <a:r>
              <a:rPr lang="en-GB" sz="2000" b="1" dirty="0"/>
              <a:t>Joint tasks Gradient </a:t>
            </a:r>
          </a:p>
        </p:txBody>
      </p:sp>
      <p:pic>
        <p:nvPicPr>
          <p:cNvPr id="22" name="Picture 21">
            <a:extLst>
              <a:ext uri="{FF2B5EF4-FFF2-40B4-BE49-F238E27FC236}">
                <a16:creationId xmlns:a16="http://schemas.microsoft.com/office/drawing/2014/main" id="{41E0180F-10CF-97A7-E6BB-575BB6F88883}"/>
              </a:ext>
            </a:extLst>
          </p:cNvPr>
          <p:cNvPicPr>
            <a:picLocks noChangeAspect="1"/>
          </p:cNvPicPr>
          <p:nvPr/>
        </p:nvPicPr>
        <p:blipFill>
          <a:blip r:embed="rId5"/>
          <a:stretch>
            <a:fillRect/>
          </a:stretch>
        </p:blipFill>
        <p:spPr>
          <a:xfrm>
            <a:off x="7035397" y="1224619"/>
            <a:ext cx="929721" cy="533446"/>
          </a:xfrm>
          <a:prstGeom prst="rect">
            <a:avLst/>
          </a:prstGeom>
        </p:spPr>
      </p:pic>
      <p:pic>
        <p:nvPicPr>
          <p:cNvPr id="24" name="Picture 23">
            <a:extLst>
              <a:ext uri="{FF2B5EF4-FFF2-40B4-BE49-F238E27FC236}">
                <a16:creationId xmlns:a16="http://schemas.microsoft.com/office/drawing/2014/main" id="{DFB7A892-5C49-CCD8-0C56-701355E8D53E}"/>
              </a:ext>
            </a:extLst>
          </p:cNvPr>
          <p:cNvPicPr>
            <a:picLocks noChangeAspect="1"/>
          </p:cNvPicPr>
          <p:nvPr/>
        </p:nvPicPr>
        <p:blipFill>
          <a:blip r:embed="rId6"/>
          <a:stretch>
            <a:fillRect/>
          </a:stretch>
        </p:blipFill>
        <p:spPr>
          <a:xfrm>
            <a:off x="6738736" y="5884248"/>
            <a:ext cx="1501270" cy="510584"/>
          </a:xfrm>
          <a:prstGeom prst="rect">
            <a:avLst/>
          </a:prstGeom>
        </p:spPr>
      </p:pic>
      <p:pic>
        <p:nvPicPr>
          <p:cNvPr id="26" name="Picture 25">
            <a:extLst>
              <a:ext uri="{FF2B5EF4-FFF2-40B4-BE49-F238E27FC236}">
                <a16:creationId xmlns:a16="http://schemas.microsoft.com/office/drawing/2014/main" id="{0BA71A40-BC0D-0E2D-B08D-F42DB3EB98BC}"/>
              </a:ext>
            </a:extLst>
          </p:cNvPr>
          <p:cNvPicPr>
            <a:picLocks noChangeAspect="1"/>
          </p:cNvPicPr>
          <p:nvPr/>
        </p:nvPicPr>
        <p:blipFill>
          <a:blip r:embed="rId7"/>
          <a:stretch>
            <a:fillRect/>
          </a:stretch>
        </p:blipFill>
        <p:spPr>
          <a:xfrm>
            <a:off x="1469136" y="4668391"/>
            <a:ext cx="2682472" cy="609653"/>
          </a:xfrm>
          <a:prstGeom prst="rect">
            <a:avLst/>
          </a:prstGeom>
        </p:spPr>
      </p:pic>
    </p:spTree>
    <p:extLst>
      <p:ext uri="{BB962C8B-B14F-4D97-AF65-F5344CB8AC3E}">
        <p14:creationId xmlns:p14="http://schemas.microsoft.com/office/powerpoint/2010/main" val="4127143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F7E20-E62C-F951-A6FD-8445C05B9B4F}"/>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DDB388B2-28FB-BD0F-1D18-395112E8BD8F}"/>
              </a:ext>
            </a:extLst>
          </p:cNvPr>
          <p:cNvPicPr>
            <a:picLocks noChangeAspect="1"/>
          </p:cNvPicPr>
          <p:nvPr/>
        </p:nvPicPr>
        <p:blipFill>
          <a:blip r:embed="rId3"/>
          <a:stretch>
            <a:fillRect/>
          </a:stretch>
        </p:blipFill>
        <p:spPr>
          <a:xfrm>
            <a:off x="143916" y="2011391"/>
            <a:ext cx="11904168" cy="3808384"/>
          </a:xfrm>
          <a:prstGeom prst="rect">
            <a:avLst/>
          </a:prstGeom>
        </p:spPr>
      </p:pic>
      <p:sp>
        <p:nvSpPr>
          <p:cNvPr id="14" name="Rectangle 13">
            <a:extLst>
              <a:ext uri="{FF2B5EF4-FFF2-40B4-BE49-F238E27FC236}">
                <a16:creationId xmlns:a16="http://schemas.microsoft.com/office/drawing/2014/main" id="{FA6740D0-0DED-DAB8-4519-9F3BC8DE79BF}"/>
              </a:ext>
            </a:extLst>
          </p:cNvPr>
          <p:cNvSpPr/>
          <p:nvPr/>
        </p:nvSpPr>
        <p:spPr>
          <a:xfrm>
            <a:off x="143916" y="4238625"/>
            <a:ext cx="6237834" cy="1409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FD01F8EF-ABED-71F7-65C2-BD62CF92B13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endParaRPr lang="en-US" sz="4400">
              <a:solidFill>
                <a:schemeClr val="accent2"/>
              </a:solidFill>
              <a:cs typeface="Calibri Light" panose="020F0302020204030204"/>
            </a:endParaRPr>
          </a:p>
        </p:txBody>
      </p:sp>
      <p:sp>
        <p:nvSpPr>
          <p:cNvPr id="4" name="Title 1">
            <a:extLst>
              <a:ext uri="{FF2B5EF4-FFF2-40B4-BE49-F238E27FC236}">
                <a16:creationId xmlns:a16="http://schemas.microsoft.com/office/drawing/2014/main" id="{5E45EF0C-AFD5-DE02-1872-25C85E9818B5}"/>
              </a:ext>
            </a:extLst>
          </p:cNvPr>
          <p:cNvSpPr txBox="1">
            <a:spLocks/>
          </p:cNvSpPr>
          <p:nvPr/>
        </p:nvSpPr>
        <p:spPr>
          <a:xfrm>
            <a:off x="972670" y="275477"/>
            <a:ext cx="8866095" cy="769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r>
              <a:rPr lang="en-US" sz="4400" dirty="0">
                <a:solidFill>
                  <a:schemeClr val="accent2"/>
                </a:solidFill>
                <a:ea typeface="+mj-lt"/>
                <a:cs typeface="+mj-lt"/>
              </a:rPr>
              <a:t>Joint Saliency &amp; Scanpath modelling</a:t>
            </a:r>
            <a:endParaRPr lang="en-US" sz="1200" dirty="0"/>
          </a:p>
        </p:txBody>
      </p:sp>
      <p:sp>
        <p:nvSpPr>
          <p:cNvPr id="5" name="Slide Number Placeholder 4">
            <a:extLst>
              <a:ext uri="{FF2B5EF4-FFF2-40B4-BE49-F238E27FC236}">
                <a16:creationId xmlns:a16="http://schemas.microsoft.com/office/drawing/2014/main" id="{D712447E-A0E9-BF04-C5EC-B78D9399D4CD}"/>
              </a:ext>
            </a:extLst>
          </p:cNvPr>
          <p:cNvSpPr>
            <a:spLocks noGrp="1"/>
          </p:cNvSpPr>
          <p:nvPr>
            <p:ph type="sldNum" sz="quarter" idx="12"/>
          </p:nvPr>
        </p:nvSpPr>
        <p:spPr/>
        <p:txBody>
          <a:bodyPr/>
          <a:lstStyle/>
          <a:p>
            <a:fld id="{27C6CCC6-2BE5-4E42-96A4-D1E8E81A3D8E}" type="slidenum">
              <a:rPr lang="de-DE" smtClean="0"/>
              <a:t>45</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026DC1CC-830F-6C7B-60EB-CB8C075B7EE8}"/>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3" name="Rectangle 2">
            <a:extLst>
              <a:ext uri="{FF2B5EF4-FFF2-40B4-BE49-F238E27FC236}">
                <a16:creationId xmlns:a16="http://schemas.microsoft.com/office/drawing/2014/main" id="{D35F9867-D3DF-F893-A3E0-6AACC114CAD7}"/>
              </a:ext>
            </a:extLst>
          </p:cNvPr>
          <p:cNvSpPr/>
          <p:nvPr/>
        </p:nvSpPr>
        <p:spPr>
          <a:xfrm>
            <a:off x="7191374" y="4238624"/>
            <a:ext cx="3171827" cy="1360009"/>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D81F1240-771C-01A0-7077-5AB343354530}"/>
              </a:ext>
            </a:extLst>
          </p:cNvPr>
          <p:cNvSpPr txBox="1"/>
          <p:nvPr/>
        </p:nvSpPr>
        <p:spPr>
          <a:xfrm>
            <a:off x="7505490" y="5754148"/>
            <a:ext cx="2369238" cy="400110"/>
          </a:xfrm>
          <a:prstGeom prst="rect">
            <a:avLst/>
          </a:prstGeom>
          <a:noFill/>
        </p:spPr>
        <p:txBody>
          <a:bodyPr wrap="none" rtlCol="0">
            <a:spAutoFit/>
          </a:bodyPr>
          <a:lstStyle/>
          <a:p>
            <a:r>
              <a:rPr lang="en-GB" sz="2000" b="1" dirty="0"/>
              <a:t>Scanpath Prediction </a:t>
            </a:r>
          </a:p>
        </p:txBody>
      </p:sp>
      <p:sp>
        <p:nvSpPr>
          <p:cNvPr id="8" name="TextBox 7">
            <a:extLst>
              <a:ext uri="{FF2B5EF4-FFF2-40B4-BE49-F238E27FC236}">
                <a16:creationId xmlns:a16="http://schemas.microsoft.com/office/drawing/2014/main" id="{F7C05AB0-9B81-87A3-7167-6207C37EFC85}"/>
              </a:ext>
            </a:extLst>
          </p:cNvPr>
          <p:cNvSpPr txBox="1"/>
          <p:nvPr/>
        </p:nvSpPr>
        <p:spPr>
          <a:xfrm>
            <a:off x="500743" y="6141111"/>
            <a:ext cx="10109575" cy="461665"/>
          </a:xfrm>
          <a:prstGeom prst="rect">
            <a:avLst/>
          </a:prstGeom>
          <a:noFill/>
        </p:spPr>
        <p:txBody>
          <a:bodyPr wrap="square">
            <a:spAutoFit/>
          </a:bodyPr>
          <a:lstStyle/>
          <a:p>
            <a:r>
              <a:rPr lang="en-GB" sz="1200" b="0" i="0" dirty="0">
                <a:solidFill>
                  <a:srgbClr val="333333"/>
                </a:solidFill>
                <a:effectLst/>
                <a:latin typeface="HelveticaNeue Regular"/>
              </a:rPr>
              <a:t>M. A. </a:t>
            </a:r>
            <a:r>
              <a:rPr lang="en-GB" sz="1200" b="0" i="0" dirty="0" err="1">
                <a:solidFill>
                  <a:srgbClr val="333333"/>
                </a:solidFill>
                <a:effectLst/>
                <a:latin typeface="HelveticaNeue Regular"/>
              </a:rPr>
              <a:t>Kerkouri</a:t>
            </a:r>
            <a:r>
              <a:rPr lang="en-GB" sz="1200" b="0" i="0" dirty="0">
                <a:solidFill>
                  <a:srgbClr val="333333"/>
                </a:solidFill>
                <a:effectLst/>
                <a:latin typeface="HelveticaNeue Regular"/>
              </a:rPr>
              <a:t>, M. </a:t>
            </a:r>
            <a:r>
              <a:rPr lang="en-GB" sz="1200" b="0" i="0" dirty="0" err="1">
                <a:solidFill>
                  <a:srgbClr val="333333"/>
                </a:solidFill>
                <a:effectLst/>
                <a:latin typeface="HelveticaNeue Regular"/>
              </a:rPr>
              <a:t>Tliba</a:t>
            </a:r>
            <a:r>
              <a:rPr lang="en-GB" sz="1200" b="0" i="0" dirty="0">
                <a:solidFill>
                  <a:srgbClr val="333333"/>
                </a:solidFill>
                <a:effectLst/>
                <a:latin typeface="HelveticaNeue Regular"/>
              </a:rPr>
              <a:t>, A. </a:t>
            </a:r>
            <a:r>
              <a:rPr lang="en-GB" sz="1200" b="0" i="0" dirty="0" err="1">
                <a:solidFill>
                  <a:srgbClr val="333333"/>
                </a:solidFill>
                <a:effectLst/>
                <a:latin typeface="HelveticaNeue Regular"/>
              </a:rPr>
              <a:t>Chetouani</a:t>
            </a:r>
            <a:r>
              <a:rPr lang="en-GB" sz="1200" b="0" i="0" dirty="0">
                <a:solidFill>
                  <a:srgbClr val="333333"/>
                </a:solidFill>
                <a:effectLst/>
                <a:latin typeface="HelveticaNeue Regular"/>
              </a:rPr>
              <a:t> and R. </a:t>
            </a:r>
            <a:r>
              <a:rPr lang="en-GB" sz="1200" b="0" i="0" dirty="0" err="1">
                <a:solidFill>
                  <a:srgbClr val="333333"/>
                </a:solidFill>
                <a:effectLst/>
                <a:latin typeface="HelveticaNeue Regular"/>
              </a:rPr>
              <a:t>Harba</a:t>
            </a:r>
            <a:r>
              <a:rPr lang="en-GB" sz="1200" b="0" i="0" dirty="0">
                <a:solidFill>
                  <a:srgbClr val="333333"/>
                </a:solidFill>
                <a:effectLst/>
                <a:latin typeface="HelveticaNeue Regular"/>
              </a:rPr>
              <a:t>, "</a:t>
            </a:r>
            <a:r>
              <a:rPr lang="en-GB" sz="1200" b="0" i="0" dirty="0" err="1">
                <a:solidFill>
                  <a:srgbClr val="333333"/>
                </a:solidFill>
                <a:effectLst/>
                <a:latin typeface="HelveticaNeue Regular"/>
              </a:rPr>
              <a:t>Salypath</a:t>
            </a:r>
            <a:r>
              <a:rPr lang="en-GB" sz="1200" b="0" i="0" dirty="0">
                <a:solidFill>
                  <a:srgbClr val="333333"/>
                </a:solidFill>
                <a:effectLst/>
                <a:latin typeface="HelveticaNeue Regular"/>
              </a:rPr>
              <a:t>: A Deep-Based Architecture For Visual Attention Prediction," </a:t>
            </a:r>
            <a:r>
              <a:rPr lang="en-GB" sz="1200" b="0" i="1" dirty="0">
                <a:solidFill>
                  <a:srgbClr val="333333"/>
                </a:solidFill>
                <a:effectLst/>
                <a:latin typeface="HelveticaNeue Regular"/>
              </a:rPr>
              <a:t>2021 IEEE International Conference on Image Processing (ICIP)</a:t>
            </a:r>
            <a:r>
              <a:rPr lang="en-GB" sz="1200" b="0" i="0" dirty="0">
                <a:solidFill>
                  <a:srgbClr val="333333"/>
                </a:solidFill>
                <a:effectLst/>
                <a:latin typeface="HelveticaNeue Regular"/>
              </a:rPr>
              <a:t>, Anchorage, AK, USA, 2021, pp. 1464-1468, </a:t>
            </a:r>
            <a:r>
              <a:rPr lang="en-GB" sz="1200" b="0" i="0" dirty="0" err="1">
                <a:solidFill>
                  <a:srgbClr val="333333"/>
                </a:solidFill>
                <a:effectLst/>
                <a:latin typeface="HelveticaNeue Regular"/>
              </a:rPr>
              <a:t>doi</a:t>
            </a:r>
            <a:r>
              <a:rPr lang="en-GB" sz="1200" b="0" i="0" dirty="0">
                <a:solidFill>
                  <a:srgbClr val="333333"/>
                </a:solidFill>
                <a:effectLst/>
                <a:latin typeface="HelveticaNeue Regular"/>
              </a:rPr>
              <a:t>: 10.1109/ICIP42928.2021.9506295.</a:t>
            </a:r>
            <a:endParaRPr lang="en-GB" sz="1200" dirty="0"/>
          </a:p>
        </p:txBody>
      </p:sp>
    </p:spTree>
    <p:extLst>
      <p:ext uri="{BB962C8B-B14F-4D97-AF65-F5344CB8AC3E}">
        <p14:creationId xmlns:p14="http://schemas.microsoft.com/office/powerpoint/2010/main" val="2132097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F1E9B-965B-C980-4829-215B28E0BE38}"/>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0CD547E-01AA-CF12-8C70-1294828692F3}"/>
              </a:ext>
            </a:extLst>
          </p:cNvPr>
          <p:cNvPicPr>
            <a:picLocks noChangeAspect="1"/>
          </p:cNvPicPr>
          <p:nvPr/>
        </p:nvPicPr>
        <p:blipFill>
          <a:blip r:embed="rId3"/>
          <a:stretch>
            <a:fillRect/>
          </a:stretch>
        </p:blipFill>
        <p:spPr>
          <a:xfrm>
            <a:off x="143916" y="2011391"/>
            <a:ext cx="11904168" cy="3808384"/>
          </a:xfrm>
          <a:prstGeom prst="rect">
            <a:avLst/>
          </a:prstGeom>
        </p:spPr>
      </p:pic>
      <p:sp>
        <p:nvSpPr>
          <p:cNvPr id="14" name="Rectangle 13">
            <a:extLst>
              <a:ext uri="{FF2B5EF4-FFF2-40B4-BE49-F238E27FC236}">
                <a16:creationId xmlns:a16="http://schemas.microsoft.com/office/drawing/2014/main" id="{29D56512-3C3B-AEEB-B5CD-EEC307F60BAD}"/>
              </a:ext>
            </a:extLst>
          </p:cNvPr>
          <p:cNvSpPr/>
          <p:nvPr/>
        </p:nvSpPr>
        <p:spPr>
          <a:xfrm>
            <a:off x="143916" y="4238625"/>
            <a:ext cx="6237834" cy="1409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1A89CC9F-4CBE-1A2A-4917-2B2DDE9EB3E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endParaRPr lang="en-US" sz="4400">
              <a:solidFill>
                <a:schemeClr val="accent2"/>
              </a:solidFill>
              <a:cs typeface="Calibri Light" panose="020F0302020204030204"/>
            </a:endParaRPr>
          </a:p>
        </p:txBody>
      </p:sp>
      <p:sp>
        <p:nvSpPr>
          <p:cNvPr id="4" name="Title 1">
            <a:extLst>
              <a:ext uri="{FF2B5EF4-FFF2-40B4-BE49-F238E27FC236}">
                <a16:creationId xmlns:a16="http://schemas.microsoft.com/office/drawing/2014/main" id="{FAA504BD-410B-60D5-614C-27288F8EFBB8}"/>
              </a:ext>
            </a:extLst>
          </p:cNvPr>
          <p:cNvSpPr txBox="1">
            <a:spLocks/>
          </p:cNvSpPr>
          <p:nvPr/>
        </p:nvSpPr>
        <p:spPr>
          <a:xfrm>
            <a:off x="972670" y="275477"/>
            <a:ext cx="8866095" cy="769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r>
              <a:rPr lang="en-US" sz="4400" dirty="0">
                <a:solidFill>
                  <a:schemeClr val="accent2"/>
                </a:solidFill>
                <a:ea typeface="+mj-lt"/>
                <a:cs typeface="+mj-lt"/>
              </a:rPr>
              <a:t>Soft-</a:t>
            </a:r>
            <a:r>
              <a:rPr lang="en-US" sz="4400" dirty="0" err="1">
                <a:solidFill>
                  <a:schemeClr val="accent2"/>
                </a:solidFill>
                <a:ea typeface="+mj-lt"/>
                <a:cs typeface="+mj-lt"/>
              </a:rPr>
              <a:t>ArgMax</a:t>
            </a:r>
            <a:r>
              <a:rPr lang="en-US" sz="4400" dirty="0">
                <a:solidFill>
                  <a:schemeClr val="accent2"/>
                </a:solidFill>
                <a:ea typeface="+mj-lt"/>
                <a:cs typeface="+mj-lt"/>
              </a:rPr>
              <a:t> Function</a:t>
            </a:r>
            <a:endParaRPr lang="en-US" sz="1200" dirty="0"/>
          </a:p>
        </p:txBody>
      </p:sp>
      <p:sp>
        <p:nvSpPr>
          <p:cNvPr id="5" name="Slide Number Placeholder 4">
            <a:extLst>
              <a:ext uri="{FF2B5EF4-FFF2-40B4-BE49-F238E27FC236}">
                <a16:creationId xmlns:a16="http://schemas.microsoft.com/office/drawing/2014/main" id="{7D012971-60F7-6441-CE06-16B388F7AA42}"/>
              </a:ext>
            </a:extLst>
          </p:cNvPr>
          <p:cNvSpPr>
            <a:spLocks noGrp="1"/>
          </p:cNvSpPr>
          <p:nvPr>
            <p:ph type="sldNum" sz="quarter" idx="12"/>
          </p:nvPr>
        </p:nvSpPr>
        <p:spPr/>
        <p:txBody>
          <a:bodyPr/>
          <a:lstStyle/>
          <a:p>
            <a:fld id="{27C6CCC6-2BE5-4E42-96A4-D1E8E81A3D8E}" type="slidenum">
              <a:rPr lang="de-DE" smtClean="0"/>
              <a:t>46</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0CE56645-E87D-36F1-A172-C021C0C2CF00}"/>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3" name="Rectangle 2">
            <a:extLst>
              <a:ext uri="{FF2B5EF4-FFF2-40B4-BE49-F238E27FC236}">
                <a16:creationId xmlns:a16="http://schemas.microsoft.com/office/drawing/2014/main" id="{7D57CE51-1C1F-C717-6B4C-F5AA5E012014}"/>
              </a:ext>
            </a:extLst>
          </p:cNvPr>
          <p:cNvSpPr/>
          <p:nvPr/>
        </p:nvSpPr>
        <p:spPr>
          <a:xfrm>
            <a:off x="8938692" y="4238625"/>
            <a:ext cx="552450" cy="1360009"/>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307F9255-6E86-F13E-C6CF-30A7CBA099F0}"/>
              </a:ext>
            </a:extLst>
          </p:cNvPr>
          <p:cNvSpPr txBox="1"/>
          <p:nvPr/>
        </p:nvSpPr>
        <p:spPr>
          <a:xfrm>
            <a:off x="7505490" y="5754148"/>
            <a:ext cx="2369238" cy="400110"/>
          </a:xfrm>
          <a:prstGeom prst="rect">
            <a:avLst/>
          </a:prstGeom>
          <a:noFill/>
        </p:spPr>
        <p:txBody>
          <a:bodyPr wrap="none" rtlCol="0">
            <a:spAutoFit/>
          </a:bodyPr>
          <a:lstStyle/>
          <a:p>
            <a:r>
              <a:rPr lang="en-GB" sz="2000" b="1" dirty="0"/>
              <a:t>Scanpath Prediction </a:t>
            </a:r>
          </a:p>
        </p:txBody>
      </p:sp>
      <p:pic>
        <p:nvPicPr>
          <p:cNvPr id="8" name="Picture 4">
            <a:extLst>
              <a:ext uri="{FF2B5EF4-FFF2-40B4-BE49-F238E27FC236}">
                <a16:creationId xmlns:a16="http://schemas.microsoft.com/office/drawing/2014/main" id="{4B6525DF-B208-7EFC-33B4-95623C7AC48E}"/>
              </a:ext>
            </a:extLst>
          </p:cNvPr>
          <p:cNvPicPr>
            <a:picLocks noChangeAspect="1"/>
          </p:cNvPicPr>
          <p:nvPr/>
        </p:nvPicPr>
        <p:blipFill>
          <a:blip r:embed="rId5"/>
          <a:stretch>
            <a:fillRect/>
          </a:stretch>
        </p:blipFill>
        <p:spPr>
          <a:xfrm>
            <a:off x="849293" y="5155367"/>
            <a:ext cx="5665807" cy="983861"/>
          </a:xfrm>
          <a:prstGeom prst="rect">
            <a:avLst/>
          </a:prstGeom>
          <a:ln w="28575">
            <a:solidFill>
              <a:srgbClr val="FFFF00"/>
            </a:solidFill>
          </a:ln>
        </p:spPr>
      </p:pic>
      <p:cxnSp>
        <p:nvCxnSpPr>
          <p:cNvPr id="10" name="Straight Connector 9">
            <a:extLst>
              <a:ext uri="{FF2B5EF4-FFF2-40B4-BE49-F238E27FC236}">
                <a16:creationId xmlns:a16="http://schemas.microsoft.com/office/drawing/2014/main" id="{02909084-F3A1-9A47-D678-4F4AB87E6441}"/>
              </a:ext>
            </a:extLst>
          </p:cNvPr>
          <p:cNvCxnSpPr>
            <a:cxnSpLocks/>
          </p:cNvCxnSpPr>
          <p:nvPr/>
        </p:nvCxnSpPr>
        <p:spPr>
          <a:xfrm flipV="1">
            <a:off x="6515100" y="5596132"/>
            <a:ext cx="2976042" cy="55812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AE836B-675C-C90C-9A28-971C98A26650}"/>
              </a:ext>
            </a:extLst>
          </p:cNvPr>
          <p:cNvCxnSpPr>
            <a:cxnSpLocks/>
          </p:cNvCxnSpPr>
          <p:nvPr/>
        </p:nvCxnSpPr>
        <p:spPr>
          <a:xfrm flipV="1">
            <a:off x="849293" y="4273835"/>
            <a:ext cx="8089399" cy="88153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A904934-95AE-6876-4E9B-3004B7013922}"/>
              </a:ext>
            </a:extLst>
          </p:cNvPr>
          <p:cNvSpPr txBox="1"/>
          <p:nvPr/>
        </p:nvSpPr>
        <p:spPr>
          <a:xfrm>
            <a:off x="689048" y="6231265"/>
            <a:ext cx="9739466" cy="523220"/>
          </a:xfrm>
          <a:prstGeom prst="rect">
            <a:avLst/>
          </a:prstGeom>
          <a:noFill/>
        </p:spPr>
        <p:txBody>
          <a:bodyPr wrap="square">
            <a:spAutoFit/>
          </a:bodyPr>
          <a:lstStyle/>
          <a:p>
            <a:r>
              <a:rPr lang="en-GB" sz="1400" b="0" i="0" dirty="0">
                <a:effectLst/>
                <a:latin typeface="Arial" panose="020B0604020202020204" pitchFamily="34" charset="0"/>
              </a:rPr>
              <a:t>Diogo C. </a:t>
            </a:r>
            <a:r>
              <a:rPr lang="en-GB" sz="1400" b="0" i="0" dirty="0" err="1">
                <a:effectLst/>
                <a:latin typeface="Arial" panose="020B0604020202020204" pitchFamily="34" charset="0"/>
              </a:rPr>
              <a:t>Luvizon</a:t>
            </a:r>
            <a:r>
              <a:rPr lang="en-GB" sz="1400" b="0" i="0" dirty="0">
                <a:effectLst/>
                <a:latin typeface="Arial" panose="020B0604020202020204" pitchFamily="34" charset="0"/>
              </a:rPr>
              <a:t>, </a:t>
            </a:r>
            <a:r>
              <a:rPr lang="en-GB" sz="1400" b="0" i="0" dirty="0" err="1">
                <a:effectLst/>
                <a:latin typeface="Arial" panose="020B0604020202020204" pitchFamily="34" charset="0"/>
              </a:rPr>
              <a:t>Hedi</a:t>
            </a:r>
            <a:r>
              <a:rPr lang="en-GB" sz="1400" b="0" i="0" dirty="0">
                <a:effectLst/>
                <a:latin typeface="Arial" panose="020B0604020202020204" pitchFamily="34" charset="0"/>
              </a:rPr>
              <a:t> Tabia and David Picard. Human Pose Regression by Combining Indirect Part Detection and Contextual Information. </a:t>
            </a:r>
            <a:r>
              <a:rPr lang="en-GB" sz="1400" b="0" i="0" dirty="0" err="1">
                <a:effectLst/>
                <a:latin typeface="Arial" panose="020B0604020202020204" pitchFamily="34" charset="0"/>
              </a:rPr>
              <a:t>CoRR</a:t>
            </a:r>
            <a:r>
              <a:rPr lang="en-GB" sz="1400" b="0" i="0" dirty="0">
                <a:effectLst/>
                <a:latin typeface="Arial" panose="020B0604020202020204" pitchFamily="34" charset="0"/>
              </a:rPr>
              <a:t>, vol. abs/1710.02322, 2017.</a:t>
            </a:r>
            <a:endParaRPr lang="en-GB" sz="1400" dirty="0"/>
          </a:p>
        </p:txBody>
      </p:sp>
    </p:spTree>
    <p:extLst>
      <p:ext uri="{BB962C8B-B14F-4D97-AF65-F5344CB8AC3E}">
        <p14:creationId xmlns:p14="http://schemas.microsoft.com/office/powerpoint/2010/main" val="13758030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5137BA77-313E-4A33-8E20-5346466737A6}"/>
              </a:ext>
            </a:extLst>
          </p:cNvPr>
          <p:cNvPicPr>
            <a:picLocks noChangeAspect="1"/>
          </p:cNvPicPr>
          <p:nvPr/>
        </p:nvPicPr>
        <p:blipFill>
          <a:blip r:embed="rId3"/>
          <a:stretch>
            <a:fillRect/>
          </a:stretch>
        </p:blipFill>
        <p:spPr>
          <a:xfrm>
            <a:off x="2845280" y="1127577"/>
            <a:ext cx="5665807" cy="983861"/>
          </a:xfrm>
          <a:prstGeom prst="rect">
            <a:avLst/>
          </a:prstGeom>
          <a:ln w="28575">
            <a:noFill/>
          </a:ln>
        </p:spPr>
      </p:pic>
      <p:pic>
        <p:nvPicPr>
          <p:cNvPr id="5" name="Picture 5">
            <a:extLst>
              <a:ext uri="{FF2B5EF4-FFF2-40B4-BE49-F238E27FC236}">
                <a16:creationId xmlns:a16="http://schemas.microsoft.com/office/drawing/2014/main" id="{216E5888-776A-4A86-99ED-142595148217}"/>
              </a:ext>
            </a:extLst>
          </p:cNvPr>
          <p:cNvPicPr>
            <a:picLocks noChangeAspect="1"/>
          </p:cNvPicPr>
          <p:nvPr/>
        </p:nvPicPr>
        <p:blipFill>
          <a:blip r:embed="rId4"/>
          <a:stretch>
            <a:fillRect/>
          </a:stretch>
        </p:blipFill>
        <p:spPr>
          <a:xfrm>
            <a:off x="7065957" y="2979654"/>
            <a:ext cx="2657475" cy="2028342"/>
          </a:xfrm>
          <a:prstGeom prst="rect">
            <a:avLst/>
          </a:prstGeom>
        </p:spPr>
      </p:pic>
      <p:pic>
        <p:nvPicPr>
          <p:cNvPr id="6" name="Picture 10">
            <a:extLst>
              <a:ext uri="{FF2B5EF4-FFF2-40B4-BE49-F238E27FC236}">
                <a16:creationId xmlns:a16="http://schemas.microsoft.com/office/drawing/2014/main" id="{B899D6DF-9B93-4D65-866E-8095C1187D21}"/>
              </a:ext>
            </a:extLst>
          </p:cNvPr>
          <p:cNvPicPr>
            <a:picLocks noChangeAspect="1"/>
          </p:cNvPicPr>
          <p:nvPr/>
        </p:nvPicPr>
        <p:blipFill>
          <a:blip r:embed="rId5"/>
          <a:stretch>
            <a:fillRect/>
          </a:stretch>
        </p:blipFill>
        <p:spPr>
          <a:xfrm>
            <a:off x="1829723" y="2999665"/>
            <a:ext cx="2732752" cy="2008331"/>
          </a:xfrm>
          <a:prstGeom prst="rect">
            <a:avLst/>
          </a:prstGeom>
        </p:spPr>
      </p:pic>
      <p:sp>
        <p:nvSpPr>
          <p:cNvPr id="13" name="TextBox 12">
            <a:extLst>
              <a:ext uri="{FF2B5EF4-FFF2-40B4-BE49-F238E27FC236}">
                <a16:creationId xmlns:a16="http://schemas.microsoft.com/office/drawing/2014/main" id="{D563C19B-A143-4DAE-8AEF-83AE961B0E9E}"/>
              </a:ext>
            </a:extLst>
          </p:cNvPr>
          <p:cNvSpPr txBox="1"/>
          <p:nvPr/>
        </p:nvSpPr>
        <p:spPr>
          <a:xfrm>
            <a:off x="4101791" y="2273602"/>
            <a:ext cx="4076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Scaling &amp; normalization </a:t>
            </a:r>
            <a:endParaRPr lang="en-US" sz="2400" b="1" dirty="0">
              <a:cs typeface="Calibri"/>
            </a:endParaRPr>
          </a:p>
        </p:txBody>
      </p:sp>
      <p:sp>
        <p:nvSpPr>
          <p:cNvPr id="36" name="Rectangle 35">
            <a:extLst>
              <a:ext uri="{FF2B5EF4-FFF2-40B4-BE49-F238E27FC236}">
                <a16:creationId xmlns:a16="http://schemas.microsoft.com/office/drawing/2014/main" id="{3BA0AAB5-BE54-4F2C-B00A-DF714D0AC21A}"/>
              </a:ext>
            </a:extLst>
          </p:cNvPr>
          <p:cNvSpPr/>
          <p:nvPr/>
        </p:nvSpPr>
        <p:spPr>
          <a:xfrm>
            <a:off x="3907378" y="5678812"/>
            <a:ext cx="278154" cy="2591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93DD3079-B156-1392-A16A-566FB66B0C3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endParaRPr lang="en-US" sz="4400">
              <a:solidFill>
                <a:schemeClr val="accent2"/>
              </a:solidFill>
              <a:cs typeface="Calibri Light" panose="020F0302020204030204"/>
            </a:endParaRPr>
          </a:p>
        </p:txBody>
      </p:sp>
      <p:sp>
        <p:nvSpPr>
          <p:cNvPr id="11" name="Title 1">
            <a:extLst>
              <a:ext uri="{FF2B5EF4-FFF2-40B4-BE49-F238E27FC236}">
                <a16:creationId xmlns:a16="http://schemas.microsoft.com/office/drawing/2014/main" id="{460C47FD-E2AE-F46C-6BB2-572813AD30BA}"/>
              </a:ext>
            </a:extLst>
          </p:cNvPr>
          <p:cNvSpPr txBox="1">
            <a:spLocks/>
          </p:cNvSpPr>
          <p:nvPr/>
        </p:nvSpPr>
        <p:spPr>
          <a:xfrm>
            <a:off x="972670" y="275477"/>
            <a:ext cx="8866095" cy="769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r>
              <a:rPr lang="en-US" sz="4400" dirty="0">
                <a:solidFill>
                  <a:schemeClr val="accent2"/>
                </a:solidFill>
                <a:ea typeface="+mj-lt"/>
                <a:cs typeface="+mj-lt"/>
              </a:rPr>
              <a:t>Soft-</a:t>
            </a:r>
            <a:r>
              <a:rPr lang="en-US" sz="4400" dirty="0" err="1">
                <a:solidFill>
                  <a:schemeClr val="accent2"/>
                </a:solidFill>
                <a:ea typeface="+mj-lt"/>
                <a:cs typeface="+mj-lt"/>
              </a:rPr>
              <a:t>ArgMax</a:t>
            </a:r>
            <a:r>
              <a:rPr lang="en-US" sz="4400" dirty="0">
                <a:solidFill>
                  <a:schemeClr val="accent2"/>
                </a:solidFill>
                <a:ea typeface="+mj-lt"/>
                <a:cs typeface="+mj-lt"/>
              </a:rPr>
              <a:t> Function</a:t>
            </a:r>
            <a:endParaRPr lang="en-US" dirty="0"/>
          </a:p>
        </p:txBody>
      </p:sp>
      <p:sp>
        <p:nvSpPr>
          <p:cNvPr id="14" name="Slide Number Placeholder 13">
            <a:extLst>
              <a:ext uri="{FF2B5EF4-FFF2-40B4-BE49-F238E27FC236}">
                <a16:creationId xmlns:a16="http://schemas.microsoft.com/office/drawing/2014/main" id="{2DF3855B-EDE9-D55F-C06F-380250CE07D2}"/>
              </a:ext>
            </a:extLst>
          </p:cNvPr>
          <p:cNvSpPr>
            <a:spLocks noGrp="1"/>
          </p:cNvSpPr>
          <p:nvPr>
            <p:ph type="sldNum" sz="quarter" idx="12"/>
          </p:nvPr>
        </p:nvSpPr>
        <p:spPr/>
        <p:txBody>
          <a:bodyPr/>
          <a:lstStyle/>
          <a:p>
            <a:fld id="{27C6CCC6-2BE5-4E42-96A4-D1E8E81A3D8E}" type="slidenum">
              <a:rPr lang="de-DE" smtClean="0"/>
              <a:t>47</a:t>
            </a:fld>
            <a:endParaRPr lang="en-US"/>
          </a:p>
        </p:txBody>
      </p:sp>
      <p:sp>
        <p:nvSpPr>
          <p:cNvPr id="4" name="Rectangle 3">
            <a:extLst>
              <a:ext uri="{FF2B5EF4-FFF2-40B4-BE49-F238E27FC236}">
                <a16:creationId xmlns:a16="http://schemas.microsoft.com/office/drawing/2014/main" id="{E9827D09-8E31-EEFC-4130-6627B3A9B256}"/>
              </a:ext>
            </a:extLst>
          </p:cNvPr>
          <p:cNvSpPr/>
          <p:nvPr/>
        </p:nvSpPr>
        <p:spPr>
          <a:xfrm>
            <a:off x="5048250" y="1236089"/>
            <a:ext cx="2028825" cy="846653"/>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9E4E384A-B24A-7C6E-AEE3-677B0E663986}"/>
              </a:ext>
            </a:extLst>
          </p:cNvPr>
          <p:cNvSpPr/>
          <p:nvPr/>
        </p:nvSpPr>
        <p:spPr>
          <a:xfrm>
            <a:off x="4562475" y="3902728"/>
            <a:ext cx="2514600" cy="165367"/>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290" name="Picture 2">
            <a:extLst>
              <a:ext uri="{FF2B5EF4-FFF2-40B4-BE49-F238E27FC236}">
                <a16:creationId xmlns:a16="http://schemas.microsoft.com/office/drawing/2014/main" id="{0752138D-51FE-7219-F208-30C167E591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915" t="15687" r="49085" b="3529"/>
          <a:stretch/>
        </p:blipFill>
        <p:spPr bwMode="auto">
          <a:xfrm>
            <a:off x="5314153" y="2816915"/>
            <a:ext cx="1000125" cy="10041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827C5BF-B618-93E1-D562-6155DC0287BC}"/>
              </a:ext>
            </a:extLst>
          </p:cNvPr>
          <p:cNvSpPr txBox="1"/>
          <p:nvPr/>
        </p:nvSpPr>
        <p:spPr>
          <a:xfrm>
            <a:off x="689048" y="6231265"/>
            <a:ext cx="9739466" cy="523220"/>
          </a:xfrm>
          <a:prstGeom prst="rect">
            <a:avLst/>
          </a:prstGeom>
          <a:noFill/>
        </p:spPr>
        <p:txBody>
          <a:bodyPr wrap="square">
            <a:spAutoFit/>
          </a:bodyPr>
          <a:lstStyle/>
          <a:p>
            <a:r>
              <a:rPr lang="en-GB" sz="1400" b="0" i="0" dirty="0">
                <a:effectLst/>
                <a:latin typeface="Arial" panose="020B0604020202020204" pitchFamily="34" charset="0"/>
              </a:rPr>
              <a:t>Diogo C. </a:t>
            </a:r>
            <a:r>
              <a:rPr lang="en-GB" sz="1400" b="0" i="0" dirty="0" err="1">
                <a:effectLst/>
                <a:latin typeface="Arial" panose="020B0604020202020204" pitchFamily="34" charset="0"/>
              </a:rPr>
              <a:t>Luvizon</a:t>
            </a:r>
            <a:r>
              <a:rPr lang="en-GB" sz="1400" b="0" i="0" dirty="0">
                <a:effectLst/>
                <a:latin typeface="Arial" panose="020B0604020202020204" pitchFamily="34" charset="0"/>
              </a:rPr>
              <a:t>, </a:t>
            </a:r>
            <a:r>
              <a:rPr lang="en-GB" sz="1400" b="0" i="0" dirty="0" err="1">
                <a:effectLst/>
                <a:latin typeface="Arial" panose="020B0604020202020204" pitchFamily="34" charset="0"/>
              </a:rPr>
              <a:t>Hedi</a:t>
            </a:r>
            <a:r>
              <a:rPr lang="en-GB" sz="1400" b="0" i="0" dirty="0">
                <a:effectLst/>
                <a:latin typeface="Arial" panose="020B0604020202020204" pitchFamily="34" charset="0"/>
              </a:rPr>
              <a:t> Tabia and David Picard. Human Pose Regression by Combining Indirect Part Detection and Contextual Information. </a:t>
            </a:r>
            <a:r>
              <a:rPr lang="en-GB" sz="1400" b="0" i="0" dirty="0" err="1">
                <a:effectLst/>
                <a:latin typeface="Arial" panose="020B0604020202020204" pitchFamily="34" charset="0"/>
              </a:rPr>
              <a:t>CoRR</a:t>
            </a:r>
            <a:r>
              <a:rPr lang="en-GB" sz="1400" b="0" i="0" dirty="0">
                <a:effectLst/>
                <a:latin typeface="Arial" panose="020B0604020202020204" pitchFamily="34" charset="0"/>
              </a:rPr>
              <a:t>, vol. abs/1710.02322, 2017.</a:t>
            </a:r>
            <a:endParaRPr lang="en-GB" sz="1400" dirty="0"/>
          </a:p>
        </p:txBody>
      </p:sp>
    </p:spTree>
    <p:extLst>
      <p:ext uri="{BB962C8B-B14F-4D97-AF65-F5344CB8AC3E}">
        <p14:creationId xmlns:p14="http://schemas.microsoft.com/office/powerpoint/2010/main" val="1560022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E9BFB-7D2F-74F5-1B11-ADEA026034BC}"/>
            </a:ext>
          </a:extLst>
        </p:cNvPr>
        <p:cNvGrpSpPr/>
        <p:nvPr/>
      </p:nvGrpSpPr>
      <p:grpSpPr>
        <a:xfrm>
          <a:off x="0" y="0"/>
          <a:ext cx="0" cy="0"/>
          <a:chOff x="0" y="0"/>
          <a:chExt cx="0" cy="0"/>
        </a:xfrm>
      </p:grpSpPr>
      <p:pic>
        <p:nvPicPr>
          <p:cNvPr id="7" name="Picture 4">
            <a:extLst>
              <a:ext uri="{FF2B5EF4-FFF2-40B4-BE49-F238E27FC236}">
                <a16:creationId xmlns:a16="http://schemas.microsoft.com/office/drawing/2014/main" id="{AAC2BBAF-3C5A-C8F5-2CF6-94F3A7DE2CE6}"/>
              </a:ext>
            </a:extLst>
          </p:cNvPr>
          <p:cNvPicPr>
            <a:picLocks noChangeAspect="1"/>
          </p:cNvPicPr>
          <p:nvPr/>
        </p:nvPicPr>
        <p:blipFill>
          <a:blip r:embed="rId3"/>
          <a:stretch>
            <a:fillRect/>
          </a:stretch>
        </p:blipFill>
        <p:spPr>
          <a:xfrm>
            <a:off x="2845280" y="1127577"/>
            <a:ext cx="5665807" cy="983861"/>
          </a:xfrm>
          <a:prstGeom prst="rect">
            <a:avLst/>
          </a:prstGeom>
          <a:ln w="28575">
            <a:noFill/>
          </a:ln>
        </p:spPr>
      </p:pic>
      <p:sp>
        <p:nvSpPr>
          <p:cNvPr id="21" name="Rectangle 20">
            <a:extLst>
              <a:ext uri="{FF2B5EF4-FFF2-40B4-BE49-F238E27FC236}">
                <a16:creationId xmlns:a16="http://schemas.microsoft.com/office/drawing/2014/main" id="{F724A26A-7DF3-B9D6-665D-F90B695AF8F9}"/>
              </a:ext>
            </a:extLst>
          </p:cNvPr>
          <p:cNvSpPr/>
          <p:nvPr/>
        </p:nvSpPr>
        <p:spPr>
          <a:xfrm>
            <a:off x="7575467" y="3116948"/>
            <a:ext cx="1871240" cy="2122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a:extLst>
              <a:ext uri="{FF2B5EF4-FFF2-40B4-BE49-F238E27FC236}">
                <a16:creationId xmlns:a16="http://schemas.microsoft.com/office/drawing/2014/main" id="{0D0894B7-A3DE-8D45-CBD1-A2ED7B6B3F9B}"/>
              </a:ext>
            </a:extLst>
          </p:cNvPr>
          <p:cNvPicPr>
            <a:picLocks noChangeAspect="1"/>
          </p:cNvPicPr>
          <p:nvPr/>
        </p:nvPicPr>
        <p:blipFill>
          <a:blip r:embed="rId4"/>
          <a:stretch>
            <a:fillRect/>
          </a:stretch>
        </p:blipFill>
        <p:spPr>
          <a:xfrm>
            <a:off x="5965919" y="4542020"/>
            <a:ext cx="2783259" cy="2094059"/>
          </a:xfrm>
          <a:prstGeom prst="rect">
            <a:avLst/>
          </a:prstGeom>
          <a:ln>
            <a:solidFill>
              <a:srgbClr val="7030A0"/>
            </a:solidFill>
          </a:ln>
        </p:spPr>
      </p:pic>
      <p:pic>
        <p:nvPicPr>
          <p:cNvPr id="10" name="Picture 11">
            <a:extLst>
              <a:ext uri="{FF2B5EF4-FFF2-40B4-BE49-F238E27FC236}">
                <a16:creationId xmlns:a16="http://schemas.microsoft.com/office/drawing/2014/main" id="{F8EDBD76-0E64-39FA-AEBF-6395DC533A15}"/>
              </a:ext>
            </a:extLst>
          </p:cNvPr>
          <p:cNvPicPr>
            <a:picLocks noChangeAspect="1"/>
          </p:cNvPicPr>
          <p:nvPr/>
        </p:nvPicPr>
        <p:blipFill>
          <a:blip r:embed="rId5"/>
          <a:stretch>
            <a:fillRect/>
          </a:stretch>
        </p:blipFill>
        <p:spPr>
          <a:xfrm>
            <a:off x="5975900" y="2363889"/>
            <a:ext cx="2759980" cy="2028342"/>
          </a:xfrm>
          <a:prstGeom prst="rect">
            <a:avLst/>
          </a:prstGeom>
          <a:ln>
            <a:solidFill>
              <a:srgbClr val="7030A0"/>
            </a:solidFill>
          </a:ln>
        </p:spPr>
      </p:pic>
      <p:sp>
        <p:nvSpPr>
          <p:cNvPr id="12" name="TextBox 11">
            <a:extLst>
              <a:ext uri="{FF2B5EF4-FFF2-40B4-BE49-F238E27FC236}">
                <a16:creationId xmlns:a16="http://schemas.microsoft.com/office/drawing/2014/main" id="{45CE857E-A16F-8C92-170F-DBBD6793E712}"/>
              </a:ext>
            </a:extLst>
          </p:cNvPr>
          <p:cNvSpPr txBox="1"/>
          <p:nvPr/>
        </p:nvSpPr>
        <p:spPr>
          <a:xfrm>
            <a:off x="10287168" y="3136931"/>
            <a:ext cx="151821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dirty="0">
                <a:latin typeface="Brush Script MT"/>
              </a:rPr>
              <a:t>x</a:t>
            </a:r>
            <a:endParaRPr lang="en-US" sz="4800" dirty="0">
              <a:latin typeface="Brush Script MT"/>
              <a:cs typeface="Calibri"/>
            </a:endParaRPr>
          </a:p>
        </p:txBody>
      </p:sp>
      <p:sp>
        <p:nvSpPr>
          <p:cNvPr id="17" name="Title 1">
            <a:extLst>
              <a:ext uri="{FF2B5EF4-FFF2-40B4-BE49-F238E27FC236}">
                <a16:creationId xmlns:a16="http://schemas.microsoft.com/office/drawing/2014/main" id="{AFC2A97A-3EB4-BC7B-AB87-69EDE6DB762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endParaRPr lang="en-US" sz="4400">
              <a:solidFill>
                <a:schemeClr val="accent2"/>
              </a:solidFill>
              <a:cs typeface="Calibri Light" panose="020F0302020204030204"/>
            </a:endParaRPr>
          </a:p>
        </p:txBody>
      </p:sp>
      <p:sp>
        <p:nvSpPr>
          <p:cNvPr id="11" name="Title 1">
            <a:extLst>
              <a:ext uri="{FF2B5EF4-FFF2-40B4-BE49-F238E27FC236}">
                <a16:creationId xmlns:a16="http://schemas.microsoft.com/office/drawing/2014/main" id="{D98B37FD-489D-5D4D-617F-DF7085FB25A8}"/>
              </a:ext>
            </a:extLst>
          </p:cNvPr>
          <p:cNvSpPr txBox="1">
            <a:spLocks/>
          </p:cNvSpPr>
          <p:nvPr/>
        </p:nvSpPr>
        <p:spPr>
          <a:xfrm>
            <a:off x="972670" y="275477"/>
            <a:ext cx="8866095" cy="769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r>
              <a:rPr lang="en-US" sz="4400" dirty="0">
                <a:solidFill>
                  <a:schemeClr val="accent2"/>
                </a:solidFill>
                <a:ea typeface="+mj-lt"/>
                <a:cs typeface="+mj-lt"/>
              </a:rPr>
              <a:t>Soft-</a:t>
            </a:r>
            <a:r>
              <a:rPr lang="en-US" sz="4400" dirty="0" err="1">
                <a:solidFill>
                  <a:schemeClr val="accent2"/>
                </a:solidFill>
                <a:ea typeface="+mj-lt"/>
                <a:cs typeface="+mj-lt"/>
              </a:rPr>
              <a:t>ArgMax</a:t>
            </a:r>
            <a:r>
              <a:rPr lang="en-US" sz="4400" dirty="0">
                <a:solidFill>
                  <a:schemeClr val="accent2"/>
                </a:solidFill>
                <a:ea typeface="+mj-lt"/>
                <a:cs typeface="+mj-lt"/>
              </a:rPr>
              <a:t> Function</a:t>
            </a:r>
            <a:endParaRPr lang="en-US" dirty="0"/>
          </a:p>
        </p:txBody>
      </p:sp>
      <p:sp>
        <p:nvSpPr>
          <p:cNvPr id="14" name="Slide Number Placeholder 13">
            <a:extLst>
              <a:ext uri="{FF2B5EF4-FFF2-40B4-BE49-F238E27FC236}">
                <a16:creationId xmlns:a16="http://schemas.microsoft.com/office/drawing/2014/main" id="{EBFF2285-48A3-7ACC-CCFB-3AE405725C27}"/>
              </a:ext>
            </a:extLst>
          </p:cNvPr>
          <p:cNvSpPr>
            <a:spLocks noGrp="1"/>
          </p:cNvSpPr>
          <p:nvPr>
            <p:ph type="sldNum" sz="quarter" idx="12"/>
          </p:nvPr>
        </p:nvSpPr>
        <p:spPr/>
        <p:txBody>
          <a:bodyPr/>
          <a:lstStyle/>
          <a:p>
            <a:fld id="{27C6CCC6-2BE5-4E42-96A4-D1E8E81A3D8E}" type="slidenum">
              <a:rPr lang="de-DE" smtClean="0"/>
              <a:t>48</a:t>
            </a:fld>
            <a:endParaRPr lang="en-US"/>
          </a:p>
        </p:txBody>
      </p:sp>
      <p:pic>
        <p:nvPicPr>
          <p:cNvPr id="2" name="Picture 5">
            <a:extLst>
              <a:ext uri="{FF2B5EF4-FFF2-40B4-BE49-F238E27FC236}">
                <a16:creationId xmlns:a16="http://schemas.microsoft.com/office/drawing/2014/main" id="{E79A61C5-769D-9B92-E54F-04EC18F292E4}"/>
              </a:ext>
            </a:extLst>
          </p:cNvPr>
          <p:cNvPicPr>
            <a:picLocks noChangeAspect="1"/>
          </p:cNvPicPr>
          <p:nvPr/>
        </p:nvPicPr>
        <p:blipFill>
          <a:blip r:embed="rId6"/>
          <a:stretch>
            <a:fillRect/>
          </a:stretch>
        </p:blipFill>
        <p:spPr>
          <a:xfrm>
            <a:off x="972670" y="3373183"/>
            <a:ext cx="2657475" cy="2028342"/>
          </a:xfrm>
          <a:prstGeom prst="rect">
            <a:avLst/>
          </a:prstGeom>
        </p:spPr>
      </p:pic>
      <p:sp>
        <p:nvSpPr>
          <p:cNvPr id="4" name="TextBox 3">
            <a:extLst>
              <a:ext uri="{FF2B5EF4-FFF2-40B4-BE49-F238E27FC236}">
                <a16:creationId xmlns:a16="http://schemas.microsoft.com/office/drawing/2014/main" id="{BCB63B96-D2B3-7F5B-B70E-C6600FF4762E}"/>
              </a:ext>
            </a:extLst>
          </p:cNvPr>
          <p:cNvSpPr txBox="1"/>
          <p:nvPr/>
        </p:nvSpPr>
        <p:spPr>
          <a:xfrm>
            <a:off x="10362780" y="4616626"/>
            <a:ext cx="151821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dirty="0">
                <a:latin typeface="Brush Script MT"/>
              </a:rPr>
              <a:t>y</a:t>
            </a:r>
            <a:endParaRPr lang="en-US" sz="4800" dirty="0">
              <a:latin typeface="Brush Script MT"/>
              <a:cs typeface="Calibri"/>
            </a:endParaRPr>
          </a:p>
        </p:txBody>
      </p:sp>
      <p:sp>
        <p:nvSpPr>
          <p:cNvPr id="15" name="Arrow: Right 14">
            <a:extLst>
              <a:ext uri="{FF2B5EF4-FFF2-40B4-BE49-F238E27FC236}">
                <a16:creationId xmlns:a16="http://schemas.microsoft.com/office/drawing/2014/main" id="{3CE5262B-5C1F-F8FF-675D-EA1FDF2A2903}"/>
              </a:ext>
            </a:extLst>
          </p:cNvPr>
          <p:cNvSpPr/>
          <p:nvPr/>
        </p:nvSpPr>
        <p:spPr>
          <a:xfrm>
            <a:off x="3630145" y="5065432"/>
            <a:ext cx="2335774" cy="165367"/>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59DE4206-66D4-C5E9-97E2-F0EC62B1D7FB}"/>
              </a:ext>
            </a:extLst>
          </p:cNvPr>
          <p:cNvSpPr/>
          <p:nvPr/>
        </p:nvSpPr>
        <p:spPr>
          <a:xfrm>
            <a:off x="3630145" y="3494441"/>
            <a:ext cx="2335774" cy="165367"/>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0DCEF7CB-F80D-455F-0E0E-C89861F7469D}"/>
              </a:ext>
            </a:extLst>
          </p:cNvPr>
          <p:cNvSpPr txBox="1"/>
          <p:nvPr/>
        </p:nvSpPr>
        <p:spPr>
          <a:xfrm>
            <a:off x="4443680" y="2940348"/>
            <a:ext cx="68077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200" b="0" i="0" dirty="0">
                <a:effectLst/>
                <a:latin typeface="arial" panose="020B0604020202020204" pitchFamily="34" charset="0"/>
              </a:rPr>
              <a:t>ⓧ</a:t>
            </a:r>
            <a:endParaRPr lang="en-US" sz="3200" dirty="0">
              <a:latin typeface="Brush Script MT"/>
              <a:cs typeface="Calibri"/>
            </a:endParaRPr>
          </a:p>
        </p:txBody>
      </p:sp>
      <p:sp>
        <p:nvSpPr>
          <p:cNvPr id="20" name="TextBox 19">
            <a:extLst>
              <a:ext uri="{FF2B5EF4-FFF2-40B4-BE49-F238E27FC236}">
                <a16:creationId xmlns:a16="http://schemas.microsoft.com/office/drawing/2014/main" id="{7963A184-88C3-F772-29A5-34ABB3E53FD0}"/>
              </a:ext>
            </a:extLst>
          </p:cNvPr>
          <p:cNvSpPr txBox="1"/>
          <p:nvPr/>
        </p:nvSpPr>
        <p:spPr>
          <a:xfrm>
            <a:off x="4466466" y="5169436"/>
            <a:ext cx="68077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200" b="0" i="0" dirty="0">
                <a:effectLst/>
                <a:latin typeface="arial" panose="020B0604020202020204" pitchFamily="34" charset="0"/>
              </a:rPr>
              <a:t>ⓧ</a:t>
            </a:r>
            <a:endParaRPr lang="en-US" sz="3200" dirty="0">
              <a:latin typeface="Brush Script MT"/>
              <a:cs typeface="Calibri"/>
            </a:endParaRPr>
          </a:p>
        </p:txBody>
      </p:sp>
      <p:sp>
        <p:nvSpPr>
          <p:cNvPr id="25" name="Rectangle 24">
            <a:extLst>
              <a:ext uri="{FF2B5EF4-FFF2-40B4-BE49-F238E27FC236}">
                <a16:creationId xmlns:a16="http://schemas.microsoft.com/office/drawing/2014/main" id="{04697D53-FAA6-715F-82E0-C9089BFF1282}"/>
              </a:ext>
            </a:extLst>
          </p:cNvPr>
          <p:cNvSpPr/>
          <p:nvPr/>
        </p:nvSpPr>
        <p:spPr>
          <a:xfrm>
            <a:off x="4391304" y="1203874"/>
            <a:ext cx="3695421" cy="846653"/>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Arrow: Right 26">
            <a:extLst>
              <a:ext uri="{FF2B5EF4-FFF2-40B4-BE49-F238E27FC236}">
                <a16:creationId xmlns:a16="http://schemas.microsoft.com/office/drawing/2014/main" id="{ECEC6151-2BF9-0A08-CD24-E2B2EC354A2E}"/>
              </a:ext>
            </a:extLst>
          </p:cNvPr>
          <p:cNvSpPr/>
          <p:nvPr/>
        </p:nvSpPr>
        <p:spPr>
          <a:xfrm>
            <a:off x="8745861" y="3486803"/>
            <a:ext cx="1455414" cy="212203"/>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Arrow: Right 27">
            <a:extLst>
              <a:ext uri="{FF2B5EF4-FFF2-40B4-BE49-F238E27FC236}">
                <a16:creationId xmlns:a16="http://schemas.microsoft.com/office/drawing/2014/main" id="{4A74177D-798E-AFE1-2DD3-C31DCC8187A8}"/>
              </a:ext>
            </a:extLst>
          </p:cNvPr>
          <p:cNvSpPr/>
          <p:nvPr/>
        </p:nvSpPr>
        <p:spPr>
          <a:xfrm>
            <a:off x="8758675" y="5057795"/>
            <a:ext cx="1442600" cy="173004"/>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46BD661E-4D03-5CF7-DF65-B8A117AEB2F4}"/>
              </a:ext>
            </a:extLst>
          </p:cNvPr>
          <p:cNvSpPr txBox="1"/>
          <p:nvPr/>
        </p:nvSpPr>
        <p:spPr>
          <a:xfrm>
            <a:off x="9270935" y="4483006"/>
            <a:ext cx="1245523" cy="584775"/>
          </a:xfrm>
          <a:prstGeom prst="rect">
            <a:avLst/>
          </a:prstGeom>
          <a:noFill/>
        </p:spPr>
        <p:txBody>
          <a:bodyPr wrap="square">
            <a:spAutoFit/>
          </a:bodyPr>
          <a:lstStyle/>
          <a:p>
            <a:r>
              <a:rPr lang="el-GR" sz="3200" b="1" i="0" dirty="0">
                <a:effectLst/>
                <a:latin typeface="Google Sans"/>
              </a:rPr>
              <a:t>μ</a:t>
            </a:r>
            <a:endParaRPr lang="en-GB" sz="3200" dirty="0"/>
          </a:p>
        </p:txBody>
      </p:sp>
      <p:sp>
        <p:nvSpPr>
          <p:cNvPr id="31" name="TextBox 30">
            <a:extLst>
              <a:ext uri="{FF2B5EF4-FFF2-40B4-BE49-F238E27FC236}">
                <a16:creationId xmlns:a16="http://schemas.microsoft.com/office/drawing/2014/main" id="{F910F27F-0222-654C-12F8-E8A3E1E9E297}"/>
              </a:ext>
            </a:extLst>
          </p:cNvPr>
          <p:cNvSpPr txBox="1"/>
          <p:nvPr/>
        </p:nvSpPr>
        <p:spPr>
          <a:xfrm>
            <a:off x="9280004" y="2902670"/>
            <a:ext cx="1245523" cy="584775"/>
          </a:xfrm>
          <a:prstGeom prst="rect">
            <a:avLst/>
          </a:prstGeom>
          <a:noFill/>
        </p:spPr>
        <p:txBody>
          <a:bodyPr wrap="square">
            <a:spAutoFit/>
          </a:bodyPr>
          <a:lstStyle/>
          <a:p>
            <a:r>
              <a:rPr lang="el-GR" sz="3200" b="1" i="0" dirty="0">
                <a:effectLst/>
                <a:latin typeface="Google Sans"/>
              </a:rPr>
              <a:t>μ</a:t>
            </a:r>
            <a:endParaRPr lang="en-GB" sz="3200" dirty="0"/>
          </a:p>
        </p:txBody>
      </p:sp>
    </p:spTree>
    <p:extLst>
      <p:ext uri="{BB962C8B-B14F-4D97-AF65-F5344CB8AC3E}">
        <p14:creationId xmlns:p14="http://schemas.microsoft.com/office/powerpoint/2010/main" val="4184265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3FA31-ABF2-3CA7-51AE-5CB4D9A2AB9F}"/>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F6C58A86-E80D-B762-B85E-45FF7A8AE581}"/>
              </a:ext>
            </a:extLst>
          </p:cNvPr>
          <p:cNvPicPr>
            <a:picLocks noChangeAspect="1"/>
          </p:cNvPicPr>
          <p:nvPr/>
        </p:nvPicPr>
        <p:blipFill>
          <a:blip r:embed="rId3"/>
          <a:stretch>
            <a:fillRect/>
          </a:stretch>
        </p:blipFill>
        <p:spPr>
          <a:xfrm>
            <a:off x="143916" y="2011391"/>
            <a:ext cx="11904168" cy="3808384"/>
          </a:xfrm>
          <a:prstGeom prst="rect">
            <a:avLst/>
          </a:prstGeom>
        </p:spPr>
      </p:pic>
      <p:sp>
        <p:nvSpPr>
          <p:cNvPr id="14" name="Rectangle 13">
            <a:extLst>
              <a:ext uri="{FF2B5EF4-FFF2-40B4-BE49-F238E27FC236}">
                <a16:creationId xmlns:a16="http://schemas.microsoft.com/office/drawing/2014/main" id="{14AC727F-E869-A7FD-E157-9FE2B8852846}"/>
              </a:ext>
            </a:extLst>
          </p:cNvPr>
          <p:cNvSpPr/>
          <p:nvPr/>
        </p:nvSpPr>
        <p:spPr>
          <a:xfrm>
            <a:off x="143916" y="4238625"/>
            <a:ext cx="6237834" cy="1409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1AA3288C-A578-B904-7171-DD453788C8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endParaRPr lang="en-US" sz="4400">
              <a:solidFill>
                <a:schemeClr val="accent2"/>
              </a:solidFill>
              <a:cs typeface="Calibri Light" panose="020F0302020204030204"/>
            </a:endParaRPr>
          </a:p>
        </p:txBody>
      </p:sp>
      <p:sp>
        <p:nvSpPr>
          <p:cNvPr id="4" name="Title 1">
            <a:extLst>
              <a:ext uri="{FF2B5EF4-FFF2-40B4-BE49-F238E27FC236}">
                <a16:creationId xmlns:a16="http://schemas.microsoft.com/office/drawing/2014/main" id="{B6915CA9-69C5-82D3-05B4-55DB7F0493F3}"/>
              </a:ext>
            </a:extLst>
          </p:cNvPr>
          <p:cNvSpPr txBox="1">
            <a:spLocks/>
          </p:cNvSpPr>
          <p:nvPr/>
        </p:nvSpPr>
        <p:spPr>
          <a:xfrm>
            <a:off x="972670" y="275477"/>
            <a:ext cx="8866095" cy="769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r>
              <a:rPr lang="en-US" sz="4400" dirty="0">
                <a:solidFill>
                  <a:schemeClr val="accent2"/>
                </a:solidFill>
                <a:ea typeface="+mj-lt"/>
                <a:cs typeface="+mj-lt"/>
              </a:rPr>
              <a:t>Joint Saliency &amp; Scanpath modelling</a:t>
            </a:r>
            <a:endParaRPr lang="en-US" sz="1200" dirty="0"/>
          </a:p>
        </p:txBody>
      </p:sp>
      <p:sp>
        <p:nvSpPr>
          <p:cNvPr id="5" name="Slide Number Placeholder 4">
            <a:extLst>
              <a:ext uri="{FF2B5EF4-FFF2-40B4-BE49-F238E27FC236}">
                <a16:creationId xmlns:a16="http://schemas.microsoft.com/office/drawing/2014/main" id="{D4790B93-C56A-9F47-218E-E8E2BB9C57E9}"/>
              </a:ext>
            </a:extLst>
          </p:cNvPr>
          <p:cNvSpPr>
            <a:spLocks noGrp="1"/>
          </p:cNvSpPr>
          <p:nvPr>
            <p:ph type="sldNum" sz="quarter" idx="12"/>
          </p:nvPr>
        </p:nvSpPr>
        <p:spPr/>
        <p:txBody>
          <a:bodyPr/>
          <a:lstStyle/>
          <a:p>
            <a:fld id="{27C6CCC6-2BE5-4E42-96A4-D1E8E81A3D8E}" type="slidenum">
              <a:rPr lang="de-DE" smtClean="0"/>
              <a:t>49</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0EB959A1-C63C-D270-A42A-2C2A71499168}"/>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3" name="Rectangle 2">
            <a:extLst>
              <a:ext uri="{FF2B5EF4-FFF2-40B4-BE49-F238E27FC236}">
                <a16:creationId xmlns:a16="http://schemas.microsoft.com/office/drawing/2014/main" id="{0B019F28-1388-4455-FD55-E9B1351AC86E}"/>
              </a:ext>
            </a:extLst>
          </p:cNvPr>
          <p:cNvSpPr/>
          <p:nvPr/>
        </p:nvSpPr>
        <p:spPr>
          <a:xfrm>
            <a:off x="4371974" y="1936982"/>
            <a:ext cx="2752725" cy="2505281"/>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5F42963-C5B7-75CA-B21C-21CBAF460571}"/>
              </a:ext>
            </a:extLst>
          </p:cNvPr>
          <p:cNvSpPr txBox="1"/>
          <p:nvPr/>
        </p:nvSpPr>
        <p:spPr>
          <a:xfrm>
            <a:off x="4563717" y="4442263"/>
            <a:ext cx="2139945" cy="400110"/>
          </a:xfrm>
          <a:prstGeom prst="rect">
            <a:avLst/>
          </a:prstGeom>
          <a:noFill/>
        </p:spPr>
        <p:txBody>
          <a:bodyPr wrap="none" rtlCol="0">
            <a:spAutoFit/>
          </a:bodyPr>
          <a:lstStyle/>
          <a:p>
            <a:r>
              <a:rPr lang="en-GB" sz="2000" b="1" dirty="0"/>
              <a:t>Attention Module </a:t>
            </a:r>
          </a:p>
        </p:txBody>
      </p:sp>
      <p:sp>
        <p:nvSpPr>
          <p:cNvPr id="9" name="TextBox 8">
            <a:extLst>
              <a:ext uri="{FF2B5EF4-FFF2-40B4-BE49-F238E27FC236}">
                <a16:creationId xmlns:a16="http://schemas.microsoft.com/office/drawing/2014/main" id="{B2BCE33B-B90F-14E7-5DEE-BC3EDB1B01A4}"/>
              </a:ext>
            </a:extLst>
          </p:cNvPr>
          <p:cNvSpPr txBox="1"/>
          <p:nvPr/>
        </p:nvSpPr>
        <p:spPr>
          <a:xfrm>
            <a:off x="424543" y="6102802"/>
            <a:ext cx="10428514" cy="523220"/>
          </a:xfrm>
          <a:prstGeom prst="rect">
            <a:avLst/>
          </a:prstGeom>
          <a:noFill/>
        </p:spPr>
        <p:txBody>
          <a:bodyPr wrap="square">
            <a:spAutoFit/>
          </a:bodyPr>
          <a:lstStyle/>
          <a:p>
            <a:r>
              <a:rPr lang="en-GB" sz="1400" b="0" i="0" dirty="0" err="1">
                <a:effectLst/>
                <a:latin typeface="Arial" panose="020B0604020202020204" pitchFamily="34" charset="0"/>
              </a:rPr>
              <a:t>Sanghyun</a:t>
            </a:r>
            <a:r>
              <a:rPr lang="en-GB" sz="1400" b="0" i="0" dirty="0">
                <a:effectLst/>
                <a:latin typeface="Arial" panose="020B0604020202020204" pitchFamily="34" charset="0"/>
              </a:rPr>
              <a:t> Woo, </a:t>
            </a:r>
            <a:r>
              <a:rPr lang="en-GB" sz="1400" b="0" i="0" dirty="0" err="1">
                <a:effectLst/>
                <a:latin typeface="Arial" panose="020B0604020202020204" pitchFamily="34" charset="0"/>
              </a:rPr>
              <a:t>Jongchan</a:t>
            </a:r>
            <a:r>
              <a:rPr lang="en-GB" sz="1400" b="0" i="0" dirty="0">
                <a:effectLst/>
                <a:latin typeface="Arial" panose="020B0604020202020204" pitchFamily="34" charset="0"/>
              </a:rPr>
              <a:t> Park, Joon-Young Lee and In So </a:t>
            </a:r>
            <a:r>
              <a:rPr lang="en-GB" sz="1400" b="0" i="0" dirty="0" err="1">
                <a:effectLst/>
                <a:latin typeface="Arial" panose="020B0604020202020204" pitchFamily="34" charset="0"/>
              </a:rPr>
              <a:t>Kweon</a:t>
            </a:r>
            <a:r>
              <a:rPr lang="en-GB" sz="1400" b="0" i="0" dirty="0">
                <a:effectLst/>
                <a:latin typeface="Arial" panose="020B0604020202020204" pitchFamily="34" charset="0"/>
              </a:rPr>
              <a:t>. </a:t>
            </a:r>
            <a:r>
              <a:rPr lang="en-GB" sz="1400" b="0" i="0" dirty="0" err="1">
                <a:effectLst/>
                <a:latin typeface="Arial" panose="020B0604020202020204" pitchFamily="34" charset="0"/>
              </a:rPr>
              <a:t>Cbam</a:t>
            </a:r>
            <a:r>
              <a:rPr lang="en-GB" sz="1400" b="0" i="0" dirty="0">
                <a:effectLst/>
                <a:latin typeface="Arial" panose="020B0604020202020204" pitchFamily="34" charset="0"/>
              </a:rPr>
              <a:t>: Convolutional block attention module. In Proceedings of the European conference on computer vision (ECCV), pages 3–19, 2018</a:t>
            </a:r>
            <a:endParaRPr lang="en-GB" sz="1400" dirty="0"/>
          </a:p>
        </p:txBody>
      </p:sp>
    </p:spTree>
    <p:extLst>
      <p:ext uri="{BB962C8B-B14F-4D97-AF65-F5344CB8AC3E}">
        <p14:creationId xmlns:p14="http://schemas.microsoft.com/office/powerpoint/2010/main" val="3002590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EA08-D19A-3841-6232-438099461AFE}"/>
              </a:ext>
            </a:extLst>
          </p:cNvPr>
          <p:cNvSpPr>
            <a:spLocks noGrp="1"/>
          </p:cNvSpPr>
          <p:nvPr>
            <p:ph type="title"/>
          </p:nvPr>
        </p:nvSpPr>
        <p:spPr>
          <a:ln>
            <a:solidFill>
              <a:schemeClr val="bg1"/>
            </a:solidFill>
          </a:ln>
        </p:spPr>
        <p:txBody>
          <a:bodyPr/>
          <a:lstStyle/>
          <a:p>
            <a:r>
              <a:rPr lang="en-US" dirty="0">
                <a:solidFill>
                  <a:schemeClr val="accent2"/>
                </a:solidFill>
                <a:cs typeface="Calibri Light"/>
              </a:rPr>
              <a:t>Outline</a:t>
            </a:r>
          </a:p>
        </p:txBody>
      </p:sp>
      <p:sp>
        <p:nvSpPr>
          <p:cNvPr id="4" name="Slide Number Placeholder 3">
            <a:extLst>
              <a:ext uri="{FF2B5EF4-FFF2-40B4-BE49-F238E27FC236}">
                <a16:creationId xmlns:a16="http://schemas.microsoft.com/office/drawing/2014/main" id="{E5417A6A-4C78-F7C0-774B-539267CD6812}"/>
              </a:ext>
            </a:extLst>
          </p:cNvPr>
          <p:cNvSpPr>
            <a:spLocks noGrp="1"/>
          </p:cNvSpPr>
          <p:nvPr>
            <p:ph type="sldNum" sz="quarter" idx="12"/>
          </p:nvPr>
        </p:nvSpPr>
        <p:spPr/>
        <p:txBody>
          <a:bodyPr/>
          <a:lstStyle/>
          <a:p>
            <a:fld id="{330EA680-D336-4FF7-8B7A-9848BB0A1C32}" type="slidenum">
              <a:rPr lang="en-US" smtClean="0"/>
              <a:t>5</a:t>
            </a:fld>
            <a:endParaRPr lang="en-US"/>
          </a:p>
        </p:txBody>
      </p:sp>
      <p:pic>
        <p:nvPicPr>
          <p:cNvPr id="6" name="Picture 5" descr="A picture containing text, clipart, businesscard&#10;&#10;Description automatically generated">
            <a:extLst>
              <a:ext uri="{FF2B5EF4-FFF2-40B4-BE49-F238E27FC236}">
                <a16:creationId xmlns:a16="http://schemas.microsoft.com/office/drawing/2014/main" id="{B77EFF64-C132-D49E-8A8E-F177F7954B43}"/>
              </a:ext>
            </a:extLst>
          </p:cNvPr>
          <p:cNvPicPr>
            <a:picLocks noChangeAspect="1"/>
          </p:cNvPicPr>
          <p:nvPr/>
        </p:nvPicPr>
        <p:blipFill>
          <a:blip r:embed="rId3"/>
          <a:stretch>
            <a:fillRect/>
          </a:stretch>
        </p:blipFill>
        <p:spPr>
          <a:xfrm>
            <a:off x="9925308" y="118831"/>
            <a:ext cx="2000250" cy="1266825"/>
          </a:xfrm>
          <a:prstGeom prst="rect">
            <a:avLst/>
          </a:prstGeom>
        </p:spPr>
      </p:pic>
      <p:sp>
        <p:nvSpPr>
          <p:cNvPr id="1841" name="Rectangle 1840">
            <a:extLst>
              <a:ext uri="{FF2B5EF4-FFF2-40B4-BE49-F238E27FC236}">
                <a16:creationId xmlns:a16="http://schemas.microsoft.com/office/drawing/2014/main" id="{083EB333-007D-C83C-440B-625F785E9C5A}"/>
              </a:ext>
            </a:extLst>
          </p:cNvPr>
          <p:cNvSpPr/>
          <p:nvPr/>
        </p:nvSpPr>
        <p:spPr>
          <a:xfrm>
            <a:off x="690621" y="1937020"/>
            <a:ext cx="2280396" cy="19304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cs typeface="Calibri"/>
              </a:rPr>
              <a:t>Context</a:t>
            </a:r>
            <a:endParaRPr lang="en-US" sz="2400" b="1" dirty="0">
              <a:solidFill>
                <a:schemeClr val="tx1"/>
              </a:solidFill>
            </a:endParaRPr>
          </a:p>
        </p:txBody>
      </p:sp>
      <p:sp>
        <p:nvSpPr>
          <p:cNvPr id="1843" name="Rectangle 1842">
            <a:extLst>
              <a:ext uri="{FF2B5EF4-FFF2-40B4-BE49-F238E27FC236}">
                <a16:creationId xmlns:a16="http://schemas.microsoft.com/office/drawing/2014/main" id="{1C884F2B-EBA1-CCE3-6FC9-B62DDD36DE0C}"/>
              </a:ext>
            </a:extLst>
          </p:cNvPr>
          <p:cNvSpPr/>
          <p:nvPr/>
        </p:nvSpPr>
        <p:spPr>
          <a:xfrm>
            <a:off x="3357010" y="1870084"/>
            <a:ext cx="2281914" cy="193016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dirty="0">
                <a:solidFill>
                  <a:schemeClr val="tx1"/>
                </a:solidFill>
                <a:cs typeface="Calibri"/>
              </a:rPr>
              <a:t>Problem Formulation</a:t>
            </a:r>
            <a:endParaRPr lang="en-US" sz="2400" b="1" dirty="0">
              <a:solidFill>
                <a:schemeClr val="tx1"/>
              </a:solidFill>
            </a:endParaRPr>
          </a:p>
        </p:txBody>
      </p:sp>
      <p:sp>
        <p:nvSpPr>
          <p:cNvPr id="1844" name="Rectangle 1843">
            <a:extLst>
              <a:ext uri="{FF2B5EF4-FFF2-40B4-BE49-F238E27FC236}">
                <a16:creationId xmlns:a16="http://schemas.microsoft.com/office/drawing/2014/main" id="{085BB4C7-86B4-822A-6A39-0937EDFEC612}"/>
              </a:ext>
            </a:extLst>
          </p:cNvPr>
          <p:cNvSpPr/>
          <p:nvPr/>
        </p:nvSpPr>
        <p:spPr>
          <a:xfrm>
            <a:off x="6040219" y="1870084"/>
            <a:ext cx="2281914" cy="193016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dirty="0">
                <a:cs typeface="Calibri"/>
              </a:rPr>
              <a:t>Data </a:t>
            </a:r>
          </a:p>
          <a:p>
            <a:pPr algn="ctr"/>
            <a:r>
              <a:rPr lang="en-US" sz="2400" b="1" dirty="0">
                <a:cs typeface="Calibri"/>
              </a:rPr>
              <a:t>Collection</a:t>
            </a:r>
            <a:endParaRPr lang="en-US" sz="2400" b="1" dirty="0"/>
          </a:p>
        </p:txBody>
      </p:sp>
      <p:sp>
        <p:nvSpPr>
          <p:cNvPr id="1845" name="Rectangle 1844">
            <a:extLst>
              <a:ext uri="{FF2B5EF4-FFF2-40B4-BE49-F238E27FC236}">
                <a16:creationId xmlns:a16="http://schemas.microsoft.com/office/drawing/2014/main" id="{BF82DF2B-987C-1436-633B-30D40AD1891A}"/>
              </a:ext>
            </a:extLst>
          </p:cNvPr>
          <p:cNvSpPr/>
          <p:nvPr/>
        </p:nvSpPr>
        <p:spPr>
          <a:xfrm>
            <a:off x="8744717" y="1937280"/>
            <a:ext cx="2281914" cy="193016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dirty="0"/>
              <a:t>Joint Saliency &amp; Scanpath Prediction</a:t>
            </a:r>
          </a:p>
        </p:txBody>
      </p:sp>
      <p:sp>
        <p:nvSpPr>
          <p:cNvPr id="1846" name="Rectangle 1845">
            <a:extLst>
              <a:ext uri="{FF2B5EF4-FFF2-40B4-BE49-F238E27FC236}">
                <a16:creationId xmlns:a16="http://schemas.microsoft.com/office/drawing/2014/main" id="{110BFC5C-1D14-D7AA-5F4B-A50BAA6CD3BE}"/>
              </a:ext>
            </a:extLst>
          </p:cNvPr>
          <p:cNvSpPr/>
          <p:nvPr/>
        </p:nvSpPr>
        <p:spPr>
          <a:xfrm>
            <a:off x="609600" y="4337318"/>
            <a:ext cx="2280396" cy="193042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dirty="0">
                <a:cs typeface="Calibri"/>
              </a:rPr>
              <a:t>Conclusion</a:t>
            </a:r>
          </a:p>
        </p:txBody>
      </p:sp>
      <p:sp>
        <p:nvSpPr>
          <p:cNvPr id="1847" name="Arrow: Right 1846">
            <a:extLst>
              <a:ext uri="{FF2B5EF4-FFF2-40B4-BE49-F238E27FC236}">
                <a16:creationId xmlns:a16="http://schemas.microsoft.com/office/drawing/2014/main" id="{34930E67-B47D-E46C-A7E0-9FD66AF1279B}"/>
              </a:ext>
            </a:extLst>
          </p:cNvPr>
          <p:cNvSpPr/>
          <p:nvPr/>
        </p:nvSpPr>
        <p:spPr>
          <a:xfrm>
            <a:off x="2936616" y="2579670"/>
            <a:ext cx="435027" cy="510996"/>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8" name="Arrow: Right 1847">
            <a:extLst>
              <a:ext uri="{FF2B5EF4-FFF2-40B4-BE49-F238E27FC236}">
                <a16:creationId xmlns:a16="http://schemas.microsoft.com/office/drawing/2014/main" id="{59247D2E-7EF7-DD48-C66E-E1B8C7414B16}"/>
              </a:ext>
            </a:extLst>
          </p:cNvPr>
          <p:cNvSpPr/>
          <p:nvPr/>
        </p:nvSpPr>
        <p:spPr>
          <a:xfrm>
            <a:off x="5638924" y="2579670"/>
            <a:ext cx="400962" cy="510996"/>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9" name="Arrow: Right 1848">
            <a:extLst>
              <a:ext uri="{FF2B5EF4-FFF2-40B4-BE49-F238E27FC236}">
                <a16:creationId xmlns:a16="http://schemas.microsoft.com/office/drawing/2014/main" id="{8B3B70CD-E103-82F1-1749-A93301765522}"/>
              </a:ext>
            </a:extLst>
          </p:cNvPr>
          <p:cNvSpPr/>
          <p:nvPr/>
        </p:nvSpPr>
        <p:spPr>
          <a:xfrm>
            <a:off x="8307167" y="2579670"/>
            <a:ext cx="437550" cy="510996"/>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0" name="Arrow: Right 1849">
            <a:extLst>
              <a:ext uri="{FF2B5EF4-FFF2-40B4-BE49-F238E27FC236}">
                <a16:creationId xmlns:a16="http://schemas.microsoft.com/office/drawing/2014/main" id="{E31C5194-7E02-B604-8765-C156B8230674}"/>
              </a:ext>
            </a:extLst>
          </p:cNvPr>
          <p:cNvSpPr/>
          <p:nvPr/>
        </p:nvSpPr>
        <p:spPr>
          <a:xfrm rot="5400000">
            <a:off x="9714015" y="3776897"/>
            <a:ext cx="422584" cy="607207"/>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9A126D2-CCF7-FA8D-1F18-F548C30E9274}"/>
              </a:ext>
            </a:extLst>
          </p:cNvPr>
          <p:cNvSpPr/>
          <p:nvPr/>
        </p:nvSpPr>
        <p:spPr>
          <a:xfrm>
            <a:off x="8706452" y="4291793"/>
            <a:ext cx="2281914" cy="193016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dirty="0">
                <a:cs typeface="Calibri"/>
              </a:rPr>
              <a:t>Domain Adaptive Gaze Modeling </a:t>
            </a:r>
            <a:endParaRPr lang="en-US" sz="2400" b="1" dirty="0"/>
          </a:p>
        </p:txBody>
      </p:sp>
      <p:sp>
        <p:nvSpPr>
          <p:cNvPr id="5" name="Arrow: Right 4">
            <a:extLst>
              <a:ext uri="{FF2B5EF4-FFF2-40B4-BE49-F238E27FC236}">
                <a16:creationId xmlns:a16="http://schemas.microsoft.com/office/drawing/2014/main" id="{06B2A10C-BFD4-9E19-709A-BA1B44299CEE}"/>
              </a:ext>
            </a:extLst>
          </p:cNvPr>
          <p:cNvSpPr/>
          <p:nvPr/>
        </p:nvSpPr>
        <p:spPr>
          <a:xfrm rot="10800000">
            <a:off x="8268902" y="5001379"/>
            <a:ext cx="437550" cy="510996"/>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456446E-FF31-AD4C-421D-8E6978617AD6}"/>
              </a:ext>
            </a:extLst>
          </p:cNvPr>
          <p:cNvSpPr/>
          <p:nvPr/>
        </p:nvSpPr>
        <p:spPr>
          <a:xfrm>
            <a:off x="5986988" y="4317771"/>
            <a:ext cx="2281914" cy="193016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dirty="0">
                <a:cs typeface="Calibri"/>
              </a:rPr>
              <a:t>Self-Supervised representation modeling</a:t>
            </a:r>
            <a:endParaRPr lang="en-US" sz="2400" b="1" dirty="0"/>
          </a:p>
        </p:txBody>
      </p:sp>
      <p:sp>
        <p:nvSpPr>
          <p:cNvPr id="9" name="Arrow: Right 8">
            <a:extLst>
              <a:ext uri="{FF2B5EF4-FFF2-40B4-BE49-F238E27FC236}">
                <a16:creationId xmlns:a16="http://schemas.microsoft.com/office/drawing/2014/main" id="{FE971A74-11B1-04A9-6E42-2C50653E1E66}"/>
              </a:ext>
            </a:extLst>
          </p:cNvPr>
          <p:cNvSpPr/>
          <p:nvPr/>
        </p:nvSpPr>
        <p:spPr>
          <a:xfrm rot="10800000">
            <a:off x="5549438" y="5027357"/>
            <a:ext cx="437550" cy="510996"/>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EA45894-29CF-704C-EDF5-A28BFB24E687}"/>
              </a:ext>
            </a:extLst>
          </p:cNvPr>
          <p:cNvSpPr/>
          <p:nvPr/>
        </p:nvSpPr>
        <p:spPr>
          <a:xfrm>
            <a:off x="3267524" y="4337318"/>
            <a:ext cx="2281914" cy="193016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dirty="0">
                <a:cs typeface="Calibri"/>
              </a:rPr>
              <a:t>Inter Observer Consistent Training</a:t>
            </a:r>
            <a:endParaRPr lang="en-US" sz="2400" b="1" dirty="0"/>
          </a:p>
        </p:txBody>
      </p:sp>
      <p:sp>
        <p:nvSpPr>
          <p:cNvPr id="11" name="Arrow: Right 10">
            <a:extLst>
              <a:ext uri="{FF2B5EF4-FFF2-40B4-BE49-F238E27FC236}">
                <a16:creationId xmlns:a16="http://schemas.microsoft.com/office/drawing/2014/main" id="{95AD2DBE-F98B-0035-E662-C6993CAE9DE1}"/>
              </a:ext>
            </a:extLst>
          </p:cNvPr>
          <p:cNvSpPr/>
          <p:nvPr/>
        </p:nvSpPr>
        <p:spPr>
          <a:xfrm rot="10800000">
            <a:off x="2877599" y="5046904"/>
            <a:ext cx="437550" cy="510996"/>
          </a:xfrm>
          <a:prstGeom prst="right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407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1" grpId="0" animBg="1"/>
      <p:bldP spid="1843" grpId="0" animBg="1"/>
      <p:bldP spid="1844" grpId="0" animBg="1"/>
      <p:bldP spid="1845" grpId="0" animBg="1"/>
      <p:bldP spid="1846" grpId="0" animBg="1"/>
      <p:bldP spid="1847" grpId="0" animBg="1"/>
      <p:bldP spid="1848" grpId="0" animBg="1"/>
      <p:bldP spid="1849" grpId="0" animBg="1"/>
      <p:bldP spid="1850" grpId="0" animBg="1"/>
      <p:bldP spid="3" grpId="0" animBg="1"/>
      <p:bldP spid="5" grpId="0" animBg="1"/>
      <p:bldP spid="8" grpId="0" animBg="1"/>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0812784-DD58-4CB0-8979-F7F28A805823}"/>
              </a:ext>
            </a:extLst>
          </p:cNvPr>
          <p:cNvSpPr txBox="1"/>
          <p:nvPr/>
        </p:nvSpPr>
        <p:spPr>
          <a:xfrm>
            <a:off x="992421" y="4175162"/>
            <a:ext cx="45364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0000"/>
                </a:solidFill>
                <a:latin typeface="Colonna MT"/>
                <a:cs typeface="Calibri"/>
              </a:rPr>
              <a:t>MIT 1003</a:t>
            </a:r>
          </a:p>
        </p:txBody>
      </p:sp>
      <p:pic>
        <p:nvPicPr>
          <p:cNvPr id="6" name="Picture 7">
            <a:extLst>
              <a:ext uri="{FF2B5EF4-FFF2-40B4-BE49-F238E27FC236}">
                <a16:creationId xmlns:a16="http://schemas.microsoft.com/office/drawing/2014/main" id="{EF996547-E270-49B0-91E4-ADC84245CCD3}"/>
              </a:ext>
            </a:extLst>
          </p:cNvPr>
          <p:cNvPicPr>
            <a:picLocks noChangeAspect="1"/>
          </p:cNvPicPr>
          <p:nvPr/>
        </p:nvPicPr>
        <p:blipFill>
          <a:blip r:embed="rId3"/>
          <a:stretch>
            <a:fillRect/>
          </a:stretch>
        </p:blipFill>
        <p:spPr>
          <a:xfrm>
            <a:off x="1015118" y="1429914"/>
            <a:ext cx="4636994" cy="492217"/>
          </a:xfrm>
          <a:prstGeom prst="rect">
            <a:avLst/>
          </a:prstGeom>
        </p:spPr>
      </p:pic>
      <p:pic>
        <p:nvPicPr>
          <p:cNvPr id="8" name="Picture 9">
            <a:extLst>
              <a:ext uri="{FF2B5EF4-FFF2-40B4-BE49-F238E27FC236}">
                <a16:creationId xmlns:a16="http://schemas.microsoft.com/office/drawing/2014/main" id="{51D02190-FCE5-40ED-8F15-1B31989A88B0}"/>
              </a:ext>
            </a:extLst>
          </p:cNvPr>
          <p:cNvPicPr>
            <a:picLocks noChangeAspect="1"/>
          </p:cNvPicPr>
          <p:nvPr/>
        </p:nvPicPr>
        <p:blipFill>
          <a:blip r:embed="rId4"/>
          <a:stretch>
            <a:fillRect/>
          </a:stretch>
        </p:blipFill>
        <p:spPr>
          <a:xfrm>
            <a:off x="6181165" y="3363444"/>
            <a:ext cx="5757582" cy="3268755"/>
          </a:xfrm>
          <a:prstGeom prst="rect">
            <a:avLst/>
          </a:prstGeom>
        </p:spPr>
      </p:pic>
      <p:pic>
        <p:nvPicPr>
          <p:cNvPr id="10" name="Picture 10">
            <a:extLst>
              <a:ext uri="{FF2B5EF4-FFF2-40B4-BE49-F238E27FC236}">
                <a16:creationId xmlns:a16="http://schemas.microsoft.com/office/drawing/2014/main" id="{B2B8D0E0-9531-4E2E-9965-8DB90659847C}"/>
              </a:ext>
            </a:extLst>
          </p:cNvPr>
          <p:cNvPicPr>
            <a:picLocks noChangeAspect="1"/>
          </p:cNvPicPr>
          <p:nvPr/>
        </p:nvPicPr>
        <p:blipFill>
          <a:blip r:embed="rId5"/>
          <a:stretch>
            <a:fillRect/>
          </a:stretch>
        </p:blipFill>
        <p:spPr>
          <a:xfrm>
            <a:off x="6562164" y="326651"/>
            <a:ext cx="5376582" cy="3033432"/>
          </a:xfrm>
          <a:prstGeom prst="rect">
            <a:avLst/>
          </a:prstGeom>
        </p:spPr>
      </p:pic>
      <p:sp>
        <p:nvSpPr>
          <p:cNvPr id="2" name="TextBox 1">
            <a:extLst>
              <a:ext uri="{FF2B5EF4-FFF2-40B4-BE49-F238E27FC236}">
                <a16:creationId xmlns:a16="http://schemas.microsoft.com/office/drawing/2014/main" id="{F7343AD3-C46D-479D-BC6A-B567181A1706}"/>
              </a:ext>
            </a:extLst>
          </p:cNvPr>
          <p:cNvSpPr txBox="1"/>
          <p:nvPr/>
        </p:nvSpPr>
        <p:spPr>
          <a:xfrm>
            <a:off x="1015389" y="2309868"/>
            <a:ext cx="412948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a:rPr>
              <a:t>The model was </a:t>
            </a:r>
            <a:r>
              <a:rPr lang="en-US" b="1" dirty="0">
                <a:cs typeface="Calibri"/>
              </a:rPr>
              <a:t>trained </a:t>
            </a:r>
            <a:r>
              <a:rPr lang="en-US" dirty="0">
                <a:cs typeface="Calibri"/>
              </a:rPr>
              <a:t>on the  training set of the </a:t>
            </a:r>
            <a:r>
              <a:rPr lang="en-US" b="1" dirty="0">
                <a:cs typeface="Calibri"/>
              </a:rPr>
              <a:t>SALICON </a:t>
            </a:r>
            <a:r>
              <a:rPr lang="en-US" dirty="0">
                <a:cs typeface="Calibri"/>
              </a:rPr>
              <a:t>Dataset ( </a:t>
            </a:r>
            <a:r>
              <a:rPr lang="en-US" b="1" dirty="0">
                <a:cs typeface="Calibri"/>
              </a:rPr>
              <a:t>10000 images </a:t>
            </a:r>
            <a:r>
              <a:rPr lang="en-US" dirty="0">
                <a:cs typeface="Calibri"/>
              </a:rPr>
              <a:t>).</a:t>
            </a:r>
          </a:p>
          <a:p>
            <a:pPr marL="285750" indent="-285750">
              <a:buFont typeface="Arial"/>
              <a:buChar char="•"/>
            </a:pPr>
            <a:r>
              <a:rPr lang="en-US" dirty="0">
                <a:cs typeface="Calibri"/>
              </a:rPr>
              <a:t>It was </a:t>
            </a:r>
            <a:r>
              <a:rPr lang="en-US" b="1" dirty="0">
                <a:cs typeface="Calibri"/>
              </a:rPr>
              <a:t>tested </a:t>
            </a:r>
            <a:r>
              <a:rPr lang="en-US" dirty="0">
                <a:cs typeface="Calibri"/>
              </a:rPr>
              <a:t>on the validation set of the </a:t>
            </a:r>
            <a:r>
              <a:rPr lang="en-US" b="1" dirty="0">
                <a:cs typeface="Calibri"/>
              </a:rPr>
              <a:t>SALICON </a:t>
            </a:r>
            <a:r>
              <a:rPr lang="en-US" dirty="0">
                <a:cs typeface="Calibri"/>
              </a:rPr>
              <a:t>Dataset ( </a:t>
            </a:r>
            <a:r>
              <a:rPr lang="en-US" b="1" dirty="0">
                <a:cs typeface="Calibri"/>
              </a:rPr>
              <a:t>5000 images</a:t>
            </a:r>
            <a:r>
              <a:rPr lang="en-US" dirty="0">
                <a:cs typeface="Calibri"/>
              </a:rPr>
              <a:t>). </a:t>
            </a:r>
          </a:p>
        </p:txBody>
      </p:sp>
      <p:sp>
        <p:nvSpPr>
          <p:cNvPr id="11" name="TextBox 10">
            <a:extLst>
              <a:ext uri="{FF2B5EF4-FFF2-40B4-BE49-F238E27FC236}">
                <a16:creationId xmlns:a16="http://schemas.microsoft.com/office/drawing/2014/main" id="{4D3BCD4B-FBB2-4B65-BF57-132296FB180A}"/>
              </a:ext>
            </a:extLst>
          </p:cNvPr>
          <p:cNvSpPr txBox="1"/>
          <p:nvPr/>
        </p:nvSpPr>
        <p:spPr>
          <a:xfrm>
            <a:off x="951123" y="4797843"/>
            <a:ext cx="419375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a:rPr>
              <a:t>The model was </a:t>
            </a:r>
            <a:r>
              <a:rPr lang="en-US" b="1" dirty="0">
                <a:cs typeface="Calibri"/>
              </a:rPr>
              <a:t>tested </a:t>
            </a:r>
            <a:r>
              <a:rPr lang="en-US" dirty="0">
                <a:cs typeface="Calibri"/>
              </a:rPr>
              <a:t>on the </a:t>
            </a:r>
            <a:r>
              <a:rPr lang="en-US" b="1" dirty="0">
                <a:cs typeface="Calibri"/>
              </a:rPr>
              <a:t>MIT1003 </a:t>
            </a:r>
            <a:r>
              <a:rPr lang="en-US" dirty="0">
                <a:cs typeface="Calibri"/>
              </a:rPr>
              <a:t>Dataset, without any  transfer learning (</a:t>
            </a:r>
            <a:r>
              <a:rPr lang="en-US" b="1" dirty="0">
                <a:cs typeface="Calibri"/>
              </a:rPr>
              <a:t>Cross-Dataset test</a:t>
            </a:r>
            <a:r>
              <a:rPr lang="en-US" dirty="0">
                <a:cs typeface="Calibri"/>
              </a:rPr>
              <a:t>) with a </a:t>
            </a:r>
            <a:r>
              <a:rPr lang="en-US" b="1" dirty="0">
                <a:cs typeface="Calibri"/>
              </a:rPr>
              <a:t>1003 images</a:t>
            </a:r>
            <a:r>
              <a:rPr lang="en-US" dirty="0">
                <a:cs typeface="Calibri"/>
              </a:rPr>
              <a:t>.</a:t>
            </a:r>
          </a:p>
          <a:p>
            <a:pPr marL="285750" indent="-285750">
              <a:buFont typeface="Arial"/>
              <a:buChar char="•"/>
            </a:pPr>
            <a:endParaRPr lang="en-US" dirty="0">
              <a:cs typeface="Calibri"/>
            </a:endParaRPr>
          </a:p>
        </p:txBody>
      </p:sp>
      <p:sp>
        <p:nvSpPr>
          <p:cNvPr id="5" name="TextBox 4">
            <a:extLst>
              <a:ext uri="{FF2B5EF4-FFF2-40B4-BE49-F238E27FC236}">
                <a16:creationId xmlns:a16="http://schemas.microsoft.com/office/drawing/2014/main" id="{00C0A4AE-3216-0B45-C0C2-E63AB3468678}"/>
              </a:ext>
            </a:extLst>
          </p:cNvPr>
          <p:cNvSpPr txBox="1"/>
          <p:nvPr/>
        </p:nvSpPr>
        <p:spPr>
          <a:xfrm>
            <a:off x="795050" y="299292"/>
            <a:ext cx="988580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ED7D31"/>
                </a:solidFill>
                <a:latin typeface="Calibri Light"/>
              </a:rPr>
              <a:t>Datasets &amp; Training  ​</a:t>
            </a:r>
            <a:endParaRPr lang="en-US" sz="4000">
              <a:solidFill>
                <a:srgbClr val="ED7D31"/>
              </a:solidFill>
              <a:latin typeface="Calibri Light"/>
              <a:cs typeface="Calibri Light"/>
            </a:endParaRPr>
          </a:p>
        </p:txBody>
      </p:sp>
      <p:sp>
        <p:nvSpPr>
          <p:cNvPr id="9" name="Slide Number Placeholder 8">
            <a:extLst>
              <a:ext uri="{FF2B5EF4-FFF2-40B4-BE49-F238E27FC236}">
                <a16:creationId xmlns:a16="http://schemas.microsoft.com/office/drawing/2014/main" id="{C8071FDD-4510-AE0A-F67F-753D8B61DE87}"/>
              </a:ext>
            </a:extLst>
          </p:cNvPr>
          <p:cNvSpPr>
            <a:spLocks noGrp="1"/>
          </p:cNvSpPr>
          <p:nvPr>
            <p:ph type="sldNum" sz="quarter" idx="12"/>
          </p:nvPr>
        </p:nvSpPr>
        <p:spPr/>
        <p:txBody>
          <a:bodyPr/>
          <a:lstStyle/>
          <a:p>
            <a:fld id="{27C6CCC6-2BE5-4E42-96A4-D1E8E81A3D8E}" type="slidenum">
              <a:rPr lang="de-DE" smtClean="0"/>
              <a:t>50</a:t>
            </a:fld>
            <a:endParaRPr lang="en-US"/>
          </a:p>
        </p:txBody>
      </p:sp>
    </p:spTree>
    <p:extLst>
      <p:ext uri="{BB962C8B-B14F-4D97-AF65-F5344CB8AC3E}">
        <p14:creationId xmlns:p14="http://schemas.microsoft.com/office/powerpoint/2010/main" val="22111707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C0A4AE-3216-0B45-C0C2-E63AB3468678}"/>
              </a:ext>
            </a:extLst>
          </p:cNvPr>
          <p:cNvSpPr txBox="1"/>
          <p:nvPr/>
        </p:nvSpPr>
        <p:spPr>
          <a:xfrm>
            <a:off x="795050" y="299292"/>
            <a:ext cx="988580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rgbClr val="ED7D31"/>
                </a:solidFill>
                <a:latin typeface="Calibri Light"/>
              </a:rPr>
              <a:t>Metrics Multimatch  </a:t>
            </a:r>
            <a:endParaRPr lang="en-US" sz="4000" dirty="0">
              <a:solidFill>
                <a:srgbClr val="ED7D31"/>
              </a:solidFill>
              <a:latin typeface="Calibri Light"/>
              <a:cs typeface="Calibri Light"/>
            </a:endParaRPr>
          </a:p>
        </p:txBody>
      </p:sp>
      <p:sp>
        <p:nvSpPr>
          <p:cNvPr id="9" name="Slide Number Placeholder 8">
            <a:extLst>
              <a:ext uri="{FF2B5EF4-FFF2-40B4-BE49-F238E27FC236}">
                <a16:creationId xmlns:a16="http://schemas.microsoft.com/office/drawing/2014/main" id="{C8071FDD-4510-AE0A-F67F-753D8B61DE87}"/>
              </a:ext>
            </a:extLst>
          </p:cNvPr>
          <p:cNvSpPr>
            <a:spLocks noGrp="1"/>
          </p:cNvSpPr>
          <p:nvPr>
            <p:ph type="sldNum" sz="quarter" idx="12"/>
          </p:nvPr>
        </p:nvSpPr>
        <p:spPr/>
        <p:txBody>
          <a:bodyPr/>
          <a:lstStyle/>
          <a:p>
            <a:fld id="{27C6CCC6-2BE5-4E42-96A4-D1E8E81A3D8E}" type="slidenum">
              <a:rPr lang="de-DE" smtClean="0"/>
              <a:t>51</a:t>
            </a:fld>
            <a:endParaRPr lang="en-US"/>
          </a:p>
        </p:txBody>
      </p:sp>
      <p:pic>
        <p:nvPicPr>
          <p:cNvPr id="4" name="Picture 3" descr="A picture containing text, clipart, businesscard&#10;&#10;Description automatically generated">
            <a:extLst>
              <a:ext uri="{FF2B5EF4-FFF2-40B4-BE49-F238E27FC236}">
                <a16:creationId xmlns:a16="http://schemas.microsoft.com/office/drawing/2014/main" id="{85CFF726-4F60-4455-A6BC-4FE184820373}"/>
              </a:ext>
            </a:extLst>
          </p:cNvPr>
          <p:cNvPicPr>
            <a:picLocks noChangeAspect="1"/>
          </p:cNvPicPr>
          <p:nvPr/>
        </p:nvPicPr>
        <p:blipFill>
          <a:blip r:embed="rId3"/>
          <a:stretch>
            <a:fillRect/>
          </a:stretch>
        </p:blipFill>
        <p:spPr>
          <a:xfrm>
            <a:off x="9925308" y="118831"/>
            <a:ext cx="2000250" cy="1266825"/>
          </a:xfrm>
          <a:prstGeom prst="rect">
            <a:avLst/>
          </a:prstGeom>
        </p:spPr>
      </p:pic>
      <p:sp>
        <p:nvSpPr>
          <p:cNvPr id="25" name="Rectangle 24">
            <a:extLst>
              <a:ext uri="{FF2B5EF4-FFF2-40B4-BE49-F238E27FC236}">
                <a16:creationId xmlns:a16="http://schemas.microsoft.com/office/drawing/2014/main" id="{6E507BF3-886E-79D5-D196-0B919A490069}"/>
              </a:ext>
            </a:extLst>
          </p:cNvPr>
          <p:cNvSpPr/>
          <p:nvPr/>
        </p:nvSpPr>
        <p:spPr>
          <a:xfrm>
            <a:off x="7935126" y="1409335"/>
            <a:ext cx="2171031" cy="2217094"/>
          </a:xfrm>
          <a:prstGeom prst="rect">
            <a:avLst/>
          </a:prstGeom>
          <a:solidFill>
            <a:schemeClr val="tx2">
              <a:lumMod val="75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bg1"/>
                </a:solidFill>
                <a:ea typeface="Calibri"/>
                <a:cs typeface="Calibri"/>
              </a:rPr>
              <a:t>            </a:t>
            </a:r>
          </a:p>
          <a:p>
            <a:pPr algn="ctr"/>
            <a:endParaRPr lang="en-US" sz="2400" b="1" dirty="0">
              <a:solidFill>
                <a:schemeClr val="bg1"/>
              </a:solidFill>
              <a:ea typeface="Calibri"/>
              <a:cs typeface="Calibri"/>
            </a:endParaRPr>
          </a:p>
          <a:p>
            <a:pPr algn="ctr"/>
            <a:r>
              <a:rPr lang="en-US" sz="2400" b="1" dirty="0">
                <a:solidFill>
                  <a:schemeClr val="bg1"/>
                </a:solidFill>
                <a:ea typeface="Calibri"/>
                <a:cs typeface="Calibri"/>
              </a:rPr>
              <a:t> </a:t>
            </a:r>
          </a:p>
          <a:p>
            <a:pPr algn="ctr"/>
            <a:r>
              <a:rPr lang="en-US" sz="3200" b="1" dirty="0">
                <a:solidFill>
                  <a:schemeClr val="bg1"/>
                </a:solidFill>
                <a:ea typeface="Calibri"/>
                <a:cs typeface="Calibri"/>
              </a:rPr>
              <a:t>Length</a:t>
            </a:r>
            <a:endParaRPr lang="en-US" sz="2800" b="1" dirty="0">
              <a:solidFill>
                <a:schemeClr val="bg1"/>
              </a:solidFill>
              <a:ea typeface="Calibri"/>
              <a:cs typeface="Calibri"/>
            </a:endParaRPr>
          </a:p>
        </p:txBody>
      </p:sp>
      <p:sp>
        <p:nvSpPr>
          <p:cNvPr id="26" name="Rectangle 25">
            <a:extLst>
              <a:ext uri="{FF2B5EF4-FFF2-40B4-BE49-F238E27FC236}">
                <a16:creationId xmlns:a16="http://schemas.microsoft.com/office/drawing/2014/main" id="{4BBCAEA7-13C0-50F3-9967-8EB34D1C125D}"/>
              </a:ext>
            </a:extLst>
          </p:cNvPr>
          <p:cNvSpPr/>
          <p:nvPr/>
        </p:nvSpPr>
        <p:spPr>
          <a:xfrm>
            <a:off x="5183186" y="1409335"/>
            <a:ext cx="2171031" cy="2217094"/>
          </a:xfrm>
          <a:prstGeom prst="rect">
            <a:avLst/>
          </a:prstGeom>
          <a:solidFill>
            <a:schemeClr val="tx2">
              <a:lumMod val="75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bg1"/>
                </a:solidFill>
                <a:ea typeface="Calibri"/>
                <a:cs typeface="Calibri"/>
              </a:rPr>
              <a:t>       </a:t>
            </a:r>
          </a:p>
          <a:p>
            <a:pPr algn="ctr"/>
            <a:endParaRPr lang="en-US" sz="2400" b="1" dirty="0">
              <a:solidFill>
                <a:schemeClr val="bg1"/>
              </a:solidFill>
              <a:ea typeface="Calibri"/>
              <a:cs typeface="Calibri"/>
            </a:endParaRPr>
          </a:p>
          <a:p>
            <a:pPr algn="ctr"/>
            <a:endParaRPr lang="en-US" sz="2400" b="1" dirty="0">
              <a:solidFill>
                <a:schemeClr val="bg1"/>
              </a:solidFill>
              <a:ea typeface="Calibri"/>
              <a:cs typeface="Calibri"/>
            </a:endParaRPr>
          </a:p>
          <a:p>
            <a:pPr algn="ctr"/>
            <a:endParaRPr lang="en-US" sz="2400" b="1" dirty="0">
              <a:solidFill>
                <a:schemeClr val="bg1"/>
              </a:solidFill>
              <a:ea typeface="Calibri"/>
              <a:cs typeface="Calibri"/>
            </a:endParaRPr>
          </a:p>
          <a:p>
            <a:pPr algn="ctr"/>
            <a:r>
              <a:rPr lang="en-US" sz="3200" b="1" dirty="0">
                <a:solidFill>
                  <a:schemeClr val="bg1"/>
                </a:solidFill>
                <a:ea typeface="Calibri"/>
                <a:cs typeface="Calibri"/>
              </a:rPr>
              <a:t>Direction</a:t>
            </a:r>
            <a:endParaRPr lang="en-US" sz="2800" b="1" dirty="0">
              <a:solidFill>
                <a:schemeClr val="bg1"/>
              </a:solidFill>
              <a:ea typeface="Calibri"/>
              <a:cs typeface="Calibri"/>
            </a:endParaRPr>
          </a:p>
          <a:p>
            <a:endParaRPr lang="en-US" dirty="0">
              <a:solidFill>
                <a:schemeClr val="accent1">
                  <a:lumMod val="50000"/>
                </a:schemeClr>
              </a:solidFill>
              <a:ea typeface="Calibri"/>
              <a:cs typeface="Calibri"/>
            </a:endParaRPr>
          </a:p>
        </p:txBody>
      </p:sp>
      <p:sp>
        <p:nvSpPr>
          <p:cNvPr id="27" name="Rectangle 26">
            <a:extLst>
              <a:ext uri="{FF2B5EF4-FFF2-40B4-BE49-F238E27FC236}">
                <a16:creationId xmlns:a16="http://schemas.microsoft.com/office/drawing/2014/main" id="{FD02F431-28E9-2582-8AB9-8B13ED385F89}"/>
              </a:ext>
            </a:extLst>
          </p:cNvPr>
          <p:cNvSpPr/>
          <p:nvPr/>
        </p:nvSpPr>
        <p:spPr>
          <a:xfrm>
            <a:off x="2349953" y="1409335"/>
            <a:ext cx="2171031" cy="2217094"/>
          </a:xfrm>
          <a:prstGeom prst="rect">
            <a:avLst/>
          </a:prstGeom>
          <a:solidFill>
            <a:schemeClr val="tx2">
              <a:lumMod val="75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ea typeface="Calibri"/>
                <a:cs typeface="Calibri"/>
              </a:rPr>
              <a:t>            </a:t>
            </a:r>
          </a:p>
          <a:p>
            <a:pPr algn="ctr"/>
            <a:endParaRPr lang="en-US" sz="2400" b="1" dirty="0">
              <a:solidFill>
                <a:schemeClr val="bg1"/>
              </a:solidFill>
              <a:ea typeface="Calibri"/>
              <a:cs typeface="Calibri"/>
            </a:endParaRPr>
          </a:p>
          <a:p>
            <a:pPr algn="ctr"/>
            <a:endParaRPr lang="en-US" b="1" dirty="0">
              <a:solidFill>
                <a:schemeClr val="bg1"/>
              </a:solidFill>
              <a:ea typeface="Calibri"/>
              <a:cs typeface="Calibri"/>
            </a:endParaRPr>
          </a:p>
          <a:p>
            <a:pPr algn="ctr"/>
            <a:endParaRPr lang="en-US" b="1" dirty="0">
              <a:solidFill>
                <a:schemeClr val="bg1"/>
              </a:solidFill>
              <a:ea typeface="Calibri"/>
              <a:cs typeface="Calibri"/>
            </a:endParaRPr>
          </a:p>
          <a:p>
            <a:pPr algn="ctr"/>
            <a:endParaRPr lang="en-US" b="1" dirty="0">
              <a:solidFill>
                <a:schemeClr val="bg1"/>
              </a:solidFill>
              <a:ea typeface="Calibri"/>
              <a:cs typeface="Calibri"/>
            </a:endParaRPr>
          </a:p>
          <a:p>
            <a:pPr algn="ctr"/>
            <a:r>
              <a:rPr lang="en-US" sz="3200" b="1" dirty="0">
                <a:solidFill>
                  <a:schemeClr val="bg1"/>
                </a:solidFill>
                <a:ea typeface="Calibri"/>
                <a:cs typeface="Calibri"/>
              </a:rPr>
              <a:t>Shape</a:t>
            </a:r>
          </a:p>
          <a:p>
            <a:r>
              <a:rPr lang="en-US" dirty="0">
                <a:solidFill>
                  <a:schemeClr val="accent1">
                    <a:lumMod val="50000"/>
                  </a:schemeClr>
                </a:solidFill>
                <a:ea typeface="Calibri"/>
                <a:cs typeface="Calibri"/>
              </a:rPr>
              <a:t> </a:t>
            </a:r>
          </a:p>
        </p:txBody>
      </p:sp>
      <p:sp>
        <p:nvSpPr>
          <p:cNvPr id="28" name="Rectangle 27">
            <a:extLst>
              <a:ext uri="{FF2B5EF4-FFF2-40B4-BE49-F238E27FC236}">
                <a16:creationId xmlns:a16="http://schemas.microsoft.com/office/drawing/2014/main" id="{B886E70F-BF44-B59C-E311-256A6F462269}"/>
              </a:ext>
            </a:extLst>
          </p:cNvPr>
          <p:cNvSpPr/>
          <p:nvPr/>
        </p:nvSpPr>
        <p:spPr>
          <a:xfrm>
            <a:off x="3559628" y="3864429"/>
            <a:ext cx="2171031" cy="2217094"/>
          </a:xfrm>
          <a:prstGeom prst="rect">
            <a:avLst/>
          </a:prstGeom>
          <a:solidFill>
            <a:schemeClr val="tx2">
              <a:lumMod val="75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endParaRPr lang="en-US" sz="2400" b="1" dirty="0"/>
          </a:p>
          <a:p>
            <a:pPr algn="ctr"/>
            <a:endParaRPr lang="en-US" sz="3200" b="1" dirty="0"/>
          </a:p>
          <a:p>
            <a:pPr algn="ctr"/>
            <a:r>
              <a:rPr lang="en-US" sz="3200" b="1" dirty="0"/>
              <a:t>Position</a:t>
            </a:r>
            <a:endParaRPr lang="en-US" sz="2400" b="1" dirty="0">
              <a:cs typeface="Calibri"/>
            </a:endParaRPr>
          </a:p>
        </p:txBody>
      </p:sp>
      <p:sp>
        <p:nvSpPr>
          <p:cNvPr id="29" name="Rectangle 28">
            <a:extLst>
              <a:ext uri="{FF2B5EF4-FFF2-40B4-BE49-F238E27FC236}">
                <a16:creationId xmlns:a16="http://schemas.microsoft.com/office/drawing/2014/main" id="{CA2523E6-691C-202E-4AD1-FCB93DA99459}"/>
              </a:ext>
            </a:extLst>
          </p:cNvPr>
          <p:cNvSpPr/>
          <p:nvPr/>
        </p:nvSpPr>
        <p:spPr>
          <a:xfrm>
            <a:off x="6392861" y="3876794"/>
            <a:ext cx="2171031" cy="2217094"/>
          </a:xfrm>
          <a:prstGeom prst="rect">
            <a:avLst/>
          </a:prstGeom>
          <a:solidFill>
            <a:schemeClr val="tx2">
              <a:lumMod val="75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t>        </a:t>
            </a:r>
          </a:p>
          <a:p>
            <a:pPr algn="ctr"/>
            <a:endParaRPr lang="en-US" sz="2400" b="1" dirty="0"/>
          </a:p>
          <a:p>
            <a:pPr algn="ctr"/>
            <a:r>
              <a:rPr lang="en-US" sz="2400" b="1" dirty="0"/>
              <a:t> </a:t>
            </a:r>
          </a:p>
          <a:p>
            <a:pPr algn="ctr"/>
            <a:r>
              <a:rPr lang="en-US" sz="3200" b="1" dirty="0"/>
              <a:t>Duration</a:t>
            </a:r>
            <a:r>
              <a:rPr lang="en-US" sz="2400" b="1" dirty="0"/>
              <a:t> </a:t>
            </a:r>
            <a:endParaRPr lang="en-US" sz="2400" b="1" dirty="0">
              <a:cs typeface="Calibri"/>
            </a:endParaRPr>
          </a:p>
        </p:txBody>
      </p:sp>
      <p:pic>
        <p:nvPicPr>
          <p:cNvPr id="31" name="Picture 30">
            <a:extLst>
              <a:ext uri="{FF2B5EF4-FFF2-40B4-BE49-F238E27FC236}">
                <a16:creationId xmlns:a16="http://schemas.microsoft.com/office/drawing/2014/main" id="{5ADC9684-F7B8-649F-9D58-F0E6D19424AD}"/>
              </a:ext>
            </a:extLst>
          </p:cNvPr>
          <p:cNvPicPr>
            <a:picLocks noChangeAspect="1"/>
          </p:cNvPicPr>
          <p:nvPr/>
        </p:nvPicPr>
        <p:blipFill>
          <a:blip r:embed="rId4"/>
          <a:stretch>
            <a:fillRect/>
          </a:stretch>
        </p:blipFill>
        <p:spPr>
          <a:xfrm>
            <a:off x="2779287" y="1673726"/>
            <a:ext cx="1237542" cy="1237542"/>
          </a:xfrm>
          <a:prstGeom prst="rect">
            <a:avLst/>
          </a:prstGeom>
        </p:spPr>
      </p:pic>
      <p:pic>
        <p:nvPicPr>
          <p:cNvPr id="33" name="Picture 32">
            <a:extLst>
              <a:ext uri="{FF2B5EF4-FFF2-40B4-BE49-F238E27FC236}">
                <a16:creationId xmlns:a16="http://schemas.microsoft.com/office/drawing/2014/main" id="{1A3D8447-67FB-3374-CEC7-91AC50119F90}"/>
              </a:ext>
            </a:extLst>
          </p:cNvPr>
          <p:cNvPicPr>
            <a:picLocks noChangeAspect="1"/>
          </p:cNvPicPr>
          <p:nvPr/>
        </p:nvPicPr>
        <p:blipFill>
          <a:blip r:embed="rId5"/>
          <a:stretch>
            <a:fillRect/>
          </a:stretch>
        </p:blipFill>
        <p:spPr>
          <a:xfrm>
            <a:off x="5645517" y="1669427"/>
            <a:ext cx="1177554" cy="1177554"/>
          </a:xfrm>
          <a:prstGeom prst="rect">
            <a:avLst/>
          </a:prstGeom>
        </p:spPr>
      </p:pic>
      <p:pic>
        <p:nvPicPr>
          <p:cNvPr id="35" name="Picture 34">
            <a:extLst>
              <a:ext uri="{FF2B5EF4-FFF2-40B4-BE49-F238E27FC236}">
                <a16:creationId xmlns:a16="http://schemas.microsoft.com/office/drawing/2014/main" id="{F9B45306-F36F-C219-A39C-8B32A441A99C}"/>
              </a:ext>
            </a:extLst>
          </p:cNvPr>
          <p:cNvPicPr>
            <a:picLocks noChangeAspect="1"/>
          </p:cNvPicPr>
          <p:nvPr/>
        </p:nvPicPr>
        <p:blipFill>
          <a:blip r:embed="rId6"/>
          <a:stretch>
            <a:fillRect/>
          </a:stretch>
        </p:blipFill>
        <p:spPr>
          <a:xfrm>
            <a:off x="8330974" y="1593982"/>
            <a:ext cx="1350972" cy="1350972"/>
          </a:xfrm>
          <a:prstGeom prst="rect">
            <a:avLst/>
          </a:prstGeom>
        </p:spPr>
      </p:pic>
      <p:pic>
        <p:nvPicPr>
          <p:cNvPr id="37" name="Picture 36">
            <a:extLst>
              <a:ext uri="{FF2B5EF4-FFF2-40B4-BE49-F238E27FC236}">
                <a16:creationId xmlns:a16="http://schemas.microsoft.com/office/drawing/2014/main" id="{985A7455-830D-C134-C175-3C76F0BF7D33}"/>
              </a:ext>
            </a:extLst>
          </p:cNvPr>
          <p:cNvPicPr>
            <a:picLocks noChangeAspect="1"/>
          </p:cNvPicPr>
          <p:nvPr/>
        </p:nvPicPr>
        <p:blipFill>
          <a:blip r:embed="rId7"/>
          <a:stretch>
            <a:fillRect/>
          </a:stretch>
        </p:blipFill>
        <p:spPr>
          <a:xfrm>
            <a:off x="3978261" y="4015590"/>
            <a:ext cx="1236785" cy="1236785"/>
          </a:xfrm>
          <a:prstGeom prst="rect">
            <a:avLst/>
          </a:prstGeom>
        </p:spPr>
      </p:pic>
      <p:pic>
        <p:nvPicPr>
          <p:cNvPr id="39" name="Picture 38">
            <a:extLst>
              <a:ext uri="{FF2B5EF4-FFF2-40B4-BE49-F238E27FC236}">
                <a16:creationId xmlns:a16="http://schemas.microsoft.com/office/drawing/2014/main" id="{A9928A70-4CF0-343A-0E4D-B48F29F48C6A}"/>
              </a:ext>
            </a:extLst>
          </p:cNvPr>
          <p:cNvPicPr>
            <a:picLocks noChangeAspect="1"/>
          </p:cNvPicPr>
          <p:nvPr/>
        </p:nvPicPr>
        <p:blipFill>
          <a:blip r:embed="rId8"/>
          <a:stretch>
            <a:fillRect/>
          </a:stretch>
        </p:blipFill>
        <p:spPr>
          <a:xfrm>
            <a:off x="6817777" y="4078990"/>
            <a:ext cx="1173385" cy="1173385"/>
          </a:xfrm>
          <a:prstGeom prst="rect">
            <a:avLst/>
          </a:prstGeom>
        </p:spPr>
      </p:pic>
      <p:sp>
        <p:nvSpPr>
          <p:cNvPr id="41" name="TextBox 40">
            <a:extLst>
              <a:ext uri="{FF2B5EF4-FFF2-40B4-BE49-F238E27FC236}">
                <a16:creationId xmlns:a16="http://schemas.microsoft.com/office/drawing/2014/main" id="{E678A566-FFE5-2678-704E-91591711E20D}"/>
              </a:ext>
            </a:extLst>
          </p:cNvPr>
          <p:cNvSpPr txBox="1"/>
          <p:nvPr/>
        </p:nvSpPr>
        <p:spPr>
          <a:xfrm>
            <a:off x="468085" y="6252799"/>
            <a:ext cx="10417628" cy="415498"/>
          </a:xfrm>
          <a:prstGeom prst="rect">
            <a:avLst/>
          </a:prstGeom>
          <a:noFill/>
        </p:spPr>
        <p:txBody>
          <a:bodyPr wrap="square">
            <a:spAutoFit/>
          </a:bodyPr>
          <a:lstStyle/>
          <a:p>
            <a:r>
              <a:rPr lang="en-GB" sz="1050" b="0" i="0" dirty="0" err="1">
                <a:effectLst/>
                <a:latin typeface="Arial" panose="020B0604020202020204" pitchFamily="34" charset="0"/>
              </a:rPr>
              <a:t>Halszka</a:t>
            </a:r>
            <a:r>
              <a:rPr lang="en-GB" sz="1050" b="0" i="0" dirty="0">
                <a:effectLst/>
                <a:latin typeface="Arial" panose="020B0604020202020204" pitchFamily="34" charset="0"/>
              </a:rPr>
              <a:t> </a:t>
            </a:r>
            <a:r>
              <a:rPr lang="en-GB" sz="1050" b="0" i="0" dirty="0" err="1">
                <a:effectLst/>
                <a:latin typeface="Arial" panose="020B0604020202020204" pitchFamily="34" charset="0"/>
              </a:rPr>
              <a:t>Jarodzka</a:t>
            </a:r>
            <a:r>
              <a:rPr lang="en-GB" sz="1050" b="0" i="0" dirty="0">
                <a:effectLst/>
                <a:latin typeface="Arial" panose="020B0604020202020204" pitchFamily="34" charset="0"/>
              </a:rPr>
              <a:t>, Kenneth </a:t>
            </a:r>
            <a:r>
              <a:rPr lang="en-GB" sz="1050" b="0" i="0" dirty="0" err="1">
                <a:effectLst/>
                <a:latin typeface="Arial" panose="020B0604020202020204" pitchFamily="34" charset="0"/>
              </a:rPr>
              <a:t>Holmqvist</a:t>
            </a:r>
            <a:r>
              <a:rPr lang="en-GB" sz="1050" b="0" i="0" dirty="0">
                <a:effectLst/>
                <a:latin typeface="Arial" panose="020B0604020202020204" pitchFamily="34" charset="0"/>
              </a:rPr>
              <a:t> and Marcus Nyström. A Vector-Based, Multidimensional </a:t>
            </a:r>
            <a:r>
              <a:rPr lang="en-GB" sz="1050" b="0" i="0" dirty="0" err="1">
                <a:effectLst/>
                <a:latin typeface="Arial" panose="020B0604020202020204" pitchFamily="34" charset="0"/>
              </a:rPr>
              <a:t>Scanpath</a:t>
            </a:r>
            <a:r>
              <a:rPr lang="en-GB" sz="1050" b="0" i="0" dirty="0">
                <a:effectLst/>
                <a:latin typeface="Arial" panose="020B0604020202020204" pitchFamily="34" charset="0"/>
              </a:rPr>
              <a:t> Similarity Measure. In Proceedings of the 2010 Symposium on Eye-Tracking Research &amp; Applications, ETRA ’10, page 211–218, New York, NY, USA, 2010. Association for Computing Machinery.</a:t>
            </a:r>
            <a:endParaRPr lang="en-GB" sz="1050" dirty="0"/>
          </a:p>
        </p:txBody>
      </p:sp>
    </p:spTree>
    <p:extLst>
      <p:ext uri="{BB962C8B-B14F-4D97-AF65-F5344CB8AC3E}">
        <p14:creationId xmlns:p14="http://schemas.microsoft.com/office/powerpoint/2010/main" val="316629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C0A4AE-3216-0B45-C0C2-E63AB3468678}"/>
              </a:ext>
            </a:extLst>
          </p:cNvPr>
          <p:cNvSpPr txBox="1"/>
          <p:nvPr/>
        </p:nvSpPr>
        <p:spPr>
          <a:xfrm>
            <a:off x="795050" y="299292"/>
            <a:ext cx="988580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rgbClr val="ED7D31"/>
                </a:solidFill>
                <a:latin typeface="Calibri Light"/>
              </a:rPr>
              <a:t>Metrics NSS </a:t>
            </a:r>
            <a:endParaRPr lang="en-US" sz="4000" dirty="0">
              <a:solidFill>
                <a:srgbClr val="ED7D31"/>
              </a:solidFill>
              <a:latin typeface="Calibri Light"/>
              <a:cs typeface="Calibri Light"/>
            </a:endParaRPr>
          </a:p>
        </p:txBody>
      </p:sp>
      <p:sp>
        <p:nvSpPr>
          <p:cNvPr id="9" name="Slide Number Placeholder 8">
            <a:extLst>
              <a:ext uri="{FF2B5EF4-FFF2-40B4-BE49-F238E27FC236}">
                <a16:creationId xmlns:a16="http://schemas.microsoft.com/office/drawing/2014/main" id="{C8071FDD-4510-AE0A-F67F-753D8B61DE87}"/>
              </a:ext>
            </a:extLst>
          </p:cNvPr>
          <p:cNvSpPr>
            <a:spLocks noGrp="1"/>
          </p:cNvSpPr>
          <p:nvPr>
            <p:ph type="sldNum" sz="quarter" idx="12"/>
          </p:nvPr>
        </p:nvSpPr>
        <p:spPr/>
        <p:txBody>
          <a:bodyPr/>
          <a:lstStyle/>
          <a:p>
            <a:fld id="{27C6CCC6-2BE5-4E42-96A4-D1E8E81A3D8E}" type="slidenum">
              <a:rPr lang="de-DE" smtClean="0"/>
              <a:t>52</a:t>
            </a:fld>
            <a:endParaRPr lang="en-US"/>
          </a:p>
        </p:txBody>
      </p:sp>
      <p:sp>
        <p:nvSpPr>
          <p:cNvPr id="11" name="Oval 10">
            <a:extLst>
              <a:ext uri="{FF2B5EF4-FFF2-40B4-BE49-F238E27FC236}">
                <a16:creationId xmlns:a16="http://schemas.microsoft.com/office/drawing/2014/main" id="{94855811-7DBF-15AB-B663-D6D84E1A865F}"/>
              </a:ext>
            </a:extLst>
          </p:cNvPr>
          <p:cNvSpPr/>
          <p:nvPr/>
        </p:nvSpPr>
        <p:spPr>
          <a:xfrm>
            <a:off x="5600700" y="2348139"/>
            <a:ext cx="76200" cy="97971"/>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id="{277AE49E-EB07-CC69-649E-DE6A7565FDA7}"/>
              </a:ext>
            </a:extLst>
          </p:cNvPr>
          <p:cNvGrpSpPr/>
          <p:nvPr/>
        </p:nvGrpSpPr>
        <p:grpSpPr>
          <a:xfrm>
            <a:off x="891811" y="1110014"/>
            <a:ext cx="9278624" cy="5143500"/>
            <a:chOff x="1447800" y="1212850"/>
            <a:chExt cx="9278624" cy="5143500"/>
          </a:xfrm>
        </p:grpSpPr>
        <p:grpSp>
          <p:nvGrpSpPr>
            <p:cNvPr id="8" name="Group 7">
              <a:extLst>
                <a:ext uri="{FF2B5EF4-FFF2-40B4-BE49-F238E27FC236}">
                  <a16:creationId xmlns:a16="http://schemas.microsoft.com/office/drawing/2014/main" id="{56C3E8F6-3877-E8A0-1554-1DB493672AE5}"/>
                </a:ext>
              </a:extLst>
            </p:cNvPr>
            <p:cNvGrpSpPr/>
            <p:nvPr/>
          </p:nvGrpSpPr>
          <p:grpSpPr>
            <a:xfrm>
              <a:off x="1447800" y="1212850"/>
              <a:ext cx="9278624" cy="5143500"/>
              <a:chOff x="1447800" y="1212850"/>
              <a:chExt cx="9278624" cy="5143500"/>
            </a:xfrm>
          </p:grpSpPr>
          <p:pic>
            <p:nvPicPr>
              <p:cNvPr id="13" name="Picture 12" descr="A person holding a frisbee&#10;&#10;Description automatically generated">
                <a:extLst>
                  <a:ext uri="{FF2B5EF4-FFF2-40B4-BE49-F238E27FC236}">
                    <a16:creationId xmlns:a16="http://schemas.microsoft.com/office/drawing/2014/main" id="{7638E211-3ED8-6855-5350-8130B6878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212850"/>
                <a:ext cx="9278624" cy="5143500"/>
              </a:xfrm>
              <a:prstGeom prst="rect">
                <a:avLst/>
              </a:prstGeom>
            </p:spPr>
          </p:pic>
          <p:grpSp>
            <p:nvGrpSpPr>
              <p:cNvPr id="7" name="Group 6">
                <a:extLst>
                  <a:ext uri="{FF2B5EF4-FFF2-40B4-BE49-F238E27FC236}">
                    <a16:creationId xmlns:a16="http://schemas.microsoft.com/office/drawing/2014/main" id="{9BAD6C83-4420-5AC0-9B69-2EC67FE11EDD}"/>
                  </a:ext>
                </a:extLst>
              </p:cNvPr>
              <p:cNvGrpSpPr/>
              <p:nvPr/>
            </p:nvGrpSpPr>
            <p:grpSpPr>
              <a:xfrm>
                <a:off x="1645739" y="3679371"/>
                <a:ext cx="8882745" cy="2471307"/>
                <a:chOff x="1600199" y="3679371"/>
                <a:chExt cx="9612086" cy="2471307"/>
              </a:xfrm>
            </p:grpSpPr>
            <p:sp>
              <p:nvSpPr>
                <p:cNvPr id="2" name="Rectangle 1">
                  <a:extLst>
                    <a:ext uri="{FF2B5EF4-FFF2-40B4-BE49-F238E27FC236}">
                      <a16:creationId xmlns:a16="http://schemas.microsoft.com/office/drawing/2014/main" id="{7C930D4B-9B2E-EECE-6B8F-F380EA4010AF}"/>
                    </a:ext>
                  </a:extLst>
                </p:cNvPr>
                <p:cNvSpPr/>
                <p:nvPr/>
              </p:nvSpPr>
              <p:spPr>
                <a:xfrm>
                  <a:off x="5464629" y="3679371"/>
                  <a:ext cx="5747656" cy="24713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6DDD0628-2A15-09CB-B2AD-9476EE101BD0}"/>
                    </a:ext>
                  </a:extLst>
                </p:cNvPr>
                <p:cNvSpPr/>
                <p:nvPr/>
              </p:nvSpPr>
              <p:spPr>
                <a:xfrm>
                  <a:off x="1600199" y="4138135"/>
                  <a:ext cx="3864429" cy="201254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grpSp>
          <p:nvGrpSpPr>
            <p:cNvPr id="23" name="Group 22">
              <a:extLst>
                <a:ext uri="{FF2B5EF4-FFF2-40B4-BE49-F238E27FC236}">
                  <a16:creationId xmlns:a16="http://schemas.microsoft.com/office/drawing/2014/main" id="{0D784581-D3F1-BA52-45BE-8FDF6F7A11A8}"/>
                </a:ext>
              </a:extLst>
            </p:cNvPr>
            <p:cNvGrpSpPr/>
            <p:nvPr/>
          </p:nvGrpSpPr>
          <p:grpSpPr>
            <a:xfrm>
              <a:off x="8418186" y="2366735"/>
              <a:ext cx="1869992" cy="778076"/>
              <a:chOff x="5096863" y="2429782"/>
              <a:chExt cx="1869992" cy="778076"/>
            </a:xfrm>
          </p:grpSpPr>
          <p:sp>
            <p:nvSpPr>
              <p:cNvPr id="10" name="Oval 9">
                <a:extLst>
                  <a:ext uri="{FF2B5EF4-FFF2-40B4-BE49-F238E27FC236}">
                    <a16:creationId xmlns:a16="http://schemas.microsoft.com/office/drawing/2014/main" id="{182101D0-EF75-D86E-E623-31F30A76E61B}"/>
                  </a:ext>
                </a:extLst>
              </p:cNvPr>
              <p:cNvSpPr/>
              <p:nvPr/>
            </p:nvSpPr>
            <p:spPr>
              <a:xfrm>
                <a:off x="5693233" y="2429782"/>
                <a:ext cx="76200" cy="97971"/>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120B011-E8FD-3E56-A891-4D72A0320DA1}"/>
                  </a:ext>
                </a:extLst>
              </p:cNvPr>
              <p:cNvSpPr/>
              <p:nvPr/>
            </p:nvSpPr>
            <p:spPr>
              <a:xfrm>
                <a:off x="5791204" y="2527754"/>
                <a:ext cx="76200" cy="97971"/>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2" name="Group 21">
                <a:extLst>
                  <a:ext uri="{FF2B5EF4-FFF2-40B4-BE49-F238E27FC236}">
                    <a16:creationId xmlns:a16="http://schemas.microsoft.com/office/drawing/2014/main" id="{18D44E4D-3101-AC39-7C9F-C8E94DAF95E5}"/>
                  </a:ext>
                </a:extLst>
              </p:cNvPr>
              <p:cNvGrpSpPr/>
              <p:nvPr/>
            </p:nvGrpSpPr>
            <p:grpSpPr>
              <a:xfrm>
                <a:off x="5096863" y="2635454"/>
                <a:ext cx="895722" cy="572404"/>
                <a:chOff x="5096863" y="2635454"/>
                <a:chExt cx="895722" cy="572404"/>
              </a:xfrm>
            </p:grpSpPr>
            <p:sp>
              <p:nvSpPr>
                <p:cNvPr id="14" name="Oval 13">
                  <a:extLst>
                    <a:ext uri="{FF2B5EF4-FFF2-40B4-BE49-F238E27FC236}">
                      <a16:creationId xmlns:a16="http://schemas.microsoft.com/office/drawing/2014/main" id="{DF781CD6-FA06-624B-C759-AE9F556AC6FE}"/>
                    </a:ext>
                  </a:extLst>
                </p:cNvPr>
                <p:cNvSpPr/>
                <p:nvPr/>
              </p:nvSpPr>
              <p:spPr>
                <a:xfrm>
                  <a:off x="5638798" y="2635454"/>
                  <a:ext cx="76200" cy="97971"/>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85CBFB4F-2A7C-2B08-9BDC-3EFCD3C1556C}"/>
                    </a:ext>
                  </a:extLst>
                </p:cNvPr>
                <p:cNvSpPr/>
                <p:nvPr/>
              </p:nvSpPr>
              <p:spPr>
                <a:xfrm>
                  <a:off x="5475519" y="2766084"/>
                  <a:ext cx="76200" cy="97971"/>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FBFDC5F1-6CE5-0746-F601-CE7FF8F88A6F}"/>
                    </a:ext>
                  </a:extLst>
                </p:cNvPr>
                <p:cNvSpPr/>
                <p:nvPr/>
              </p:nvSpPr>
              <p:spPr>
                <a:xfrm>
                  <a:off x="5096863" y="2869495"/>
                  <a:ext cx="76200" cy="97971"/>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03D034E5-F743-2A95-8ED4-38621DD2FDB5}"/>
                    </a:ext>
                  </a:extLst>
                </p:cNvPr>
                <p:cNvSpPr/>
                <p:nvPr/>
              </p:nvSpPr>
              <p:spPr>
                <a:xfrm>
                  <a:off x="5916385" y="2771522"/>
                  <a:ext cx="76200" cy="97971"/>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7C90925-6F03-B99B-9E46-B55125ADE82E}"/>
                    </a:ext>
                  </a:extLst>
                </p:cNvPr>
                <p:cNvSpPr/>
                <p:nvPr/>
              </p:nvSpPr>
              <p:spPr>
                <a:xfrm>
                  <a:off x="5386882" y="3109887"/>
                  <a:ext cx="76200" cy="97971"/>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E7446A05-49C3-C65A-142F-BCEAC2990ECA}"/>
                    </a:ext>
                  </a:extLst>
                </p:cNvPr>
                <p:cNvSpPr/>
                <p:nvPr/>
              </p:nvSpPr>
              <p:spPr>
                <a:xfrm>
                  <a:off x="5582821" y="2929369"/>
                  <a:ext cx="76200" cy="97971"/>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9B9E2D65-93C1-D223-133C-A70174CDF55F}"/>
                    </a:ext>
                  </a:extLst>
                </p:cNvPr>
                <p:cNvSpPr/>
                <p:nvPr/>
              </p:nvSpPr>
              <p:spPr>
                <a:xfrm>
                  <a:off x="5867397" y="3047951"/>
                  <a:ext cx="76200" cy="97971"/>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Oval 20">
                <a:extLst>
                  <a:ext uri="{FF2B5EF4-FFF2-40B4-BE49-F238E27FC236}">
                    <a16:creationId xmlns:a16="http://schemas.microsoft.com/office/drawing/2014/main" id="{7D8D3A78-E4D9-A5BD-A644-1887DFA4E1CE}"/>
                  </a:ext>
                </a:extLst>
              </p:cNvPr>
              <p:cNvSpPr/>
              <p:nvPr/>
            </p:nvSpPr>
            <p:spPr>
              <a:xfrm>
                <a:off x="6890655" y="2949980"/>
                <a:ext cx="76200" cy="97971"/>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3" name="Group 52">
            <a:extLst>
              <a:ext uri="{FF2B5EF4-FFF2-40B4-BE49-F238E27FC236}">
                <a16:creationId xmlns:a16="http://schemas.microsoft.com/office/drawing/2014/main" id="{024076D9-9137-82F6-2793-82C35B9A21A5}"/>
              </a:ext>
            </a:extLst>
          </p:cNvPr>
          <p:cNvGrpSpPr/>
          <p:nvPr/>
        </p:nvGrpSpPr>
        <p:grpSpPr>
          <a:xfrm>
            <a:off x="7374257" y="4516410"/>
            <a:ext cx="2100196" cy="179037"/>
            <a:chOff x="4882243" y="4288971"/>
            <a:chExt cx="2100196" cy="179037"/>
          </a:xfrm>
        </p:grpSpPr>
        <p:sp>
          <p:nvSpPr>
            <p:cNvPr id="43" name="Rectangle 42">
              <a:extLst>
                <a:ext uri="{FF2B5EF4-FFF2-40B4-BE49-F238E27FC236}">
                  <a16:creationId xmlns:a16="http://schemas.microsoft.com/office/drawing/2014/main" id="{395994F2-A61A-93F8-0BDA-5875447E04B5}"/>
                </a:ext>
              </a:extLst>
            </p:cNvPr>
            <p:cNvSpPr/>
            <p:nvPr/>
          </p:nvSpPr>
          <p:spPr>
            <a:xfrm>
              <a:off x="4882243" y="4288973"/>
              <a:ext cx="206828" cy="174171"/>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71557164-4F92-FCEB-0639-F18CCCAF9DC3}"/>
                </a:ext>
              </a:extLst>
            </p:cNvPr>
            <p:cNvSpPr/>
            <p:nvPr/>
          </p:nvSpPr>
          <p:spPr>
            <a:xfrm>
              <a:off x="5084627" y="4293382"/>
              <a:ext cx="206828" cy="174171"/>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2E917278-64B8-529B-7B9D-65E95D05FC41}"/>
                </a:ext>
              </a:extLst>
            </p:cNvPr>
            <p:cNvSpPr/>
            <p:nvPr/>
          </p:nvSpPr>
          <p:spPr>
            <a:xfrm>
              <a:off x="5301469" y="4290662"/>
              <a:ext cx="206828" cy="174171"/>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27A2DB0A-FB84-D8A3-E535-2CC53AAABB60}"/>
                </a:ext>
              </a:extLst>
            </p:cNvPr>
            <p:cNvSpPr/>
            <p:nvPr/>
          </p:nvSpPr>
          <p:spPr>
            <a:xfrm>
              <a:off x="5518311" y="4288972"/>
              <a:ext cx="206828" cy="174171"/>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0DBAF47F-2D27-21C8-739A-12D938D268DC}"/>
                </a:ext>
              </a:extLst>
            </p:cNvPr>
            <p:cNvSpPr/>
            <p:nvPr/>
          </p:nvSpPr>
          <p:spPr>
            <a:xfrm>
              <a:off x="5938158" y="4288973"/>
              <a:ext cx="206828" cy="174171"/>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960DDDC5-C899-D5CC-81B9-D2D6B938FE89}"/>
                </a:ext>
              </a:extLst>
            </p:cNvPr>
            <p:cNvSpPr/>
            <p:nvPr/>
          </p:nvSpPr>
          <p:spPr>
            <a:xfrm>
              <a:off x="5725266" y="4293837"/>
              <a:ext cx="206828" cy="174171"/>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481618B5-F713-6B30-6DAA-96F9926A3702}"/>
                </a:ext>
              </a:extLst>
            </p:cNvPr>
            <p:cNvSpPr/>
            <p:nvPr/>
          </p:nvSpPr>
          <p:spPr>
            <a:xfrm>
              <a:off x="6158950" y="4288972"/>
              <a:ext cx="206828" cy="174171"/>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483FF007-4B8E-DF97-FFCD-A8875E761040}"/>
                </a:ext>
              </a:extLst>
            </p:cNvPr>
            <p:cNvSpPr/>
            <p:nvPr/>
          </p:nvSpPr>
          <p:spPr>
            <a:xfrm>
              <a:off x="6365778" y="4288971"/>
              <a:ext cx="206828" cy="174171"/>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39F225DA-A3CE-5763-1CE5-11990C2E1AF3}"/>
                </a:ext>
              </a:extLst>
            </p:cNvPr>
            <p:cNvSpPr/>
            <p:nvPr/>
          </p:nvSpPr>
          <p:spPr>
            <a:xfrm>
              <a:off x="6573227" y="4288971"/>
              <a:ext cx="206828" cy="174171"/>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747EC652-CB78-79D4-5770-FA332ED48B85}"/>
                </a:ext>
              </a:extLst>
            </p:cNvPr>
            <p:cNvSpPr/>
            <p:nvPr/>
          </p:nvSpPr>
          <p:spPr>
            <a:xfrm>
              <a:off x="6775611" y="4288971"/>
              <a:ext cx="206828" cy="174171"/>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55" name="Straight Arrow Connector 54">
            <a:extLst>
              <a:ext uri="{FF2B5EF4-FFF2-40B4-BE49-F238E27FC236}">
                <a16:creationId xmlns:a16="http://schemas.microsoft.com/office/drawing/2014/main" id="{86EBAECA-4F09-F909-C657-D719DC612F3A}"/>
              </a:ext>
            </a:extLst>
          </p:cNvPr>
          <p:cNvCxnSpPr/>
          <p:nvPr/>
        </p:nvCxnSpPr>
        <p:spPr>
          <a:xfrm flipH="1">
            <a:off x="7576641" y="2951716"/>
            <a:ext cx="320256" cy="14352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EF1E4B7-B261-1642-ED14-8C614F59949C}"/>
              </a:ext>
            </a:extLst>
          </p:cNvPr>
          <p:cNvCxnSpPr/>
          <p:nvPr/>
        </p:nvCxnSpPr>
        <p:spPr>
          <a:xfrm flipH="1">
            <a:off x="7835923" y="3003134"/>
            <a:ext cx="320256" cy="14352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13BBD64-8127-3F4A-9D27-1EBE70356480}"/>
              </a:ext>
            </a:extLst>
          </p:cNvPr>
          <p:cNvCxnSpPr/>
          <p:nvPr/>
        </p:nvCxnSpPr>
        <p:spPr>
          <a:xfrm flipH="1">
            <a:off x="9362143" y="2976180"/>
            <a:ext cx="320256" cy="14352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CC0A955-4494-5C55-0F90-43E9C80ECECF}"/>
              </a:ext>
            </a:extLst>
          </p:cNvPr>
          <p:cNvCxnSpPr>
            <a:cxnSpLocks/>
          </p:cNvCxnSpPr>
          <p:nvPr/>
        </p:nvCxnSpPr>
        <p:spPr>
          <a:xfrm flipH="1">
            <a:off x="8562914" y="2701074"/>
            <a:ext cx="130800" cy="17372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A749DC46-CCA0-FA04-6072-1CFE217383DC}"/>
              </a:ext>
            </a:extLst>
          </p:cNvPr>
          <p:cNvPicPr>
            <a:picLocks noChangeAspect="1"/>
          </p:cNvPicPr>
          <p:nvPr/>
        </p:nvPicPr>
        <p:blipFill>
          <a:blip r:embed="rId4"/>
          <a:stretch>
            <a:fillRect/>
          </a:stretch>
        </p:blipFill>
        <p:spPr>
          <a:xfrm>
            <a:off x="1748314" y="4205080"/>
            <a:ext cx="3483270" cy="971001"/>
          </a:xfrm>
          <a:prstGeom prst="rect">
            <a:avLst/>
          </a:prstGeom>
        </p:spPr>
      </p:pic>
      <p:pic>
        <p:nvPicPr>
          <p:cNvPr id="62" name="Picture 61" descr="A picture containing text, clipart, businesscard&#10;&#10;Description automatically generated">
            <a:extLst>
              <a:ext uri="{FF2B5EF4-FFF2-40B4-BE49-F238E27FC236}">
                <a16:creationId xmlns:a16="http://schemas.microsoft.com/office/drawing/2014/main" id="{354840E4-A7CB-134F-82D8-F588CC214C0C}"/>
              </a:ext>
            </a:extLst>
          </p:cNvPr>
          <p:cNvPicPr>
            <a:picLocks noChangeAspect="1"/>
          </p:cNvPicPr>
          <p:nvPr/>
        </p:nvPicPr>
        <p:blipFill>
          <a:blip r:embed="rId5"/>
          <a:stretch>
            <a:fillRect/>
          </a:stretch>
        </p:blipFill>
        <p:spPr>
          <a:xfrm>
            <a:off x="9925308" y="118831"/>
            <a:ext cx="2000250" cy="1266825"/>
          </a:xfrm>
          <a:prstGeom prst="rect">
            <a:avLst/>
          </a:prstGeom>
        </p:spPr>
      </p:pic>
      <p:sp>
        <p:nvSpPr>
          <p:cNvPr id="64" name="TextBox 63">
            <a:extLst>
              <a:ext uri="{FF2B5EF4-FFF2-40B4-BE49-F238E27FC236}">
                <a16:creationId xmlns:a16="http://schemas.microsoft.com/office/drawing/2014/main" id="{85ACBFBC-A23D-40C8-1180-25CC65B1ACEA}"/>
              </a:ext>
            </a:extLst>
          </p:cNvPr>
          <p:cNvSpPr txBox="1"/>
          <p:nvPr/>
        </p:nvSpPr>
        <p:spPr>
          <a:xfrm>
            <a:off x="818605" y="6060346"/>
            <a:ext cx="9753387" cy="523220"/>
          </a:xfrm>
          <a:prstGeom prst="rect">
            <a:avLst/>
          </a:prstGeom>
          <a:noFill/>
        </p:spPr>
        <p:txBody>
          <a:bodyPr wrap="square">
            <a:spAutoFit/>
          </a:bodyPr>
          <a:lstStyle/>
          <a:p>
            <a:r>
              <a:rPr lang="en-GB" sz="1400" b="0" i="0" dirty="0">
                <a:effectLst/>
                <a:latin typeface="Arial" panose="020B0604020202020204" pitchFamily="34" charset="0"/>
              </a:rPr>
              <a:t>Robert J Peters, Asha Iyer, Laurent </a:t>
            </a:r>
            <a:r>
              <a:rPr lang="en-GB" sz="1400" b="0" i="0" dirty="0" err="1">
                <a:effectLst/>
                <a:latin typeface="Arial" panose="020B0604020202020204" pitchFamily="34" charset="0"/>
              </a:rPr>
              <a:t>Itti</a:t>
            </a:r>
            <a:r>
              <a:rPr lang="en-GB" sz="1400" b="0" i="0" dirty="0">
                <a:effectLst/>
                <a:latin typeface="Arial" panose="020B0604020202020204" pitchFamily="34" charset="0"/>
              </a:rPr>
              <a:t> and Christof Koch. Components of bottom-up gaze allocation in natural images. Vision research, vol. 45, no. 18, pages 2397–2416, 2005</a:t>
            </a:r>
            <a:endParaRPr lang="en-GB" sz="1400" dirty="0"/>
          </a:p>
        </p:txBody>
      </p:sp>
    </p:spTree>
    <p:extLst>
      <p:ext uri="{BB962C8B-B14F-4D97-AF65-F5344CB8AC3E}">
        <p14:creationId xmlns:p14="http://schemas.microsoft.com/office/powerpoint/2010/main" val="41079993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C0A4AE-3216-0B45-C0C2-E63AB3468678}"/>
              </a:ext>
            </a:extLst>
          </p:cNvPr>
          <p:cNvSpPr txBox="1"/>
          <p:nvPr/>
        </p:nvSpPr>
        <p:spPr>
          <a:xfrm>
            <a:off x="795050" y="299292"/>
            <a:ext cx="988580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rgbClr val="ED7D31"/>
                </a:solidFill>
                <a:latin typeface="Calibri Light"/>
              </a:rPr>
              <a:t>Metrics Congruency </a:t>
            </a:r>
            <a:endParaRPr lang="en-US" sz="4000" dirty="0">
              <a:solidFill>
                <a:srgbClr val="ED7D31"/>
              </a:solidFill>
              <a:latin typeface="Calibri Light"/>
              <a:cs typeface="Calibri Light"/>
            </a:endParaRPr>
          </a:p>
        </p:txBody>
      </p:sp>
      <p:sp>
        <p:nvSpPr>
          <p:cNvPr id="9" name="Slide Number Placeholder 8">
            <a:extLst>
              <a:ext uri="{FF2B5EF4-FFF2-40B4-BE49-F238E27FC236}">
                <a16:creationId xmlns:a16="http://schemas.microsoft.com/office/drawing/2014/main" id="{C8071FDD-4510-AE0A-F67F-753D8B61DE87}"/>
              </a:ext>
            </a:extLst>
          </p:cNvPr>
          <p:cNvSpPr>
            <a:spLocks noGrp="1"/>
          </p:cNvSpPr>
          <p:nvPr>
            <p:ph type="sldNum" sz="quarter" idx="12"/>
          </p:nvPr>
        </p:nvSpPr>
        <p:spPr/>
        <p:txBody>
          <a:bodyPr/>
          <a:lstStyle/>
          <a:p>
            <a:fld id="{27C6CCC6-2BE5-4E42-96A4-D1E8E81A3D8E}" type="slidenum">
              <a:rPr lang="de-DE" smtClean="0"/>
              <a:t>53</a:t>
            </a:fld>
            <a:endParaRPr lang="en-US"/>
          </a:p>
        </p:txBody>
      </p:sp>
      <p:grpSp>
        <p:nvGrpSpPr>
          <p:cNvPr id="21" name="Group 20">
            <a:extLst>
              <a:ext uri="{FF2B5EF4-FFF2-40B4-BE49-F238E27FC236}">
                <a16:creationId xmlns:a16="http://schemas.microsoft.com/office/drawing/2014/main" id="{2D333612-82C0-95B5-4ABF-6C96C14634DA}"/>
              </a:ext>
            </a:extLst>
          </p:cNvPr>
          <p:cNvGrpSpPr/>
          <p:nvPr/>
        </p:nvGrpSpPr>
        <p:grpSpPr>
          <a:xfrm>
            <a:off x="1240972" y="1212850"/>
            <a:ext cx="10744200" cy="5143500"/>
            <a:chOff x="1447800" y="1212850"/>
            <a:chExt cx="10744200" cy="5143500"/>
          </a:xfrm>
        </p:grpSpPr>
        <p:grpSp>
          <p:nvGrpSpPr>
            <p:cNvPr id="20" name="Group 19">
              <a:extLst>
                <a:ext uri="{FF2B5EF4-FFF2-40B4-BE49-F238E27FC236}">
                  <a16:creationId xmlns:a16="http://schemas.microsoft.com/office/drawing/2014/main" id="{A1193B16-F642-DD62-55E3-1BD2023FAD82}"/>
                </a:ext>
              </a:extLst>
            </p:cNvPr>
            <p:cNvGrpSpPr/>
            <p:nvPr/>
          </p:nvGrpSpPr>
          <p:grpSpPr>
            <a:xfrm>
              <a:off x="1447800" y="1212850"/>
              <a:ext cx="9144000" cy="5143500"/>
              <a:chOff x="1447800" y="1212850"/>
              <a:chExt cx="9144000" cy="5143500"/>
            </a:xfrm>
          </p:grpSpPr>
          <p:grpSp>
            <p:nvGrpSpPr>
              <p:cNvPr id="17" name="Group 16">
                <a:extLst>
                  <a:ext uri="{FF2B5EF4-FFF2-40B4-BE49-F238E27FC236}">
                    <a16:creationId xmlns:a16="http://schemas.microsoft.com/office/drawing/2014/main" id="{0088CF56-F702-2FEB-D6A2-AADE12D2CD23}"/>
                  </a:ext>
                </a:extLst>
              </p:cNvPr>
              <p:cNvGrpSpPr/>
              <p:nvPr/>
            </p:nvGrpSpPr>
            <p:grpSpPr>
              <a:xfrm>
                <a:off x="1447800" y="1212850"/>
                <a:ext cx="9144000" cy="5143500"/>
                <a:chOff x="1447800" y="1212850"/>
                <a:chExt cx="9144000" cy="5143500"/>
              </a:xfrm>
            </p:grpSpPr>
            <p:pic>
              <p:nvPicPr>
                <p:cNvPr id="13" name="Picture 12" descr="A person holding a frisbee&#10;&#10;Description automatically generated">
                  <a:extLst>
                    <a:ext uri="{FF2B5EF4-FFF2-40B4-BE49-F238E27FC236}">
                      <a16:creationId xmlns:a16="http://schemas.microsoft.com/office/drawing/2014/main" id="{7638E211-3ED8-6855-5350-8130B6878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212850"/>
                  <a:ext cx="9144000" cy="5143500"/>
                </a:xfrm>
                <a:prstGeom prst="rect">
                  <a:avLst/>
                </a:prstGeom>
              </p:spPr>
            </p:pic>
            <p:sp>
              <p:nvSpPr>
                <p:cNvPr id="16" name="Rectangle 15">
                  <a:extLst>
                    <a:ext uri="{FF2B5EF4-FFF2-40B4-BE49-F238E27FC236}">
                      <a16:creationId xmlns:a16="http://schemas.microsoft.com/office/drawing/2014/main" id="{C9347C1F-6579-D78E-148E-EF6D77BA585A}"/>
                    </a:ext>
                  </a:extLst>
                </p:cNvPr>
                <p:cNvSpPr/>
                <p:nvPr/>
              </p:nvSpPr>
              <p:spPr>
                <a:xfrm>
                  <a:off x="8126185" y="4974772"/>
                  <a:ext cx="576943" cy="1632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Rectangle 17">
                <a:extLst>
                  <a:ext uri="{FF2B5EF4-FFF2-40B4-BE49-F238E27FC236}">
                    <a16:creationId xmlns:a16="http://schemas.microsoft.com/office/drawing/2014/main" id="{010B329E-A88D-E9A7-AB81-17F61320E730}"/>
                  </a:ext>
                </a:extLst>
              </p:cNvPr>
              <p:cNvSpPr/>
              <p:nvPr/>
            </p:nvSpPr>
            <p:spPr>
              <a:xfrm>
                <a:off x="8610600" y="4606368"/>
                <a:ext cx="1665514" cy="6296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5" name="Picture 14">
              <a:extLst>
                <a:ext uri="{FF2B5EF4-FFF2-40B4-BE49-F238E27FC236}">
                  <a16:creationId xmlns:a16="http://schemas.microsoft.com/office/drawing/2014/main" id="{6EF179C0-911E-F9CD-0AC4-4AC5B3ADC204}"/>
                </a:ext>
              </a:extLst>
            </p:cNvPr>
            <p:cNvPicPr>
              <a:picLocks noChangeAspect="1"/>
            </p:cNvPicPr>
            <p:nvPr/>
          </p:nvPicPr>
          <p:blipFill>
            <a:blip r:embed="rId4"/>
            <a:stretch>
              <a:fillRect/>
            </a:stretch>
          </p:blipFill>
          <p:spPr>
            <a:xfrm>
              <a:off x="8544528" y="4606368"/>
              <a:ext cx="3647472" cy="920956"/>
            </a:xfrm>
            <a:prstGeom prst="rect">
              <a:avLst/>
            </a:prstGeom>
          </p:spPr>
        </p:pic>
      </p:grpSp>
      <p:pic>
        <p:nvPicPr>
          <p:cNvPr id="22" name="Picture 21" descr="A picture containing text, clipart, businesscard&#10;&#10;Description automatically generated">
            <a:extLst>
              <a:ext uri="{FF2B5EF4-FFF2-40B4-BE49-F238E27FC236}">
                <a16:creationId xmlns:a16="http://schemas.microsoft.com/office/drawing/2014/main" id="{5CF06770-1B7D-B0FC-5740-8D5FFADC566E}"/>
              </a:ext>
            </a:extLst>
          </p:cNvPr>
          <p:cNvPicPr>
            <a:picLocks noChangeAspect="1"/>
          </p:cNvPicPr>
          <p:nvPr/>
        </p:nvPicPr>
        <p:blipFill>
          <a:blip r:embed="rId5"/>
          <a:stretch>
            <a:fillRect/>
          </a:stretch>
        </p:blipFill>
        <p:spPr>
          <a:xfrm>
            <a:off x="9925308" y="118831"/>
            <a:ext cx="2000250" cy="1266825"/>
          </a:xfrm>
          <a:prstGeom prst="rect">
            <a:avLst/>
          </a:prstGeom>
        </p:spPr>
      </p:pic>
      <p:sp>
        <p:nvSpPr>
          <p:cNvPr id="24" name="TextBox 23">
            <a:extLst>
              <a:ext uri="{FF2B5EF4-FFF2-40B4-BE49-F238E27FC236}">
                <a16:creationId xmlns:a16="http://schemas.microsoft.com/office/drawing/2014/main" id="{E7145C1D-1F42-EE06-1ACD-042FAF885E2F}"/>
              </a:ext>
            </a:extLst>
          </p:cNvPr>
          <p:cNvSpPr txBox="1"/>
          <p:nvPr/>
        </p:nvSpPr>
        <p:spPr>
          <a:xfrm>
            <a:off x="576942" y="6259810"/>
            <a:ext cx="9885801" cy="461665"/>
          </a:xfrm>
          <a:prstGeom prst="rect">
            <a:avLst/>
          </a:prstGeom>
          <a:noFill/>
        </p:spPr>
        <p:txBody>
          <a:bodyPr wrap="square">
            <a:spAutoFit/>
          </a:bodyPr>
          <a:lstStyle/>
          <a:p>
            <a:r>
              <a:rPr lang="en-GB" sz="1200" b="0" i="0" dirty="0">
                <a:effectLst/>
                <a:latin typeface="Arial" panose="020B0604020202020204" pitchFamily="34" charset="0"/>
              </a:rPr>
              <a:t>Olivier Le </a:t>
            </a:r>
            <a:r>
              <a:rPr lang="en-GB" sz="1200" b="0" i="0" dirty="0" err="1">
                <a:effectLst/>
                <a:latin typeface="Arial" panose="020B0604020202020204" pitchFamily="34" charset="0"/>
              </a:rPr>
              <a:t>Meur</a:t>
            </a:r>
            <a:r>
              <a:rPr lang="en-GB" sz="1200" b="0" i="0" dirty="0">
                <a:effectLst/>
                <a:latin typeface="Arial" panose="020B0604020202020204" pitchFamily="34" charset="0"/>
              </a:rPr>
              <a:t>, Thierry </a:t>
            </a:r>
            <a:r>
              <a:rPr lang="en-GB" sz="1200" b="0" i="0" dirty="0" err="1">
                <a:effectLst/>
                <a:latin typeface="Arial" panose="020B0604020202020204" pitchFamily="34" charset="0"/>
              </a:rPr>
              <a:t>Baccino</a:t>
            </a:r>
            <a:r>
              <a:rPr lang="en-GB" sz="1200" b="0" i="0" dirty="0">
                <a:effectLst/>
                <a:latin typeface="Arial" panose="020B0604020202020204" pitchFamily="34" charset="0"/>
              </a:rPr>
              <a:t> and Aline </a:t>
            </a:r>
            <a:r>
              <a:rPr lang="en-GB" sz="1200" b="0" i="0" dirty="0" err="1">
                <a:effectLst/>
                <a:latin typeface="Arial" panose="020B0604020202020204" pitchFamily="34" charset="0"/>
              </a:rPr>
              <a:t>Roumy</a:t>
            </a:r>
            <a:r>
              <a:rPr lang="en-GB" sz="1200" b="0" i="0" dirty="0">
                <a:effectLst/>
                <a:latin typeface="Arial" panose="020B0604020202020204" pitchFamily="34" charset="0"/>
              </a:rPr>
              <a:t>. Prediction of the inter-observer visual congruency (IOVC) and application to image ranking. In Proceedings of the 19th ACM international conference on Multimedia, pages  373–382, 2011.</a:t>
            </a:r>
            <a:endParaRPr lang="en-GB" sz="1200" dirty="0"/>
          </a:p>
        </p:txBody>
      </p:sp>
    </p:spTree>
    <p:extLst>
      <p:ext uri="{BB962C8B-B14F-4D97-AF65-F5344CB8AC3E}">
        <p14:creationId xmlns:p14="http://schemas.microsoft.com/office/powerpoint/2010/main" val="31553172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B1C7566-B9EC-1F53-8A0E-0C3BF02543F7}"/>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1 (Quantitative)</a:t>
            </a:r>
            <a:endParaRPr lang="en-US" dirty="0"/>
          </a:p>
        </p:txBody>
      </p:sp>
      <p:sp>
        <p:nvSpPr>
          <p:cNvPr id="11" name="TextBox 10">
            <a:extLst>
              <a:ext uri="{FF2B5EF4-FFF2-40B4-BE49-F238E27FC236}">
                <a16:creationId xmlns:a16="http://schemas.microsoft.com/office/drawing/2014/main" id="{DBADB8E2-441F-7D70-01A4-718EE91E13B5}"/>
              </a:ext>
            </a:extLst>
          </p:cNvPr>
          <p:cNvSpPr txBox="1"/>
          <p:nvPr/>
        </p:nvSpPr>
        <p:spPr>
          <a:xfrm>
            <a:off x="5263532" y="2200380"/>
            <a:ext cx="298347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rgbClr val="FF0000"/>
                </a:solidFill>
                <a:latin typeface="Colonna MT"/>
                <a:cs typeface="Calibri"/>
              </a:rPr>
              <a:t>MIT 1003</a:t>
            </a:r>
          </a:p>
        </p:txBody>
      </p:sp>
      <p:sp>
        <p:nvSpPr>
          <p:cNvPr id="12" name="Slide Number Placeholder 11">
            <a:extLst>
              <a:ext uri="{FF2B5EF4-FFF2-40B4-BE49-F238E27FC236}">
                <a16:creationId xmlns:a16="http://schemas.microsoft.com/office/drawing/2014/main" id="{A07A51AC-7E89-184F-1A0B-30B443B173F1}"/>
              </a:ext>
            </a:extLst>
          </p:cNvPr>
          <p:cNvSpPr>
            <a:spLocks noGrp="1"/>
          </p:cNvSpPr>
          <p:nvPr>
            <p:ph type="sldNum" sz="quarter" idx="12"/>
          </p:nvPr>
        </p:nvSpPr>
        <p:spPr/>
        <p:txBody>
          <a:bodyPr/>
          <a:lstStyle/>
          <a:p>
            <a:fld id="{27C6CCC6-2BE5-4E42-96A4-D1E8E81A3D8E}" type="slidenum">
              <a:rPr lang="de-DE" smtClean="0"/>
              <a:t>54</a:t>
            </a:fld>
            <a:endParaRPr lang="en-US"/>
          </a:p>
        </p:txBody>
      </p:sp>
      <p:pic>
        <p:nvPicPr>
          <p:cNvPr id="4" name="Picture 3" descr="A picture containing text, clipart, businesscard&#10;&#10;Description automatically generated">
            <a:extLst>
              <a:ext uri="{FF2B5EF4-FFF2-40B4-BE49-F238E27FC236}">
                <a16:creationId xmlns:a16="http://schemas.microsoft.com/office/drawing/2014/main" id="{CD2E1731-E16F-C6E4-8263-E4F992A517E4}"/>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5" name="Picture 4">
            <a:extLst>
              <a:ext uri="{FF2B5EF4-FFF2-40B4-BE49-F238E27FC236}">
                <a16:creationId xmlns:a16="http://schemas.microsoft.com/office/drawing/2014/main" id="{E02D92B5-FBD1-3C77-E095-202D1A2E6147}"/>
              </a:ext>
            </a:extLst>
          </p:cNvPr>
          <p:cNvPicPr>
            <a:picLocks noChangeAspect="1"/>
          </p:cNvPicPr>
          <p:nvPr/>
        </p:nvPicPr>
        <p:blipFill>
          <a:blip r:embed="rId4"/>
          <a:stretch>
            <a:fillRect/>
          </a:stretch>
        </p:blipFill>
        <p:spPr>
          <a:xfrm>
            <a:off x="990908" y="3020597"/>
            <a:ext cx="10523356" cy="1981385"/>
          </a:xfrm>
          <a:prstGeom prst="rect">
            <a:avLst/>
          </a:prstGeom>
        </p:spPr>
      </p:pic>
      <p:sp>
        <p:nvSpPr>
          <p:cNvPr id="7" name="Rectangle 6">
            <a:extLst>
              <a:ext uri="{FF2B5EF4-FFF2-40B4-BE49-F238E27FC236}">
                <a16:creationId xmlns:a16="http://schemas.microsoft.com/office/drawing/2014/main" id="{C1245269-0879-A228-D503-1AFF75C61CBE}"/>
              </a:ext>
            </a:extLst>
          </p:cNvPr>
          <p:cNvSpPr/>
          <p:nvPr/>
        </p:nvSpPr>
        <p:spPr>
          <a:xfrm>
            <a:off x="4550229" y="4481652"/>
            <a:ext cx="1012371" cy="499379"/>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1C6E422-AF1E-4C36-B980-E074706B0A9B}"/>
              </a:ext>
            </a:extLst>
          </p:cNvPr>
          <p:cNvSpPr/>
          <p:nvPr/>
        </p:nvSpPr>
        <p:spPr>
          <a:xfrm>
            <a:off x="8032246" y="4502603"/>
            <a:ext cx="1012371" cy="499379"/>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F96BCD9A-945A-3D3E-E6E8-5CF1B4EC491D}"/>
              </a:ext>
            </a:extLst>
          </p:cNvPr>
          <p:cNvSpPr/>
          <p:nvPr/>
        </p:nvSpPr>
        <p:spPr>
          <a:xfrm>
            <a:off x="9121921" y="4502603"/>
            <a:ext cx="1012371" cy="499379"/>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D3A1A18A-FBFC-2B23-ED96-EBFE9624D26F}"/>
              </a:ext>
            </a:extLst>
          </p:cNvPr>
          <p:cNvSpPr/>
          <p:nvPr/>
        </p:nvSpPr>
        <p:spPr>
          <a:xfrm>
            <a:off x="10188721" y="4502603"/>
            <a:ext cx="1012371" cy="499379"/>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731742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C510FB7-BB32-DFB1-38AA-A3C279658901}"/>
              </a:ext>
            </a:extLst>
          </p:cNvPr>
          <p:cNvSpPr txBox="1"/>
          <p:nvPr/>
        </p:nvSpPr>
        <p:spPr>
          <a:xfrm>
            <a:off x="5123692" y="2044072"/>
            <a:ext cx="298347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rgbClr val="FF0000"/>
                </a:solidFill>
                <a:latin typeface="Colonna MT"/>
                <a:cs typeface="Calibri"/>
              </a:rPr>
              <a:t>MIT 1003</a:t>
            </a:r>
          </a:p>
        </p:txBody>
      </p:sp>
      <p:sp>
        <p:nvSpPr>
          <p:cNvPr id="9" name="Title 1">
            <a:extLst>
              <a:ext uri="{FF2B5EF4-FFF2-40B4-BE49-F238E27FC236}">
                <a16:creationId xmlns:a16="http://schemas.microsoft.com/office/drawing/2014/main" id="{9B166B4B-0451-448A-D4F7-E105EF62DA37}"/>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1 (Quantitative)</a:t>
            </a:r>
            <a:endParaRPr lang="en-US" dirty="0"/>
          </a:p>
        </p:txBody>
      </p:sp>
      <p:sp>
        <p:nvSpPr>
          <p:cNvPr id="10" name="Slide Number Placeholder 9">
            <a:extLst>
              <a:ext uri="{FF2B5EF4-FFF2-40B4-BE49-F238E27FC236}">
                <a16:creationId xmlns:a16="http://schemas.microsoft.com/office/drawing/2014/main" id="{7FDFC180-A217-36B0-FA05-A9263EDC9A37}"/>
              </a:ext>
            </a:extLst>
          </p:cNvPr>
          <p:cNvSpPr>
            <a:spLocks noGrp="1"/>
          </p:cNvSpPr>
          <p:nvPr>
            <p:ph type="sldNum" sz="quarter" idx="12"/>
          </p:nvPr>
        </p:nvSpPr>
        <p:spPr/>
        <p:txBody>
          <a:bodyPr/>
          <a:lstStyle/>
          <a:p>
            <a:fld id="{27C6CCC6-2BE5-4E42-96A4-D1E8E81A3D8E}" type="slidenum">
              <a:rPr lang="de-DE" smtClean="0"/>
              <a:t>55</a:t>
            </a:fld>
            <a:endParaRPr lang="en-US"/>
          </a:p>
        </p:txBody>
      </p:sp>
      <p:pic>
        <p:nvPicPr>
          <p:cNvPr id="3" name="Picture 2" descr="A picture containing text, clipart, businesscard&#10;&#10;Description automatically generated">
            <a:extLst>
              <a:ext uri="{FF2B5EF4-FFF2-40B4-BE49-F238E27FC236}">
                <a16:creationId xmlns:a16="http://schemas.microsoft.com/office/drawing/2014/main" id="{99B1AA83-B580-BE97-95B8-5C4240D2064B}"/>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4" name="Picture 3">
            <a:extLst>
              <a:ext uri="{FF2B5EF4-FFF2-40B4-BE49-F238E27FC236}">
                <a16:creationId xmlns:a16="http://schemas.microsoft.com/office/drawing/2014/main" id="{08D9685C-8D55-857E-BA58-BEC4E903A81D}"/>
              </a:ext>
            </a:extLst>
          </p:cNvPr>
          <p:cNvPicPr>
            <a:picLocks noChangeAspect="1"/>
          </p:cNvPicPr>
          <p:nvPr/>
        </p:nvPicPr>
        <p:blipFill>
          <a:blip r:embed="rId4"/>
          <a:stretch>
            <a:fillRect/>
          </a:stretch>
        </p:blipFill>
        <p:spPr>
          <a:xfrm>
            <a:off x="506505" y="3117612"/>
            <a:ext cx="11439556" cy="2314360"/>
          </a:xfrm>
          <a:prstGeom prst="rect">
            <a:avLst/>
          </a:prstGeom>
        </p:spPr>
      </p:pic>
      <p:sp>
        <p:nvSpPr>
          <p:cNvPr id="5" name="Rectangle 4">
            <a:extLst>
              <a:ext uri="{FF2B5EF4-FFF2-40B4-BE49-F238E27FC236}">
                <a16:creationId xmlns:a16="http://schemas.microsoft.com/office/drawing/2014/main" id="{52B87B4E-9931-2B8E-549B-46F90A1E8C9B}"/>
              </a:ext>
            </a:extLst>
          </p:cNvPr>
          <p:cNvSpPr/>
          <p:nvPr/>
        </p:nvSpPr>
        <p:spPr>
          <a:xfrm>
            <a:off x="4111321" y="5025118"/>
            <a:ext cx="1012371" cy="499379"/>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59A8DC8C-CC0E-E94B-01B7-80624C440455}"/>
              </a:ext>
            </a:extLst>
          </p:cNvPr>
          <p:cNvSpPr/>
          <p:nvPr/>
        </p:nvSpPr>
        <p:spPr>
          <a:xfrm>
            <a:off x="5311921" y="5025118"/>
            <a:ext cx="1012371" cy="499379"/>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58CBB09E-A67B-ED54-CAEE-EBD9329DE0FB}"/>
              </a:ext>
            </a:extLst>
          </p:cNvPr>
          <p:cNvSpPr/>
          <p:nvPr/>
        </p:nvSpPr>
        <p:spPr>
          <a:xfrm>
            <a:off x="8403464" y="5025117"/>
            <a:ext cx="1012371" cy="499379"/>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6762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D5F19B92-DE13-49B0-BCD0-C11EB1A927C5}"/>
              </a:ext>
            </a:extLst>
          </p:cNvPr>
          <p:cNvPicPr>
            <a:picLocks noChangeAspect="1"/>
          </p:cNvPicPr>
          <p:nvPr/>
        </p:nvPicPr>
        <p:blipFill rotWithShape="1">
          <a:blip r:embed="rId3"/>
          <a:srcRect b="13142"/>
          <a:stretch/>
        </p:blipFill>
        <p:spPr>
          <a:xfrm>
            <a:off x="1043849" y="1943850"/>
            <a:ext cx="10104302" cy="3175158"/>
          </a:xfrm>
          <a:prstGeom prst="rect">
            <a:avLst/>
          </a:prstGeom>
        </p:spPr>
      </p:pic>
      <p:sp>
        <p:nvSpPr>
          <p:cNvPr id="6" name="Slide Number Placeholder 5">
            <a:extLst>
              <a:ext uri="{FF2B5EF4-FFF2-40B4-BE49-F238E27FC236}">
                <a16:creationId xmlns:a16="http://schemas.microsoft.com/office/drawing/2014/main" id="{EEB8F910-E8E4-339C-68AB-A469A7C09558}"/>
              </a:ext>
            </a:extLst>
          </p:cNvPr>
          <p:cNvSpPr>
            <a:spLocks noGrp="1"/>
          </p:cNvSpPr>
          <p:nvPr>
            <p:ph type="sldNum" sz="quarter" idx="12"/>
          </p:nvPr>
        </p:nvSpPr>
        <p:spPr/>
        <p:txBody>
          <a:bodyPr/>
          <a:lstStyle/>
          <a:p>
            <a:fld id="{27C6CCC6-2BE5-4E42-96A4-D1E8E81A3D8E}" type="slidenum">
              <a:rPr lang="de-DE" smtClean="0"/>
              <a:t>56</a:t>
            </a:fld>
            <a:endParaRPr lang="en-US"/>
          </a:p>
        </p:txBody>
      </p:sp>
      <p:pic>
        <p:nvPicPr>
          <p:cNvPr id="4" name="Picture 3" descr="A picture containing text, clipart, businesscard&#10;&#10;Description automatically generated">
            <a:extLst>
              <a:ext uri="{FF2B5EF4-FFF2-40B4-BE49-F238E27FC236}">
                <a16:creationId xmlns:a16="http://schemas.microsoft.com/office/drawing/2014/main" id="{43BCE49D-A491-65DD-C3E0-28A1436E0F8D}"/>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3" name="Title 1">
            <a:extLst>
              <a:ext uri="{FF2B5EF4-FFF2-40B4-BE49-F238E27FC236}">
                <a16:creationId xmlns:a16="http://schemas.microsoft.com/office/drawing/2014/main" id="{159BCFA2-EC21-3694-DC54-0CBAB2F19246}"/>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1 (Qualitative)</a:t>
            </a:r>
            <a:endParaRPr lang="en-US" dirty="0"/>
          </a:p>
        </p:txBody>
      </p:sp>
    </p:spTree>
    <p:extLst>
      <p:ext uri="{BB962C8B-B14F-4D97-AF65-F5344CB8AC3E}">
        <p14:creationId xmlns:p14="http://schemas.microsoft.com/office/powerpoint/2010/main" val="1002973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AC96A-A19E-5E8B-BCE3-12254BDCAB52}"/>
            </a:ext>
          </a:extLst>
        </p:cNvPr>
        <p:cNvGrpSpPr/>
        <p:nvPr/>
      </p:nvGrpSpPr>
      <p:grpSpPr>
        <a:xfrm>
          <a:off x="0" y="0"/>
          <a:ext cx="0" cy="0"/>
          <a:chOff x="0" y="0"/>
          <a:chExt cx="0" cy="0"/>
        </a:xfrm>
      </p:grpSpPr>
      <p:pic>
        <p:nvPicPr>
          <p:cNvPr id="4" name="Picture 4" descr="A picture containing text, clipart&#10;&#10;Description automatically generated">
            <a:extLst>
              <a:ext uri="{FF2B5EF4-FFF2-40B4-BE49-F238E27FC236}">
                <a16:creationId xmlns:a16="http://schemas.microsoft.com/office/drawing/2014/main" id="{9A61AC63-25E9-0B29-8C27-69677527694D}"/>
              </a:ext>
            </a:extLst>
          </p:cNvPr>
          <p:cNvPicPr>
            <a:picLocks noGrp="1" noChangeAspect="1"/>
          </p:cNvPicPr>
          <p:nvPr>
            <p:ph idx="1"/>
          </p:nvPr>
        </p:nvPicPr>
        <p:blipFill>
          <a:blip r:embed="rId3"/>
          <a:stretch>
            <a:fillRect/>
          </a:stretch>
        </p:blipFill>
        <p:spPr>
          <a:xfrm>
            <a:off x="2556427" y="2155355"/>
            <a:ext cx="2752725" cy="981075"/>
          </a:xfrm>
        </p:spPr>
      </p:pic>
      <p:sp>
        <p:nvSpPr>
          <p:cNvPr id="10" name="Title 1">
            <a:extLst>
              <a:ext uri="{FF2B5EF4-FFF2-40B4-BE49-F238E27FC236}">
                <a16:creationId xmlns:a16="http://schemas.microsoft.com/office/drawing/2014/main" id="{B892757C-5910-F567-5B27-8F5676D07BB4}"/>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1 (Quantitative)</a:t>
            </a:r>
            <a:endParaRPr lang="en-US" dirty="0"/>
          </a:p>
        </p:txBody>
      </p:sp>
      <p:sp>
        <p:nvSpPr>
          <p:cNvPr id="3" name="Slide Number Placeholder 2">
            <a:extLst>
              <a:ext uri="{FF2B5EF4-FFF2-40B4-BE49-F238E27FC236}">
                <a16:creationId xmlns:a16="http://schemas.microsoft.com/office/drawing/2014/main" id="{A1F0AEAF-4DCC-D87F-7862-1B32502AC3E4}"/>
              </a:ext>
            </a:extLst>
          </p:cNvPr>
          <p:cNvSpPr>
            <a:spLocks noGrp="1"/>
          </p:cNvSpPr>
          <p:nvPr>
            <p:ph type="sldNum" sz="quarter" idx="12"/>
          </p:nvPr>
        </p:nvSpPr>
        <p:spPr/>
        <p:txBody>
          <a:bodyPr/>
          <a:lstStyle/>
          <a:p>
            <a:fld id="{330EA680-D336-4FF7-8B7A-9848BB0A1C32}" type="slidenum">
              <a:rPr lang="en-US" smtClean="0"/>
              <a:t>57</a:t>
            </a:fld>
            <a:endParaRPr lang="en-US"/>
          </a:p>
        </p:txBody>
      </p:sp>
      <p:pic>
        <p:nvPicPr>
          <p:cNvPr id="6" name="Picture 5" descr="A picture containing text, clipart, businesscard&#10;&#10;Description automatically generated">
            <a:extLst>
              <a:ext uri="{FF2B5EF4-FFF2-40B4-BE49-F238E27FC236}">
                <a16:creationId xmlns:a16="http://schemas.microsoft.com/office/drawing/2014/main" id="{AD28E307-D433-17DD-EB9C-F99E8DBF3A8A}"/>
              </a:ext>
            </a:extLst>
          </p:cNvPr>
          <p:cNvPicPr>
            <a:picLocks noChangeAspect="1"/>
          </p:cNvPicPr>
          <p:nvPr/>
        </p:nvPicPr>
        <p:blipFill>
          <a:blip r:embed="rId4"/>
          <a:stretch>
            <a:fillRect/>
          </a:stretch>
        </p:blipFill>
        <p:spPr>
          <a:xfrm>
            <a:off x="9925308" y="118831"/>
            <a:ext cx="2000250" cy="1266825"/>
          </a:xfrm>
          <a:prstGeom prst="rect">
            <a:avLst/>
          </a:prstGeom>
        </p:spPr>
      </p:pic>
      <p:pic>
        <p:nvPicPr>
          <p:cNvPr id="7" name="Picture 6">
            <a:extLst>
              <a:ext uri="{FF2B5EF4-FFF2-40B4-BE49-F238E27FC236}">
                <a16:creationId xmlns:a16="http://schemas.microsoft.com/office/drawing/2014/main" id="{2B1558CD-B23E-A481-BE05-D002B5138ABD}"/>
              </a:ext>
            </a:extLst>
          </p:cNvPr>
          <p:cNvPicPr>
            <a:picLocks noChangeAspect="1"/>
          </p:cNvPicPr>
          <p:nvPr/>
        </p:nvPicPr>
        <p:blipFill rotWithShape="1">
          <a:blip r:embed="rId5"/>
          <a:srcRect b="26840"/>
          <a:stretch/>
        </p:blipFill>
        <p:spPr>
          <a:xfrm>
            <a:off x="350326" y="3641090"/>
            <a:ext cx="10841576" cy="1083516"/>
          </a:xfrm>
          <a:prstGeom prst="rect">
            <a:avLst/>
          </a:prstGeom>
        </p:spPr>
      </p:pic>
      <p:pic>
        <p:nvPicPr>
          <p:cNvPr id="8" name="Picture 9" descr="Logo&#10;&#10;Description automatically generated">
            <a:extLst>
              <a:ext uri="{FF2B5EF4-FFF2-40B4-BE49-F238E27FC236}">
                <a16:creationId xmlns:a16="http://schemas.microsoft.com/office/drawing/2014/main" id="{03355957-36A1-59FE-904B-AE2625793531}"/>
              </a:ext>
            </a:extLst>
          </p:cNvPr>
          <p:cNvPicPr>
            <a:picLocks noChangeAspect="1"/>
          </p:cNvPicPr>
          <p:nvPr/>
        </p:nvPicPr>
        <p:blipFill>
          <a:blip r:embed="rId6"/>
          <a:stretch>
            <a:fillRect/>
          </a:stretch>
        </p:blipFill>
        <p:spPr>
          <a:xfrm>
            <a:off x="7404652" y="2009346"/>
            <a:ext cx="1573698" cy="1165167"/>
          </a:xfrm>
          <a:prstGeom prst="rect">
            <a:avLst/>
          </a:prstGeom>
        </p:spPr>
      </p:pic>
    </p:spTree>
    <p:extLst>
      <p:ext uri="{BB962C8B-B14F-4D97-AF65-F5344CB8AC3E}">
        <p14:creationId xmlns:p14="http://schemas.microsoft.com/office/powerpoint/2010/main" val="3467340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27F0F-C4D4-9344-E01D-DAE3690EA7BF}"/>
            </a:ext>
          </a:extLst>
        </p:cNvPr>
        <p:cNvGrpSpPr/>
        <p:nvPr/>
      </p:nvGrpSpPr>
      <p:grpSpPr>
        <a:xfrm>
          <a:off x="0" y="0"/>
          <a:ext cx="0" cy="0"/>
          <a:chOff x="0" y="0"/>
          <a:chExt cx="0" cy="0"/>
        </a:xfrm>
      </p:grpSpPr>
      <p:pic>
        <p:nvPicPr>
          <p:cNvPr id="2" name="Picture 6">
            <a:extLst>
              <a:ext uri="{FF2B5EF4-FFF2-40B4-BE49-F238E27FC236}">
                <a16:creationId xmlns:a16="http://schemas.microsoft.com/office/drawing/2014/main" id="{1918B4A7-7451-91A7-F96D-F1D1DDDAA1AD}"/>
              </a:ext>
            </a:extLst>
          </p:cNvPr>
          <p:cNvPicPr>
            <a:picLocks noChangeAspect="1"/>
          </p:cNvPicPr>
          <p:nvPr/>
        </p:nvPicPr>
        <p:blipFill rotWithShape="1">
          <a:blip r:embed="rId3">
            <a:extLst>
              <a:ext uri="{28A0092B-C50C-407E-A947-70E740481C1C}">
                <a14:useLocalDpi xmlns:a14="http://schemas.microsoft.com/office/drawing/2010/main" val="0"/>
              </a:ext>
            </a:extLst>
          </a:blip>
          <a:srcRect l="209" t="-2243" r="-209" b="-905"/>
          <a:stretch/>
        </p:blipFill>
        <p:spPr>
          <a:xfrm>
            <a:off x="1546185" y="1328034"/>
            <a:ext cx="9099629" cy="5133975"/>
          </a:xfrm>
          <a:prstGeom prst="rect">
            <a:avLst/>
          </a:prstGeom>
        </p:spPr>
      </p:pic>
      <p:sp>
        <p:nvSpPr>
          <p:cNvPr id="6" name="Slide Number Placeholder 5">
            <a:extLst>
              <a:ext uri="{FF2B5EF4-FFF2-40B4-BE49-F238E27FC236}">
                <a16:creationId xmlns:a16="http://schemas.microsoft.com/office/drawing/2014/main" id="{27F64AB4-5CCC-F527-B910-1036CB3247AF}"/>
              </a:ext>
            </a:extLst>
          </p:cNvPr>
          <p:cNvSpPr>
            <a:spLocks noGrp="1"/>
          </p:cNvSpPr>
          <p:nvPr>
            <p:ph type="sldNum" sz="quarter" idx="12"/>
          </p:nvPr>
        </p:nvSpPr>
        <p:spPr/>
        <p:txBody>
          <a:bodyPr/>
          <a:lstStyle/>
          <a:p>
            <a:fld id="{27C6CCC6-2BE5-4E42-96A4-D1E8E81A3D8E}" type="slidenum">
              <a:rPr lang="de-DE" smtClean="0"/>
              <a:t>58</a:t>
            </a:fld>
            <a:endParaRPr lang="en-US"/>
          </a:p>
        </p:txBody>
      </p:sp>
      <p:pic>
        <p:nvPicPr>
          <p:cNvPr id="4" name="Picture 3" descr="A picture containing text, clipart, businesscard&#10;&#10;Description automatically generated">
            <a:extLst>
              <a:ext uri="{FF2B5EF4-FFF2-40B4-BE49-F238E27FC236}">
                <a16:creationId xmlns:a16="http://schemas.microsoft.com/office/drawing/2014/main" id="{09C6868E-9756-4FB1-A2F5-65E6D7687963}"/>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3" name="Title 1">
            <a:extLst>
              <a:ext uri="{FF2B5EF4-FFF2-40B4-BE49-F238E27FC236}">
                <a16:creationId xmlns:a16="http://schemas.microsoft.com/office/drawing/2014/main" id="{55EE75B2-7DB8-DA5C-0535-DF4FBF36019C}"/>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(Qualitative)</a:t>
            </a:r>
            <a:endParaRPr lang="en-US" dirty="0"/>
          </a:p>
        </p:txBody>
      </p:sp>
    </p:spTree>
    <p:extLst>
      <p:ext uri="{BB962C8B-B14F-4D97-AF65-F5344CB8AC3E}">
        <p14:creationId xmlns:p14="http://schemas.microsoft.com/office/powerpoint/2010/main" val="4147279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B0344-3912-CB0D-4068-0AA4482607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C66CD6-F538-23AE-8AA0-D9ADB2D4F7CC}"/>
              </a:ext>
            </a:extLst>
          </p:cNvPr>
          <p:cNvSpPr>
            <a:spLocks noGrp="1"/>
          </p:cNvSpPr>
          <p:nvPr>
            <p:ph type="title"/>
          </p:nvPr>
        </p:nvSpPr>
        <p:spPr/>
        <p:txBody>
          <a:bodyPr/>
          <a:lstStyle/>
          <a:p>
            <a:pPr>
              <a:spcBef>
                <a:spcPts val="1000"/>
              </a:spcBef>
            </a:pPr>
            <a:r>
              <a:rPr lang="en-US">
                <a:solidFill>
                  <a:schemeClr val="accent2"/>
                </a:solidFill>
                <a:cs typeface="Calibri Light"/>
              </a:rPr>
              <a:t>Dataset </a:t>
            </a:r>
            <a:endParaRPr lang="en-US">
              <a:solidFill>
                <a:schemeClr val="accent2"/>
              </a:solidFill>
              <a:ea typeface="Calibri Light"/>
              <a:cs typeface="Calibri Light"/>
            </a:endParaRPr>
          </a:p>
        </p:txBody>
      </p:sp>
      <p:sp>
        <p:nvSpPr>
          <p:cNvPr id="5" name="Slide Number Placeholder 4">
            <a:extLst>
              <a:ext uri="{FF2B5EF4-FFF2-40B4-BE49-F238E27FC236}">
                <a16:creationId xmlns:a16="http://schemas.microsoft.com/office/drawing/2014/main" id="{5049F152-1D31-BEF0-BC40-4B740AF2B7AC}"/>
              </a:ext>
            </a:extLst>
          </p:cNvPr>
          <p:cNvSpPr>
            <a:spLocks noGrp="1"/>
          </p:cNvSpPr>
          <p:nvPr>
            <p:ph type="sldNum" sz="quarter" idx="12"/>
          </p:nvPr>
        </p:nvSpPr>
        <p:spPr/>
        <p:txBody>
          <a:bodyPr/>
          <a:lstStyle/>
          <a:p>
            <a:fld id="{330EA680-D336-4FF7-8B7A-9848BB0A1C32}" type="slidenum">
              <a:rPr lang="en-US" smtClean="0"/>
              <a:t>59</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774DFAD4-69B2-2B31-15AA-B709E5450F91}"/>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16386" name="Picture 2" descr="Road To Heaven Paintings for Sale - Pixels Merch">
            <a:extLst>
              <a:ext uri="{FF2B5EF4-FFF2-40B4-BE49-F238E27FC236}">
                <a16:creationId xmlns:a16="http://schemas.microsoft.com/office/drawing/2014/main" id="{B619C002-1399-9089-C7B5-AC77CC1B9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D1373D5-72D8-ADF3-A219-86FCFCD690C9}"/>
              </a:ext>
            </a:extLst>
          </p:cNvPr>
          <p:cNvSpPr/>
          <p:nvPr/>
        </p:nvSpPr>
        <p:spPr>
          <a:xfrm>
            <a:off x="3098541" y="1474237"/>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4" name="TextBox 3">
            <a:extLst>
              <a:ext uri="{FF2B5EF4-FFF2-40B4-BE49-F238E27FC236}">
                <a16:creationId xmlns:a16="http://schemas.microsoft.com/office/drawing/2014/main" id="{96DEBFAF-0557-C7DE-440E-30964DCFE57A}"/>
              </a:ext>
            </a:extLst>
          </p:cNvPr>
          <p:cNvSpPr txBox="1"/>
          <p:nvPr/>
        </p:nvSpPr>
        <p:spPr>
          <a:xfrm>
            <a:off x="3098542" y="2637563"/>
            <a:ext cx="2416628" cy="2677656"/>
          </a:xfrm>
          <a:prstGeom prst="rect">
            <a:avLst/>
          </a:prstGeom>
          <a:noFill/>
        </p:spPr>
        <p:txBody>
          <a:bodyPr wrap="square" rtlCol="0">
            <a:spAutoFit/>
          </a:bodyPr>
          <a:lstStyle/>
          <a:p>
            <a:pPr algn="ctr"/>
            <a:r>
              <a:rPr lang="en-GB" sz="2400" b="1" dirty="0">
                <a:solidFill>
                  <a:schemeClr val="bg1"/>
                </a:solidFill>
              </a:rPr>
              <a:t>The Model Successfully Leverages the training Approach Through Related Tasks</a:t>
            </a:r>
          </a:p>
        </p:txBody>
      </p:sp>
      <p:sp>
        <p:nvSpPr>
          <p:cNvPr id="9" name="Rectangle 8">
            <a:extLst>
              <a:ext uri="{FF2B5EF4-FFF2-40B4-BE49-F238E27FC236}">
                <a16:creationId xmlns:a16="http://schemas.microsoft.com/office/drawing/2014/main" id="{52CA334D-992E-B59C-435F-F2029746EFE4}"/>
              </a:ext>
            </a:extLst>
          </p:cNvPr>
          <p:cNvSpPr/>
          <p:nvPr/>
        </p:nvSpPr>
        <p:spPr>
          <a:xfrm>
            <a:off x="6918066" y="1483762"/>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10" name="TextBox 9">
            <a:extLst>
              <a:ext uri="{FF2B5EF4-FFF2-40B4-BE49-F238E27FC236}">
                <a16:creationId xmlns:a16="http://schemas.microsoft.com/office/drawing/2014/main" id="{87F5CACA-5C2C-6D7D-0423-94FF63D0047F}"/>
              </a:ext>
            </a:extLst>
          </p:cNvPr>
          <p:cNvSpPr txBox="1"/>
          <p:nvPr/>
        </p:nvSpPr>
        <p:spPr>
          <a:xfrm>
            <a:off x="6918067" y="2647088"/>
            <a:ext cx="2416628" cy="1938992"/>
          </a:xfrm>
          <a:prstGeom prst="rect">
            <a:avLst/>
          </a:prstGeom>
          <a:noFill/>
        </p:spPr>
        <p:txBody>
          <a:bodyPr wrap="square" rtlCol="0">
            <a:spAutoFit/>
          </a:bodyPr>
          <a:lstStyle/>
          <a:p>
            <a:pPr algn="ctr"/>
            <a:r>
              <a:rPr lang="en-GB" sz="2400" b="1" dirty="0">
                <a:solidFill>
                  <a:schemeClr val="bg1"/>
                </a:solidFill>
              </a:rPr>
              <a:t>A Fully Convolutional  Non-Iterative end-to-end model</a:t>
            </a:r>
          </a:p>
        </p:txBody>
      </p:sp>
    </p:spTree>
    <p:extLst>
      <p:ext uri="{BB962C8B-B14F-4D97-AF65-F5344CB8AC3E}">
        <p14:creationId xmlns:p14="http://schemas.microsoft.com/office/powerpoint/2010/main" val="357290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6B9AB64B-36CD-4E91-BAE1-0E1ACEC56C37}"/>
              </a:ext>
            </a:extLst>
          </p:cNvPr>
          <p:cNvPicPr>
            <a:picLocks noChangeAspect="1"/>
          </p:cNvPicPr>
          <p:nvPr/>
        </p:nvPicPr>
        <p:blipFill>
          <a:blip r:embed="rId3"/>
          <a:stretch>
            <a:fillRect/>
          </a:stretch>
        </p:blipFill>
        <p:spPr>
          <a:xfrm>
            <a:off x="10564906" y="82084"/>
            <a:ext cx="1371600" cy="866775"/>
          </a:xfrm>
          <a:prstGeom prst="rect">
            <a:avLst/>
          </a:prstGeom>
        </p:spPr>
      </p:pic>
      <p:sp>
        <p:nvSpPr>
          <p:cNvPr id="7" name="Title 1">
            <a:extLst>
              <a:ext uri="{FF2B5EF4-FFF2-40B4-BE49-F238E27FC236}">
                <a16:creationId xmlns:a16="http://schemas.microsoft.com/office/drawing/2014/main" id="{62C13E76-162A-3044-7C82-7E4A2D058CF9}"/>
              </a:ext>
            </a:extLst>
          </p:cNvPr>
          <p:cNvSpPr txBox="1">
            <a:spLocks/>
          </p:cNvSpPr>
          <p:nvPr/>
        </p:nvSpPr>
        <p:spPr>
          <a:xfrm>
            <a:off x="326985" y="85404"/>
            <a:ext cx="10515600" cy="8625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solidFill>
                  <a:schemeClr val="accent2"/>
                </a:solidFill>
                <a:cs typeface="Calibri Light"/>
              </a:rPr>
              <a:t>Problem formulation </a:t>
            </a:r>
          </a:p>
        </p:txBody>
      </p:sp>
      <p:sp>
        <p:nvSpPr>
          <p:cNvPr id="4" name="Slide Number Placeholder 3">
            <a:extLst>
              <a:ext uri="{FF2B5EF4-FFF2-40B4-BE49-F238E27FC236}">
                <a16:creationId xmlns:a16="http://schemas.microsoft.com/office/drawing/2014/main" id="{A819D139-8F9E-1991-DBC3-3C5D364AD99A}"/>
              </a:ext>
            </a:extLst>
          </p:cNvPr>
          <p:cNvSpPr>
            <a:spLocks noGrp="1"/>
          </p:cNvSpPr>
          <p:nvPr>
            <p:ph type="sldNum" sz="quarter" idx="12"/>
          </p:nvPr>
        </p:nvSpPr>
        <p:spPr/>
        <p:txBody>
          <a:bodyPr/>
          <a:lstStyle/>
          <a:p>
            <a:fld id="{330EA680-D336-4FF7-8B7A-9848BB0A1C32}" type="slidenum">
              <a:rPr lang="en-US" smtClean="0"/>
              <a:t>6</a:t>
            </a:fld>
            <a:endParaRPr lang="en-US"/>
          </a:p>
        </p:txBody>
      </p:sp>
      <p:pic>
        <p:nvPicPr>
          <p:cNvPr id="16" name="Picture 16" descr="A picture containing sport&#10;&#10;Description automatically generated">
            <a:extLst>
              <a:ext uri="{FF2B5EF4-FFF2-40B4-BE49-F238E27FC236}">
                <a16:creationId xmlns:a16="http://schemas.microsoft.com/office/drawing/2014/main" id="{EEB87DD5-FFB7-86C8-9078-5AACD50E2C09}"/>
              </a:ext>
            </a:extLst>
          </p:cNvPr>
          <p:cNvPicPr>
            <a:picLocks noChangeAspect="1"/>
          </p:cNvPicPr>
          <p:nvPr/>
        </p:nvPicPr>
        <p:blipFill>
          <a:blip r:embed="rId4"/>
          <a:stretch>
            <a:fillRect/>
          </a:stretch>
        </p:blipFill>
        <p:spPr>
          <a:xfrm>
            <a:off x="0" y="1099477"/>
            <a:ext cx="12192000" cy="4925627"/>
          </a:xfrm>
          <a:prstGeom prst="rect">
            <a:avLst/>
          </a:prstGeom>
        </p:spPr>
      </p:pic>
      <p:sp>
        <p:nvSpPr>
          <p:cNvPr id="5" name="TextBox 4">
            <a:extLst>
              <a:ext uri="{FF2B5EF4-FFF2-40B4-BE49-F238E27FC236}">
                <a16:creationId xmlns:a16="http://schemas.microsoft.com/office/drawing/2014/main" id="{194A4686-FF34-C91E-129C-109F628E6933}"/>
              </a:ext>
            </a:extLst>
          </p:cNvPr>
          <p:cNvSpPr txBox="1"/>
          <p:nvPr/>
        </p:nvSpPr>
        <p:spPr>
          <a:xfrm>
            <a:off x="290229" y="6277345"/>
            <a:ext cx="63998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5"/>
              </a:rPr>
              <a:t>https://venturebeat.com/wp-content/uploads/2019/07/tobii.jpg</a:t>
            </a:r>
            <a:endParaRPr lang="en-US" dirty="0"/>
          </a:p>
        </p:txBody>
      </p:sp>
    </p:spTree>
    <p:extLst>
      <p:ext uri="{BB962C8B-B14F-4D97-AF65-F5344CB8AC3E}">
        <p14:creationId xmlns:p14="http://schemas.microsoft.com/office/powerpoint/2010/main" val="19367620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33289-5D84-78E4-9139-1D2380E3A8A4}"/>
            </a:ext>
          </a:extLst>
        </p:cNvPr>
        <p:cNvGrpSpPr/>
        <p:nvPr/>
      </p:nvGrpSpPr>
      <p:grpSpPr>
        <a:xfrm>
          <a:off x="0" y="0"/>
          <a:ext cx="0" cy="0"/>
          <a:chOff x="0" y="0"/>
          <a:chExt cx="0" cy="0"/>
        </a:xfrm>
      </p:grpSpPr>
      <p:pic>
        <p:nvPicPr>
          <p:cNvPr id="18434" name="Picture 2" descr="How Hell Has Been Depicted in Art History | Artsy">
            <a:extLst>
              <a:ext uri="{FF2B5EF4-FFF2-40B4-BE49-F238E27FC236}">
                <a16:creationId xmlns:a16="http://schemas.microsoft.com/office/drawing/2014/main" id="{064C3194-B801-BE08-D5F3-391E16796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487"/>
            <a:ext cx="12192000" cy="694848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A53B9C1C-D300-F2E9-312F-FDF975750BEC}"/>
              </a:ext>
            </a:extLst>
          </p:cNvPr>
          <p:cNvSpPr>
            <a:spLocks noGrp="1"/>
          </p:cNvSpPr>
          <p:nvPr>
            <p:ph type="sldNum" sz="quarter" idx="12"/>
          </p:nvPr>
        </p:nvSpPr>
        <p:spPr/>
        <p:txBody>
          <a:bodyPr/>
          <a:lstStyle/>
          <a:p>
            <a:fld id="{330EA680-D336-4FF7-8B7A-9848BB0A1C32}" type="slidenum">
              <a:rPr lang="en-US" smtClean="0"/>
              <a:t>60</a:t>
            </a:fld>
            <a:endParaRPr lang="en-US"/>
          </a:p>
        </p:txBody>
      </p:sp>
      <p:sp>
        <p:nvSpPr>
          <p:cNvPr id="3" name="Rectangle 2">
            <a:extLst>
              <a:ext uri="{FF2B5EF4-FFF2-40B4-BE49-F238E27FC236}">
                <a16:creationId xmlns:a16="http://schemas.microsoft.com/office/drawing/2014/main" id="{9E0728D5-AA56-2383-A606-A993E3D3743E}"/>
              </a:ext>
            </a:extLst>
          </p:cNvPr>
          <p:cNvSpPr/>
          <p:nvPr/>
        </p:nvSpPr>
        <p:spPr>
          <a:xfrm>
            <a:off x="2946141" y="1474237"/>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4" name="TextBox 3">
            <a:extLst>
              <a:ext uri="{FF2B5EF4-FFF2-40B4-BE49-F238E27FC236}">
                <a16:creationId xmlns:a16="http://schemas.microsoft.com/office/drawing/2014/main" id="{C67F400D-FE4A-7835-0DB2-E6C42976DB22}"/>
              </a:ext>
            </a:extLst>
          </p:cNvPr>
          <p:cNvSpPr txBox="1"/>
          <p:nvPr/>
        </p:nvSpPr>
        <p:spPr>
          <a:xfrm>
            <a:off x="2946142" y="2094638"/>
            <a:ext cx="2416628" cy="3416320"/>
          </a:xfrm>
          <a:prstGeom prst="rect">
            <a:avLst/>
          </a:prstGeom>
          <a:noFill/>
        </p:spPr>
        <p:txBody>
          <a:bodyPr wrap="square" rtlCol="0">
            <a:spAutoFit/>
          </a:bodyPr>
          <a:lstStyle/>
          <a:p>
            <a:pPr algn="ctr"/>
            <a:r>
              <a:rPr lang="en-GB" sz="2400" b="1" dirty="0">
                <a:solidFill>
                  <a:schemeClr val="bg1"/>
                </a:solidFill>
              </a:rPr>
              <a:t>The Model is only able to Predict a Single Scanpath per Image, which doesn’t Completely Correspond to Reality</a:t>
            </a:r>
          </a:p>
        </p:txBody>
      </p:sp>
      <p:sp>
        <p:nvSpPr>
          <p:cNvPr id="2" name="Rectangle 1">
            <a:extLst>
              <a:ext uri="{FF2B5EF4-FFF2-40B4-BE49-F238E27FC236}">
                <a16:creationId xmlns:a16="http://schemas.microsoft.com/office/drawing/2014/main" id="{77F21719-24C9-AF72-6F9E-D95179124961}"/>
              </a:ext>
            </a:extLst>
          </p:cNvPr>
          <p:cNvSpPr/>
          <p:nvPr/>
        </p:nvSpPr>
        <p:spPr>
          <a:xfrm>
            <a:off x="6518016" y="1512337"/>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6" name="TextBox 5">
            <a:extLst>
              <a:ext uri="{FF2B5EF4-FFF2-40B4-BE49-F238E27FC236}">
                <a16:creationId xmlns:a16="http://schemas.microsoft.com/office/drawing/2014/main" id="{E18DF4C2-32E3-BF27-0BA9-2E9309C87D67}"/>
              </a:ext>
            </a:extLst>
          </p:cNvPr>
          <p:cNvSpPr txBox="1"/>
          <p:nvPr/>
        </p:nvSpPr>
        <p:spPr>
          <a:xfrm>
            <a:off x="6518017" y="2675663"/>
            <a:ext cx="2416628" cy="1569660"/>
          </a:xfrm>
          <a:prstGeom prst="rect">
            <a:avLst/>
          </a:prstGeom>
          <a:noFill/>
        </p:spPr>
        <p:txBody>
          <a:bodyPr wrap="square" rtlCol="0">
            <a:spAutoFit/>
          </a:bodyPr>
          <a:lstStyle/>
          <a:p>
            <a:pPr algn="ctr"/>
            <a:r>
              <a:rPr lang="en-GB" sz="2400" b="1" dirty="0">
                <a:solidFill>
                  <a:schemeClr val="bg1"/>
                </a:solidFill>
              </a:rPr>
              <a:t>The Model doesn’t Take the Time Dimension into Account </a:t>
            </a:r>
          </a:p>
        </p:txBody>
      </p:sp>
    </p:spTree>
    <p:extLst>
      <p:ext uri="{BB962C8B-B14F-4D97-AF65-F5344CB8AC3E}">
        <p14:creationId xmlns:p14="http://schemas.microsoft.com/office/powerpoint/2010/main" val="268280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2" grpId="0" animBg="1"/>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BB165-5A22-2DD6-B335-E83F3429A200}"/>
            </a:ext>
          </a:extLst>
        </p:cNvPr>
        <p:cNvGrpSpPr/>
        <p:nvPr/>
      </p:nvGrpSpPr>
      <p:grpSpPr>
        <a:xfrm>
          <a:off x="0" y="0"/>
          <a:ext cx="0" cy="0"/>
          <a:chOff x="0" y="0"/>
          <a:chExt cx="0" cy="0"/>
        </a:xfrm>
      </p:grpSpPr>
      <p:pic>
        <p:nvPicPr>
          <p:cNvPr id="10" name="Picture 9" descr="A picture containing text, clipart, businesscard&#10;&#10;Description automatically generated">
            <a:extLst>
              <a:ext uri="{FF2B5EF4-FFF2-40B4-BE49-F238E27FC236}">
                <a16:creationId xmlns:a16="http://schemas.microsoft.com/office/drawing/2014/main" id="{37342491-4750-7DE3-E359-A0C1CFB7F1C6}"/>
              </a:ext>
            </a:extLst>
          </p:cNvPr>
          <p:cNvPicPr>
            <a:picLocks noChangeAspect="1"/>
          </p:cNvPicPr>
          <p:nvPr/>
        </p:nvPicPr>
        <p:blipFill>
          <a:blip r:embed="rId3"/>
          <a:stretch>
            <a:fillRect/>
          </a:stretch>
        </p:blipFill>
        <p:spPr>
          <a:xfrm>
            <a:off x="9925308" y="72178"/>
            <a:ext cx="2000250" cy="1266825"/>
          </a:xfrm>
          <a:prstGeom prst="rect">
            <a:avLst/>
          </a:prstGeom>
        </p:spPr>
      </p:pic>
      <p:pic>
        <p:nvPicPr>
          <p:cNvPr id="15" name="Picture 14">
            <a:extLst>
              <a:ext uri="{FF2B5EF4-FFF2-40B4-BE49-F238E27FC236}">
                <a16:creationId xmlns:a16="http://schemas.microsoft.com/office/drawing/2014/main" id="{412048AF-2144-1456-FCCA-38CCA79C5E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616480D5-7696-4A2D-BF81-053BED4C4B21}"/>
              </a:ext>
            </a:extLst>
          </p:cNvPr>
          <p:cNvSpPr>
            <a:spLocks noGrp="1"/>
          </p:cNvSpPr>
          <p:nvPr>
            <p:ph type="sldNum" sz="quarter" idx="12"/>
          </p:nvPr>
        </p:nvSpPr>
        <p:spPr/>
        <p:txBody>
          <a:bodyPr/>
          <a:lstStyle/>
          <a:p>
            <a:fld id="{330EA680-D336-4FF7-8B7A-9848BB0A1C32}" type="slidenum">
              <a:rPr lang="en-US" smtClean="0"/>
              <a:t>61</a:t>
            </a:fld>
            <a:endParaRPr lang="en-US"/>
          </a:p>
        </p:txBody>
      </p:sp>
      <p:sp>
        <p:nvSpPr>
          <p:cNvPr id="11" name="TextBox 10">
            <a:extLst>
              <a:ext uri="{FF2B5EF4-FFF2-40B4-BE49-F238E27FC236}">
                <a16:creationId xmlns:a16="http://schemas.microsoft.com/office/drawing/2014/main" id="{DFEBDC1A-54C8-D586-FC19-1682EB31B863}"/>
              </a:ext>
            </a:extLst>
          </p:cNvPr>
          <p:cNvSpPr txBox="1"/>
          <p:nvPr/>
        </p:nvSpPr>
        <p:spPr>
          <a:xfrm>
            <a:off x="2812792" y="1548795"/>
            <a:ext cx="6997958" cy="4154984"/>
          </a:xfrm>
          <a:prstGeom prst="rect">
            <a:avLst/>
          </a:prstGeom>
          <a:noFill/>
        </p:spPr>
        <p:txBody>
          <a:bodyPr wrap="square" rtlCol="0">
            <a:spAutoFit/>
          </a:bodyPr>
          <a:lstStyle/>
          <a:p>
            <a:pPr algn="ctr"/>
            <a:r>
              <a:rPr lang="en-GB" sz="8800" b="1" dirty="0">
                <a:solidFill>
                  <a:schemeClr val="bg1"/>
                </a:solidFill>
              </a:rPr>
              <a:t>Domain Adaptive Gaze Modelling</a:t>
            </a:r>
          </a:p>
        </p:txBody>
      </p:sp>
    </p:spTree>
    <p:extLst>
      <p:ext uri="{BB962C8B-B14F-4D97-AF65-F5344CB8AC3E}">
        <p14:creationId xmlns:p14="http://schemas.microsoft.com/office/powerpoint/2010/main" val="51083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6A546-066A-C9B6-F0E3-A1F48D21977A}"/>
            </a:ext>
          </a:extLst>
        </p:cNvPr>
        <p:cNvGrpSpPr/>
        <p:nvPr/>
      </p:nvGrpSpPr>
      <p:grpSpPr>
        <a:xfrm>
          <a:off x="0" y="0"/>
          <a:ext cx="0" cy="0"/>
          <a:chOff x="0" y="0"/>
          <a:chExt cx="0" cy="0"/>
        </a:xfrm>
      </p:grpSpPr>
      <p:pic>
        <p:nvPicPr>
          <p:cNvPr id="10" name="Picture 9" descr="A picture containing text, clipart, businesscard&#10;&#10;Description automatically generated">
            <a:extLst>
              <a:ext uri="{FF2B5EF4-FFF2-40B4-BE49-F238E27FC236}">
                <a16:creationId xmlns:a16="http://schemas.microsoft.com/office/drawing/2014/main" id="{DCD07906-78C0-1043-12AA-7577417A2CBC}"/>
              </a:ext>
            </a:extLst>
          </p:cNvPr>
          <p:cNvPicPr>
            <a:picLocks noChangeAspect="1"/>
          </p:cNvPicPr>
          <p:nvPr/>
        </p:nvPicPr>
        <p:blipFill>
          <a:blip r:embed="rId3"/>
          <a:stretch>
            <a:fillRect/>
          </a:stretch>
        </p:blipFill>
        <p:spPr>
          <a:xfrm>
            <a:off x="9925308" y="72178"/>
            <a:ext cx="2000250" cy="1266825"/>
          </a:xfrm>
          <a:prstGeom prst="rect">
            <a:avLst/>
          </a:prstGeom>
        </p:spPr>
      </p:pic>
      <p:pic>
        <p:nvPicPr>
          <p:cNvPr id="15" name="Picture 14" descr="A painting of a city with boats on the water&#10;&#10;Description automatically generated">
            <a:extLst>
              <a:ext uri="{FF2B5EF4-FFF2-40B4-BE49-F238E27FC236}">
                <a16:creationId xmlns:a16="http://schemas.microsoft.com/office/drawing/2014/main" id="{1194FA34-490C-1E15-A1A8-7B61079EE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4192"/>
            <a:ext cx="12192000" cy="5543808"/>
          </a:xfrm>
          <a:prstGeom prst="rect">
            <a:avLst/>
          </a:prstGeom>
        </p:spPr>
      </p:pic>
      <p:sp>
        <p:nvSpPr>
          <p:cNvPr id="3" name="Slide Number Placeholder 2">
            <a:extLst>
              <a:ext uri="{FF2B5EF4-FFF2-40B4-BE49-F238E27FC236}">
                <a16:creationId xmlns:a16="http://schemas.microsoft.com/office/drawing/2014/main" id="{2B89C977-8525-10FD-771F-016FE26FC369}"/>
              </a:ext>
            </a:extLst>
          </p:cNvPr>
          <p:cNvSpPr>
            <a:spLocks noGrp="1"/>
          </p:cNvSpPr>
          <p:nvPr>
            <p:ph type="sldNum" sz="quarter" idx="12"/>
          </p:nvPr>
        </p:nvSpPr>
        <p:spPr/>
        <p:txBody>
          <a:bodyPr/>
          <a:lstStyle/>
          <a:p>
            <a:fld id="{330EA680-D336-4FF7-8B7A-9848BB0A1C32}" type="slidenum">
              <a:rPr lang="en-US" smtClean="0"/>
              <a:t>62</a:t>
            </a:fld>
            <a:endParaRPr lang="en-US"/>
          </a:p>
        </p:txBody>
      </p:sp>
      <p:sp>
        <p:nvSpPr>
          <p:cNvPr id="7" name="Title 1">
            <a:extLst>
              <a:ext uri="{FF2B5EF4-FFF2-40B4-BE49-F238E27FC236}">
                <a16:creationId xmlns:a16="http://schemas.microsoft.com/office/drawing/2014/main" id="{3AE9F574-DDA4-0BF0-C386-FFB609E5A17E}"/>
              </a:ext>
            </a:extLst>
          </p:cNvPr>
          <p:cNvSpPr txBox="1">
            <a:spLocks/>
          </p:cNvSpPr>
          <p:nvPr/>
        </p:nvSpPr>
        <p:spPr>
          <a:xfrm>
            <a:off x="409833" y="261897"/>
            <a:ext cx="10515600" cy="8625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accent2"/>
                </a:solidFill>
                <a:cs typeface="Calibri Light"/>
              </a:rPr>
              <a:t>Contributions</a:t>
            </a:r>
          </a:p>
        </p:txBody>
      </p:sp>
      <p:sp>
        <p:nvSpPr>
          <p:cNvPr id="5" name="Rectangle 4">
            <a:extLst>
              <a:ext uri="{FF2B5EF4-FFF2-40B4-BE49-F238E27FC236}">
                <a16:creationId xmlns:a16="http://schemas.microsoft.com/office/drawing/2014/main" id="{F1034A31-DBC4-97C9-0783-136DBB33F6A1}"/>
              </a:ext>
            </a:extLst>
          </p:cNvPr>
          <p:cNvSpPr/>
          <p:nvPr/>
        </p:nvSpPr>
        <p:spPr>
          <a:xfrm>
            <a:off x="1622166" y="1474237"/>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6" name="Rectangle 5">
            <a:extLst>
              <a:ext uri="{FF2B5EF4-FFF2-40B4-BE49-F238E27FC236}">
                <a16:creationId xmlns:a16="http://schemas.microsoft.com/office/drawing/2014/main" id="{47802B1A-8FD7-D102-7D12-AA65878F7C35}"/>
              </a:ext>
            </a:extLst>
          </p:cNvPr>
          <p:cNvSpPr/>
          <p:nvPr/>
        </p:nvSpPr>
        <p:spPr>
          <a:xfrm>
            <a:off x="8717901" y="1502814"/>
            <a:ext cx="2416629" cy="4646645"/>
          </a:xfrm>
          <a:prstGeom prst="rect">
            <a:avLst/>
          </a:prstGeom>
          <a:solidFill>
            <a:schemeClr val="tx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8" name="Rectangle 7">
            <a:extLst>
              <a:ext uri="{FF2B5EF4-FFF2-40B4-BE49-F238E27FC236}">
                <a16:creationId xmlns:a16="http://schemas.microsoft.com/office/drawing/2014/main" id="{AF96E4A8-E6B6-64DD-158C-4F189B61E2A4}"/>
              </a:ext>
            </a:extLst>
          </p:cNvPr>
          <p:cNvSpPr/>
          <p:nvPr/>
        </p:nvSpPr>
        <p:spPr>
          <a:xfrm>
            <a:off x="5041446" y="1455189"/>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11" name="TextBox 10">
            <a:extLst>
              <a:ext uri="{FF2B5EF4-FFF2-40B4-BE49-F238E27FC236}">
                <a16:creationId xmlns:a16="http://schemas.microsoft.com/office/drawing/2014/main" id="{D60B337A-27C4-81A5-0EFD-336A0F889706}"/>
              </a:ext>
            </a:extLst>
          </p:cNvPr>
          <p:cNvSpPr txBox="1"/>
          <p:nvPr/>
        </p:nvSpPr>
        <p:spPr>
          <a:xfrm>
            <a:off x="1622167" y="2637563"/>
            <a:ext cx="2416628" cy="1569660"/>
          </a:xfrm>
          <a:prstGeom prst="rect">
            <a:avLst/>
          </a:prstGeom>
          <a:noFill/>
        </p:spPr>
        <p:txBody>
          <a:bodyPr wrap="square" rtlCol="0">
            <a:spAutoFit/>
          </a:bodyPr>
          <a:lstStyle/>
          <a:p>
            <a:pPr algn="ctr"/>
            <a:r>
              <a:rPr lang="en-GB" sz="2400" b="1" dirty="0">
                <a:solidFill>
                  <a:schemeClr val="bg1"/>
                </a:solidFill>
              </a:rPr>
              <a:t>Computational Modelling for Visual Saliency and Scanpath </a:t>
            </a:r>
          </a:p>
        </p:txBody>
      </p:sp>
      <p:sp>
        <p:nvSpPr>
          <p:cNvPr id="12" name="TextBox 11">
            <a:extLst>
              <a:ext uri="{FF2B5EF4-FFF2-40B4-BE49-F238E27FC236}">
                <a16:creationId xmlns:a16="http://schemas.microsoft.com/office/drawing/2014/main" id="{FFD43BDC-B67A-1694-8CB3-AAFDCB36F541}"/>
              </a:ext>
            </a:extLst>
          </p:cNvPr>
          <p:cNvSpPr txBox="1"/>
          <p:nvPr/>
        </p:nvSpPr>
        <p:spPr>
          <a:xfrm>
            <a:off x="5041446" y="2652833"/>
            <a:ext cx="2416628" cy="1938992"/>
          </a:xfrm>
          <a:prstGeom prst="rect">
            <a:avLst/>
          </a:prstGeom>
          <a:noFill/>
        </p:spPr>
        <p:txBody>
          <a:bodyPr wrap="square" rtlCol="0">
            <a:spAutoFit/>
          </a:bodyPr>
          <a:lstStyle/>
          <a:p>
            <a:pPr algn="ctr"/>
            <a:r>
              <a:rPr lang="en-GB" sz="2400" b="1" dirty="0">
                <a:solidFill>
                  <a:schemeClr val="bg1"/>
                </a:solidFill>
              </a:rPr>
              <a:t>Improving the networks representation ability for the art domain</a:t>
            </a:r>
          </a:p>
        </p:txBody>
      </p:sp>
      <p:sp>
        <p:nvSpPr>
          <p:cNvPr id="13" name="TextBox 12">
            <a:extLst>
              <a:ext uri="{FF2B5EF4-FFF2-40B4-BE49-F238E27FC236}">
                <a16:creationId xmlns:a16="http://schemas.microsoft.com/office/drawing/2014/main" id="{0D048B26-3389-DDB2-C04E-9B710C02EE7A}"/>
              </a:ext>
            </a:extLst>
          </p:cNvPr>
          <p:cNvSpPr txBox="1"/>
          <p:nvPr/>
        </p:nvSpPr>
        <p:spPr>
          <a:xfrm>
            <a:off x="8727622" y="2715817"/>
            <a:ext cx="2416628" cy="1569660"/>
          </a:xfrm>
          <a:prstGeom prst="rect">
            <a:avLst/>
          </a:prstGeom>
          <a:noFill/>
        </p:spPr>
        <p:txBody>
          <a:bodyPr wrap="square" rtlCol="0">
            <a:spAutoFit/>
          </a:bodyPr>
          <a:lstStyle/>
          <a:p>
            <a:pPr algn="ctr"/>
            <a:r>
              <a:rPr lang="en-GB" sz="2400" b="1" dirty="0">
                <a:solidFill>
                  <a:schemeClr val="bg1"/>
                </a:solidFill>
              </a:rPr>
              <a:t>Generative Scanpath Prediction for Images </a:t>
            </a:r>
          </a:p>
        </p:txBody>
      </p:sp>
    </p:spTree>
    <p:extLst>
      <p:ext uri="{BB962C8B-B14F-4D97-AF65-F5344CB8AC3E}">
        <p14:creationId xmlns:p14="http://schemas.microsoft.com/office/powerpoint/2010/main" val="147271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1" grpId="0"/>
      <p:bldP spid="12"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269F0-D49A-5489-525A-E4EFD9D01522}"/>
            </a:ext>
          </a:extLst>
        </p:cNvPr>
        <p:cNvGrpSpPr/>
        <p:nvPr/>
      </p:nvGrpSpPr>
      <p:grpSpPr>
        <a:xfrm>
          <a:off x="0" y="0"/>
          <a:ext cx="0" cy="0"/>
          <a:chOff x="0" y="0"/>
          <a:chExt cx="0" cy="0"/>
        </a:xfrm>
      </p:grpSpPr>
      <p:pic>
        <p:nvPicPr>
          <p:cNvPr id="10" name="Picture 9" descr="A picture containing text, clipart, businesscard&#10;&#10;Description automatically generated">
            <a:extLst>
              <a:ext uri="{FF2B5EF4-FFF2-40B4-BE49-F238E27FC236}">
                <a16:creationId xmlns:a16="http://schemas.microsoft.com/office/drawing/2014/main" id="{1266AE1F-224E-144A-34AD-584962BA5217}"/>
              </a:ext>
            </a:extLst>
          </p:cNvPr>
          <p:cNvPicPr>
            <a:picLocks noChangeAspect="1"/>
          </p:cNvPicPr>
          <p:nvPr/>
        </p:nvPicPr>
        <p:blipFill>
          <a:blip r:embed="rId3"/>
          <a:stretch>
            <a:fillRect/>
          </a:stretch>
        </p:blipFill>
        <p:spPr>
          <a:xfrm>
            <a:off x="9925308" y="72178"/>
            <a:ext cx="2000250" cy="1266825"/>
          </a:xfrm>
          <a:prstGeom prst="rect">
            <a:avLst/>
          </a:prstGeom>
        </p:spPr>
      </p:pic>
      <p:pic>
        <p:nvPicPr>
          <p:cNvPr id="15" name="Picture 14" descr="A painting of a city with boats on the water&#10;&#10;Description automatically generated">
            <a:extLst>
              <a:ext uri="{FF2B5EF4-FFF2-40B4-BE49-F238E27FC236}">
                <a16:creationId xmlns:a16="http://schemas.microsoft.com/office/drawing/2014/main" id="{72506CFE-A516-5104-CF85-4F6C565D7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4192"/>
            <a:ext cx="12192000" cy="5543808"/>
          </a:xfrm>
          <a:prstGeom prst="rect">
            <a:avLst/>
          </a:prstGeom>
        </p:spPr>
      </p:pic>
      <p:sp>
        <p:nvSpPr>
          <p:cNvPr id="3" name="Slide Number Placeholder 2">
            <a:extLst>
              <a:ext uri="{FF2B5EF4-FFF2-40B4-BE49-F238E27FC236}">
                <a16:creationId xmlns:a16="http://schemas.microsoft.com/office/drawing/2014/main" id="{1443DE1E-1E2F-8621-CEA9-B14280ABABBF}"/>
              </a:ext>
            </a:extLst>
          </p:cNvPr>
          <p:cNvSpPr>
            <a:spLocks noGrp="1"/>
          </p:cNvSpPr>
          <p:nvPr>
            <p:ph type="sldNum" sz="quarter" idx="12"/>
          </p:nvPr>
        </p:nvSpPr>
        <p:spPr/>
        <p:txBody>
          <a:bodyPr/>
          <a:lstStyle/>
          <a:p>
            <a:fld id="{330EA680-D336-4FF7-8B7A-9848BB0A1C32}" type="slidenum">
              <a:rPr lang="en-US" smtClean="0"/>
              <a:t>63</a:t>
            </a:fld>
            <a:endParaRPr lang="en-US"/>
          </a:p>
        </p:txBody>
      </p:sp>
      <p:sp>
        <p:nvSpPr>
          <p:cNvPr id="7" name="Title 1">
            <a:extLst>
              <a:ext uri="{FF2B5EF4-FFF2-40B4-BE49-F238E27FC236}">
                <a16:creationId xmlns:a16="http://schemas.microsoft.com/office/drawing/2014/main" id="{A0C9752A-FB54-D089-E8CD-E2F210E429A6}"/>
              </a:ext>
            </a:extLst>
          </p:cNvPr>
          <p:cNvSpPr txBox="1">
            <a:spLocks/>
          </p:cNvSpPr>
          <p:nvPr/>
        </p:nvSpPr>
        <p:spPr>
          <a:xfrm>
            <a:off x="409833" y="261897"/>
            <a:ext cx="10515600" cy="8625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accent2"/>
                </a:solidFill>
                <a:cs typeface="Calibri Light"/>
              </a:rPr>
              <a:t>Contributions</a:t>
            </a:r>
          </a:p>
        </p:txBody>
      </p:sp>
      <p:sp>
        <p:nvSpPr>
          <p:cNvPr id="5" name="Rectangle 4">
            <a:extLst>
              <a:ext uri="{FF2B5EF4-FFF2-40B4-BE49-F238E27FC236}">
                <a16:creationId xmlns:a16="http://schemas.microsoft.com/office/drawing/2014/main" id="{92F0876A-D156-FCE3-5070-80E9AB4698CC}"/>
              </a:ext>
            </a:extLst>
          </p:cNvPr>
          <p:cNvSpPr/>
          <p:nvPr/>
        </p:nvSpPr>
        <p:spPr>
          <a:xfrm>
            <a:off x="1622166" y="1474237"/>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6" name="Rectangle 5">
            <a:extLst>
              <a:ext uri="{FF2B5EF4-FFF2-40B4-BE49-F238E27FC236}">
                <a16:creationId xmlns:a16="http://schemas.microsoft.com/office/drawing/2014/main" id="{A0C745E0-F138-9974-CB87-DC2CF0DAFC1F}"/>
              </a:ext>
            </a:extLst>
          </p:cNvPr>
          <p:cNvSpPr/>
          <p:nvPr/>
        </p:nvSpPr>
        <p:spPr>
          <a:xfrm>
            <a:off x="8717901" y="1502814"/>
            <a:ext cx="2416629" cy="4646645"/>
          </a:xfrm>
          <a:prstGeom prst="rect">
            <a:avLst/>
          </a:prstGeom>
          <a:solidFill>
            <a:schemeClr val="tx2">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8" name="Rectangle 7">
            <a:extLst>
              <a:ext uri="{FF2B5EF4-FFF2-40B4-BE49-F238E27FC236}">
                <a16:creationId xmlns:a16="http://schemas.microsoft.com/office/drawing/2014/main" id="{74DDCAB5-926D-080D-5C90-9D14C4A9319F}"/>
              </a:ext>
            </a:extLst>
          </p:cNvPr>
          <p:cNvSpPr/>
          <p:nvPr/>
        </p:nvSpPr>
        <p:spPr>
          <a:xfrm>
            <a:off x="5041446" y="1455189"/>
            <a:ext cx="2416629" cy="4646645"/>
          </a:xfrm>
          <a:prstGeom prst="rect">
            <a:avLst/>
          </a:prstGeom>
          <a:solidFill>
            <a:schemeClr val="tx2">
              <a:lumMod val="75000"/>
              <a:alpha val="2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11" name="TextBox 10">
            <a:extLst>
              <a:ext uri="{FF2B5EF4-FFF2-40B4-BE49-F238E27FC236}">
                <a16:creationId xmlns:a16="http://schemas.microsoft.com/office/drawing/2014/main" id="{6ADC4644-9EEC-7A89-876A-519E0E43C3E9}"/>
              </a:ext>
            </a:extLst>
          </p:cNvPr>
          <p:cNvSpPr txBox="1"/>
          <p:nvPr/>
        </p:nvSpPr>
        <p:spPr>
          <a:xfrm>
            <a:off x="1622167" y="2637563"/>
            <a:ext cx="2416628" cy="1569660"/>
          </a:xfrm>
          <a:prstGeom prst="rect">
            <a:avLst/>
          </a:prstGeom>
          <a:noFill/>
        </p:spPr>
        <p:txBody>
          <a:bodyPr wrap="square" rtlCol="0">
            <a:spAutoFit/>
          </a:bodyPr>
          <a:lstStyle/>
          <a:p>
            <a:pPr algn="ctr"/>
            <a:r>
              <a:rPr lang="en-GB" sz="2400" b="1" dirty="0">
                <a:solidFill>
                  <a:schemeClr val="bg1"/>
                </a:solidFill>
              </a:rPr>
              <a:t>Computational Modelling for Visual Saliency and Scanpath </a:t>
            </a:r>
          </a:p>
        </p:txBody>
      </p:sp>
      <p:sp>
        <p:nvSpPr>
          <p:cNvPr id="12" name="TextBox 11">
            <a:extLst>
              <a:ext uri="{FF2B5EF4-FFF2-40B4-BE49-F238E27FC236}">
                <a16:creationId xmlns:a16="http://schemas.microsoft.com/office/drawing/2014/main" id="{EF168476-8526-8A8A-D41F-FD6629CB376E}"/>
              </a:ext>
            </a:extLst>
          </p:cNvPr>
          <p:cNvSpPr txBox="1"/>
          <p:nvPr/>
        </p:nvSpPr>
        <p:spPr>
          <a:xfrm>
            <a:off x="5041446" y="2652833"/>
            <a:ext cx="2416628" cy="1938992"/>
          </a:xfrm>
          <a:prstGeom prst="rect">
            <a:avLst/>
          </a:prstGeom>
          <a:noFill/>
        </p:spPr>
        <p:txBody>
          <a:bodyPr wrap="square" rtlCol="0">
            <a:spAutoFit/>
          </a:bodyPr>
          <a:lstStyle/>
          <a:p>
            <a:pPr algn="ctr"/>
            <a:r>
              <a:rPr lang="en-GB" sz="2400" b="1" dirty="0">
                <a:solidFill>
                  <a:schemeClr val="bg1"/>
                </a:solidFill>
              </a:rPr>
              <a:t>Improving the networks representation ability for the art domain</a:t>
            </a:r>
          </a:p>
        </p:txBody>
      </p:sp>
      <p:sp>
        <p:nvSpPr>
          <p:cNvPr id="13" name="TextBox 12">
            <a:extLst>
              <a:ext uri="{FF2B5EF4-FFF2-40B4-BE49-F238E27FC236}">
                <a16:creationId xmlns:a16="http://schemas.microsoft.com/office/drawing/2014/main" id="{BE0F0540-F257-5C0E-C4A4-504EDC44EE1D}"/>
              </a:ext>
            </a:extLst>
          </p:cNvPr>
          <p:cNvSpPr txBox="1"/>
          <p:nvPr/>
        </p:nvSpPr>
        <p:spPr>
          <a:xfrm>
            <a:off x="8727622" y="2715817"/>
            <a:ext cx="2416628" cy="1569660"/>
          </a:xfrm>
          <a:prstGeom prst="rect">
            <a:avLst/>
          </a:prstGeom>
          <a:noFill/>
        </p:spPr>
        <p:txBody>
          <a:bodyPr wrap="square" rtlCol="0">
            <a:spAutoFit/>
          </a:bodyPr>
          <a:lstStyle/>
          <a:p>
            <a:pPr algn="ctr"/>
            <a:r>
              <a:rPr lang="en-GB" sz="2400" b="1" dirty="0">
                <a:solidFill>
                  <a:schemeClr val="bg1"/>
                </a:solidFill>
              </a:rPr>
              <a:t>Generative Scanpath Prediction for Images </a:t>
            </a:r>
          </a:p>
        </p:txBody>
      </p:sp>
    </p:spTree>
    <p:extLst>
      <p:ext uri="{BB962C8B-B14F-4D97-AF65-F5344CB8AC3E}">
        <p14:creationId xmlns:p14="http://schemas.microsoft.com/office/powerpoint/2010/main" val="42483608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15B0-BA55-3D70-7CF7-5E2C4EFA7B7C}"/>
              </a:ext>
            </a:extLst>
          </p:cNvPr>
          <p:cNvSpPr>
            <a:spLocks noGrp="1"/>
          </p:cNvSpPr>
          <p:nvPr>
            <p:ph type="title"/>
          </p:nvPr>
        </p:nvSpPr>
        <p:spPr/>
        <p:txBody>
          <a:bodyPr/>
          <a:lstStyle/>
          <a:p>
            <a:pPr>
              <a:spcBef>
                <a:spcPts val="1000"/>
              </a:spcBef>
            </a:pPr>
            <a:r>
              <a:rPr lang="en-US" dirty="0">
                <a:solidFill>
                  <a:schemeClr val="accent2"/>
                </a:solidFill>
                <a:cs typeface="Calibri Light"/>
              </a:rPr>
              <a:t>Domain Adaptive modelling</a:t>
            </a:r>
            <a:endParaRPr lang="en-US" dirty="0">
              <a:solidFill>
                <a:schemeClr val="accent2"/>
              </a:solidFill>
              <a:ea typeface="Calibri Light"/>
              <a:cs typeface="Calibri Light"/>
            </a:endParaRPr>
          </a:p>
        </p:txBody>
      </p:sp>
      <p:sp>
        <p:nvSpPr>
          <p:cNvPr id="3" name="Slide Number Placeholder 2">
            <a:extLst>
              <a:ext uri="{FF2B5EF4-FFF2-40B4-BE49-F238E27FC236}">
                <a16:creationId xmlns:a16="http://schemas.microsoft.com/office/drawing/2014/main" id="{A011CC8E-0763-C5F0-1136-E036E73C5060}"/>
              </a:ext>
            </a:extLst>
          </p:cNvPr>
          <p:cNvSpPr>
            <a:spLocks noGrp="1"/>
          </p:cNvSpPr>
          <p:nvPr>
            <p:ph type="sldNum" sz="quarter" idx="12"/>
          </p:nvPr>
        </p:nvSpPr>
        <p:spPr/>
        <p:txBody>
          <a:bodyPr/>
          <a:lstStyle/>
          <a:p>
            <a:fld id="{330EA680-D336-4FF7-8B7A-9848BB0A1C32}" type="slidenum">
              <a:rPr lang="en-US" smtClean="0"/>
              <a:t>64</a:t>
            </a:fld>
            <a:endParaRPr lang="en-US"/>
          </a:p>
        </p:txBody>
      </p:sp>
      <p:pic>
        <p:nvPicPr>
          <p:cNvPr id="10" name="Picture 10">
            <a:extLst>
              <a:ext uri="{FF2B5EF4-FFF2-40B4-BE49-F238E27FC236}">
                <a16:creationId xmlns:a16="http://schemas.microsoft.com/office/drawing/2014/main" id="{08BEFECD-A75D-5A60-134F-44959BFB3D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32" y="1936982"/>
            <a:ext cx="11098135" cy="4103997"/>
          </a:xfrm>
          <a:prstGeom prst="rect">
            <a:avLst/>
          </a:prstGeom>
        </p:spPr>
      </p:pic>
      <p:pic>
        <p:nvPicPr>
          <p:cNvPr id="5" name="Picture 4" descr="A picture containing text, clipart, businesscard&#10;&#10;Description automatically generated">
            <a:extLst>
              <a:ext uri="{FF2B5EF4-FFF2-40B4-BE49-F238E27FC236}">
                <a16:creationId xmlns:a16="http://schemas.microsoft.com/office/drawing/2014/main" id="{9815A071-247A-5D18-24B7-C51B6586B607}"/>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6" name="TextBox 5">
            <a:extLst>
              <a:ext uri="{FF2B5EF4-FFF2-40B4-BE49-F238E27FC236}">
                <a16:creationId xmlns:a16="http://schemas.microsoft.com/office/drawing/2014/main" id="{4F35089E-B392-34B4-5C50-EB486DD82D9C}"/>
              </a:ext>
            </a:extLst>
          </p:cNvPr>
          <p:cNvSpPr txBox="1"/>
          <p:nvPr/>
        </p:nvSpPr>
        <p:spPr>
          <a:xfrm>
            <a:off x="424542" y="6110481"/>
            <a:ext cx="10526486" cy="577081"/>
          </a:xfrm>
          <a:prstGeom prst="rect">
            <a:avLst/>
          </a:prstGeom>
          <a:noFill/>
        </p:spPr>
        <p:txBody>
          <a:bodyPr wrap="square">
            <a:spAutoFit/>
          </a:bodyPr>
          <a:lstStyle/>
          <a:p>
            <a:r>
              <a:rPr lang="en-GB" sz="1050" dirty="0">
                <a:latin typeface="Arial" panose="020B0604020202020204" pitchFamily="34" charset="0"/>
              </a:rPr>
              <a:t>Mohamed Amine </a:t>
            </a:r>
            <a:r>
              <a:rPr lang="en-GB" sz="1050" dirty="0" err="1">
                <a:latin typeface="Arial" panose="020B0604020202020204" pitchFamily="34" charset="0"/>
              </a:rPr>
              <a:t>Kerkouri</a:t>
            </a:r>
            <a:r>
              <a:rPr lang="en-GB" sz="1050" dirty="0">
                <a:latin typeface="Arial" panose="020B0604020202020204" pitchFamily="34" charset="0"/>
              </a:rPr>
              <a:t>, Marouane </a:t>
            </a:r>
            <a:r>
              <a:rPr lang="en-GB" sz="1050" dirty="0" err="1">
                <a:latin typeface="Arial" panose="020B0604020202020204" pitchFamily="34" charset="0"/>
              </a:rPr>
              <a:t>Tliba</a:t>
            </a:r>
            <a:r>
              <a:rPr lang="en-GB" sz="1050" dirty="0">
                <a:latin typeface="Arial" panose="020B0604020202020204" pitchFamily="34" charset="0"/>
              </a:rPr>
              <a:t>, </a:t>
            </a:r>
            <a:r>
              <a:rPr lang="en-GB" sz="1050" dirty="0" err="1">
                <a:latin typeface="Arial" panose="020B0604020202020204" pitchFamily="34" charset="0"/>
              </a:rPr>
              <a:t>Aladine</a:t>
            </a:r>
            <a:r>
              <a:rPr lang="en-GB" sz="1050" dirty="0">
                <a:latin typeface="Arial" panose="020B0604020202020204" pitchFamily="34" charset="0"/>
              </a:rPr>
              <a:t> </a:t>
            </a:r>
            <a:r>
              <a:rPr lang="en-GB" sz="1050" dirty="0" err="1">
                <a:latin typeface="Arial" panose="020B0604020202020204" pitchFamily="34" charset="0"/>
              </a:rPr>
              <a:t>Chetouani</a:t>
            </a:r>
            <a:r>
              <a:rPr lang="en-GB" sz="1050" dirty="0">
                <a:latin typeface="Arial" panose="020B0604020202020204" pitchFamily="34" charset="0"/>
              </a:rPr>
              <a:t>, and Alessandro Bruno. 2022. A domain adaptive deep learning solution for </a:t>
            </a:r>
            <a:r>
              <a:rPr lang="en-GB" sz="1050" dirty="0" err="1">
                <a:latin typeface="Arial" panose="020B0604020202020204" pitchFamily="34" charset="0"/>
              </a:rPr>
              <a:t>scanpath</a:t>
            </a:r>
            <a:r>
              <a:rPr lang="en-GB" sz="1050" dirty="0">
                <a:latin typeface="Arial" panose="020B0604020202020204" pitchFamily="34" charset="0"/>
              </a:rPr>
              <a:t> prediction of paintings. In Proceedings of the 19th International Conference on Content-based Multimedia Indexing (CBMI '22). Association for Computing Machinery, New York, NY, USA, 57–63. https://doi.org/10.1145/3549555.3549597</a:t>
            </a:r>
          </a:p>
        </p:txBody>
      </p:sp>
    </p:spTree>
    <p:extLst>
      <p:ext uri="{BB962C8B-B14F-4D97-AF65-F5344CB8AC3E}">
        <p14:creationId xmlns:p14="http://schemas.microsoft.com/office/powerpoint/2010/main" val="14648370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11C83-2946-D37B-E1A9-2DA3EF4DF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D66BD5-6B28-4ADA-6C2E-B79248DB516E}"/>
              </a:ext>
            </a:extLst>
          </p:cNvPr>
          <p:cNvSpPr>
            <a:spLocks noGrp="1"/>
          </p:cNvSpPr>
          <p:nvPr>
            <p:ph type="title"/>
          </p:nvPr>
        </p:nvSpPr>
        <p:spPr/>
        <p:txBody>
          <a:bodyPr/>
          <a:lstStyle/>
          <a:p>
            <a:pPr>
              <a:spcBef>
                <a:spcPts val="1000"/>
              </a:spcBef>
            </a:pPr>
            <a:r>
              <a:rPr lang="en-US" dirty="0">
                <a:solidFill>
                  <a:schemeClr val="accent2"/>
                </a:solidFill>
                <a:cs typeface="Calibri Light"/>
              </a:rPr>
              <a:t>Domain Adaptive modelling</a:t>
            </a:r>
            <a:endParaRPr lang="en-US" dirty="0">
              <a:solidFill>
                <a:schemeClr val="accent2"/>
              </a:solidFill>
              <a:ea typeface="Calibri Light"/>
              <a:cs typeface="Calibri Light"/>
            </a:endParaRPr>
          </a:p>
        </p:txBody>
      </p:sp>
      <p:sp>
        <p:nvSpPr>
          <p:cNvPr id="3" name="Slide Number Placeholder 2">
            <a:extLst>
              <a:ext uri="{FF2B5EF4-FFF2-40B4-BE49-F238E27FC236}">
                <a16:creationId xmlns:a16="http://schemas.microsoft.com/office/drawing/2014/main" id="{8DEC9B99-0DDF-454D-7C04-E5CC1B970869}"/>
              </a:ext>
            </a:extLst>
          </p:cNvPr>
          <p:cNvSpPr>
            <a:spLocks noGrp="1"/>
          </p:cNvSpPr>
          <p:nvPr>
            <p:ph type="sldNum" sz="quarter" idx="12"/>
          </p:nvPr>
        </p:nvSpPr>
        <p:spPr/>
        <p:txBody>
          <a:bodyPr/>
          <a:lstStyle/>
          <a:p>
            <a:fld id="{330EA680-D336-4FF7-8B7A-9848BB0A1C32}" type="slidenum">
              <a:rPr lang="en-US" smtClean="0"/>
              <a:t>65</a:t>
            </a:fld>
            <a:endParaRPr lang="en-US"/>
          </a:p>
        </p:txBody>
      </p:sp>
      <p:pic>
        <p:nvPicPr>
          <p:cNvPr id="10" name="Picture 10">
            <a:extLst>
              <a:ext uri="{FF2B5EF4-FFF2-40B4-BE49-F238E27FC236}">
                <a16:creationId xmlns:a16="http://schemas.microsoft.com/office/drawing/2014/main" id="{FBABB70D-BA8C-2745-356C-475C1B1B27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32" y="1936982"/>
            <a:ext cx="11098135" cy="4103997"/>
          </a:xfrm>
          <a:prstGeom prst="rect">
            <a:avLst/>
          </a:prstGeom>
        </p:spPr>
      </p:pic>
      <p:pic>
        <p:nvPicPr>
          <p:cNvPr id="5" name="Picture 4" descr="A picture containing text, clipart, businesscard&#10;&#10;Description automatically generated">
            <a:extLst>
              <a:ext uri="{FF2B5EF4-FFF2-40B4-BE49-F238E27FC236}">
                <a16:creationId xmlns:a16="http://schemas.microsoft.com/office/drawing/2014/main" id="{3209CA48-522B-A027-29EE-EE87EFB4FB09}"/>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4" name="Rectangle 3">
            <a:extLst>
              <a:ext uri="{FF2B5EF4-FFF2-40B4-BE49-F238E27FC236}">
                <a16:creationId xmlns:a16="http://schemas.microsoft.com/office/drawing/2014/main" id="{99ADAD96-9F0E-5DA1-1D57-4ADBFDC0B391}"/>
              </a:ext>
            </a:extLst>
          </p:cNvPr>
          <p:cNvSpPr/>
          <p:nvPr/>
        </p:nvSpPr>
        <p:spPr>
          <a:xfrm>
            <a:off x="342899" y="1828799"/>
            <a:ext cx="4191001" cy="3171826"/>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EBC0186-148A-6DCE-D89E-31621A01FA77}"/>
              </a:ext>
            </a:extLst>
          </p:cNvPr>
          <p:cNvSpPr txBox="1"/>
          <p:nvPr/>
        </p:nvSpPr>
        <p:spPr>
          <a:xfrm>
            <a:off x="424542" y="6110481"/>
            <a:ext cx="10526486" cy="577081"/>
          </a:xfrm>
          <a:prstGeom prst="rect">
            <a:avLst/>
          </a:prstGeom>
          <a:noFill/>
        </p:spPr>
        <p:txBody>
          <a:bodyPr wrap="square">
            <a:spAutoFit/>
          </a:bodyPr>
          <a:lstStyle/>
          <a:p>
            <a:r>
              <a:rPr lang="en-GB" sz="1050" dirty="0">
                <a:latin typeface="Arial" panose="020B0604020202020204" pitchFamily="34" charset="0"/>
              </a:rPr>
              <a:t>Mohamed Amine </a:t>
            </a:r>
            <a:r>
              <a:rPr lang="en-GB" sz="1050" dirty="0" err="1">
                <a:latin typeface="Arial" panose="020B0604020202020204" pitchFamily="34" charset="0"/>
              </a:rPr>
              <a:t>Kerkouri</a:t>
            </a:r>
            <a:r>
              <a:rPr lang="en-GB" sz="1050" dirty="0">
                <a:latin typeface="Arial" panose="020B0604020202020204" pitchFamily="34" charset="0"/>
              </a:rPr>
              <a:t>, Marouane </a:t>
            </a:r>
            <a:r>
              <a:rPr lang="en-GB" sz="1050" dirty="0" err="1">
                <a:latin typeface="Arial" panose="020B0604020202020204" pitchFamily="34" charset="0"/>
              </a:rPr>
              <a:t>Tliba</a:t>
            </a:r>
            <a:r>
              <a:rPr lang="en-GB" sz="1050" dirty="0">
                <a:latin typeface="Arial" panose="020B0604020202020204" pitchFamily="34" charset="0"/>
              </a:rPr>
              <a:t>, </a:t>
            </a:r>
            <a:r>
              <a:rPr lang="en-GB" sz="1050" dirty="0" err="1">
                <a:latin typeface="Arial" panose="020B0604020202020204" pitchFamily="34" charset="0"/>
              </a:rPr>
              <a:t>Aladine</a:t>
            </a:r>
            <a:r>
              <a:rPr lang="en-GB" sz="1050" dirty="0">
                <a:latin typeface="Arial" panose="020B0604020202020204" pitchFamily="34" charset="0"/>
              </a:rPr>
              <a:t> </a:t>
            </a:r>
            <a:r>
              <a:rPr lang="en-GB" sz="1050" dirty="0" err="1">
                <a:latin typeface="Arial" panose="020B0604020202020204" pitchFamily="34" charset="0"/>
              </a:rPr>
              <a:t>Chetouani</a:t>
            </a:r>
            <a:r>
              <a:rPr lang="en-GB" sz="1050" dirty="0">
                <a:latin typeface="Arial" panose="020B0604020202020204" pitchFamily="34" charset="0"/>
              </a:rPr>
              <a:t>, and Alessandro Bruno. 2022. A domain adaptive deep learning solution for </a:t>
            </a:r>
            <a:r>
              <a:rPr lang="en-GB" sz="1050" dirty="0" err="1">
                <a:latin typeface="Arial" panose="020B0604020202020204" pitchFamily="34" charset="0"/>
              </a:rPr>
              <a:t>scanpath</a:t>
            </a:r>
            <a:r>
              <a:rPr lang="en-GB" sz="1050" dirty="0">
                <a:latin typeface="Arial" panose="020B0604020202020204" pitchFamily="34" charset="0"/>
              </a:rPr>
              <a:t> prediction of paintings. In Proceedings of the 19th International Conference on Content-based Multimedia Indexing (CBMI '22). Association for Computing Machinery, New York, NY, USA, 57–63. https://doi.org/10.1145/3549555.3549597</a:t>
            </a:r>
          </a:p>
        </p:txBody>
      </p:sp>
    </p:spTree>
    <p:extLst>
      <p:ext uri="{BB962C8B-B14F-4D97-AF65-F5344CB8AC3E}">
        <p14:creationId xmlns:p14="http://schemas.microsoft.com/office/powerpoint/2010/main" val="29178465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D5306-1C43-0BD1-2A01-8536D155FB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50A26A-A2E5-C903-38E6-5E87A88BA4D8}"/>
              </a:ext>
            </a:extLst>
          </p:cNvPr>
          <p:cNvSpPr>
            <a:spLocks noGrp="1"/>
          </p:cNvSpPr>
          <p:nvPr>
            <p:ph type="title"/>
          </p:nvPr>
        </p:nvSpPr>
        <p:spPr/>
        <p:txBody>
          <a:bodyPr/>
          <a:lstStyle/>
          <a:p>
            <a:pPr>
              <a:spcBef>
                <a:spcPts val="1000"/>
              </a:spcBef>
            </a:pPr>
            <a:r>
              <a:rPr lang="en-US" dirty="0">
                <a:solidFill>
                  <a:schemeClr val="accent2"/>
                </a:solidFill>
                <a:cs typeface="Calibri Light"/>
              </a:rPr>
              <a:t>Domain Adaptive modelling</a:t>
            </a:r>
            <a:endParaRPr lang="en-US" dirty="0">
              <a:solidFill>
                <a:schemeClr val="accent2"/>
              </a:solidFill>
              <a:ea typeface="Calibri Light"/>
              <a:cs typeface="Calibri Light"/>
            </a:endParaRPr>
          </a:p>
        </p:txBody>
      </p:sp>
      <p:sp>
        <p:nvSpPr>
          <p:cNvPr id="3" name="Slide Number Placeholder 2">
            <a:extLst>
              <a:ext uri="{FF2B5EF4-FFF2-40B4-BE49-F238E27FC236}">
                <a16:creationId xmlns:a16="http://schemas.microsoft.com/office/drawing/2014/main" id="{DF51410E-7DB7-765B-FFDB-1B746286773B}"/>
              </a:ext>
            </a:extLst>
          </p:cNvPr>
          <p:cNvSpPr>
            <a:spLocks noGrp="1"/>
          </p:cNvSpPr>
          <p:nvPr>
            <p:ph type="sldNum" sz="quarter" idx="12"/>
          </p:nvPr>
        </p:nvSpPr>
        <p:spPr/>
        <p:txBody>
          <a:bodyPr/>
          <a:lstStyle/>
          <a:p>
            <a:fld id="{330EA680-D336-4FF7-8B7A-9848BB0A1C32}" type="slidenum">
              <a:rPr lang="en-US" smtClean="0"/>
              <a:t>66</a:t>
            </a:fld>
            <a:endParaRPr lang="en-US"/>
          </a:p>
        </p:txBody>
      </p:sp>
      <p:pic>
        <p:nvPicPr>
          <p:cNvPr id="10" name="Picture 10">
            <a:extLst>
              <a:ext uri="{FF2B5EF4-FFF2-40B4-BE49-F238E27FC236}">
                <a16:creationId xmlns:a16="http://schemas.microsoft.com/office/drawing/2014/main" id="{75549F1A-3CA7-E77D-7CD5-E192E07A9B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32" y="1936982"/>
            <a:ext cx="11098135" cy="4103997"/>
          </a:xfrm>
          <a:prstGeom prst="rect">
            <a:avLst/>
          </a:prstGeom>
        </p:spPr>
      </p:pic>
      <p:pic>
        <p:nvPicPr>
          <p:cNvPr id="5" name="Picture 4" descr="A picture containing text, clipart, businesscard&#10;&#10;Description automatically generated">
            <a:extLst>
              <a:ext uri="{FF2B5EF4-FFF2-40B4-BE49-F238E27FC236}">
                <a16:creationId xmlns:a16="http://schemas.microsoft.com/office/drawing/2014/main" id="{D407DFE1-E4F0-83B6-81E4-7CBE64AE40FF}"/>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4" name="Rectangle 3">
            <a:extLst>
              <a:ext uri="{FF2B5EF4-FFF2-40B4-BE49-F238E27FC236}">
                <a16:creationId xmlns:a16="http://schemas.microsoft.com/office/drawing/2014/main" id="{15496F4A-ECF6-3347-9792-3AB386CDC9D9}"/>
              </a:ext>
            </a:extLst>
          </p:cNvPr>
          <p:cNvSpPr/>
          <p:nvPr/>
        </p:nvSpPr>
        <p:spPr>
          <a:xfrm>
            <a:off x="2352676" y="2047875"/>
            <a:ext cx="1238250" cy="2638426"/>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BCDC450-5A4C-63A2-0F6A-6D62480318CE}"/>
              </a:ext>
            </a:extLst>
          </p:cNvPr>
          <p:cNvSpPr txBox="1"/>
          <p:nvPr/>
        </p:nvSpPr>
        <p:spPr>
          <a:xfrm>
            <a:off x="424542" y="6110481"/>
            <a:ext cx="10526486" cy="577081"/>
          </a:xfrm>
          <a:prstGeom prst="rect">
            <a:avLst/>
          </a:prstGeom>
          <a:noFill/>
        </p:spPr>
        <p:txBody>
          <a:bodyPr wrap="square">
            <a:spAutoFit/>
          </a:bodyPr>
          <a:lstStyle/>
          <a:p>
            <a:r>
              <a:rPr lang="en-GB" sz="1050" dirty="0">
                <a:latin typeface="Arial" panose="020B0604020202020204" pitchFamily="34" charset="0"/>
              </a:rPr>
              <a:t>Mohamed Amine </a:t>
            </a:r>
            <a:r>
              <a:rPr lang="en-GB" sz="1050" dirty="0" err="1">
                <a:latin typeface="Arial" panose="020B0604020202020204" pitchFamily="34" charset="0"/>
              </a:rPr>
              <a:t>Kerkouri</a:t>
            </a:r>
            <a:r>
              <a:rPr lang="en-GB" sz="1050" dirty="0">
                <a:latin typeface="Arial" panose="020B0604020202020204" pitchFamily="34" charset="0"/>
              </a:rPr>
              <a:t>, Marouane </a:t>
            </a:r>
            <a:r>
              <a:rPr lang="en-GB" sz="1050" dirty="0" err="1">
                <a:latin typeface="Arial" panose="020B0604020202020204" pitchFamily="34" charset="0"/>
              </a:rPr>
              <a:t>Tliba</a:t>
            </a:r>
            <a:r>
              <a:rPr lang="en-GB" sz="1050" dirty="0">
                <a:latin typeface="Arial" panose="020B0604020202020204" pitchFamily="34" charset="0"/>
              </a:rPr>
              <a:t>, </a:t>
            </a:r>
            <a:r>
              <a:rPr lang="en-GB" sz="1050" dirty="0" err="1">
                <a:latin typeface="Arial" panose="020B0604020202020204" pitchFamily="34" charset="0"/>
              </a:rPr>
              <a:t>Aladine</a:t>
            </a:r>
            <a:r>
              <a:rPr lang="en-GB" sz="1050" dirty="0">
                <a:latin typeface="Arial" panose="020B0604020202020204" pitchFamily="34" charset="0"/>
              </a:rPr>
              <a:t> </a:t>
            </a:r>
            <a:r>
              <a:rPr lang="en-GB" sz="1050" dirty="0" err="1">
                <a:latin typeface="Arial" panose="020B0604020202020204" pitchFamily="34" charset="0"/>
              </a:rPr>
              <a:t>Chetouani</a:t>
            </a:r>
            <a:r>
              <a:rPr lang="en-GB" sz="1050" dirty="0">
                <a:latin typeface="Arial" panose="020B0604020202020204" pitchFamily="34" charset="0"/>
              </a:rPr>
              <a:t>, and Alessandro Bruno. 2022. A domain adaptive deep learning solution for </a:t>
            </a:r>
            <a:r>
              <a:rPr lang="en-GB" sz="1050" dirty="0" err="1">
                <a:latin typeface="Arial" panose="020B0604020202020204" pitchFamily="34" charset="0"/>
              </a:rPr>
              <a:t>scanpath</a:t>
            </a:r>
            <a:r>
              <a:rPr lang="en-GB" sz="1050" dirty="0">
                <a:latin typeface="Arial" panose="020B0604020202020204" pitchFamily="34" charset="0"/>
              </a:rPr>
              <a:t> prediction of paintings. In Proceedings of the 19th International Conference on Content-based Multimedia Indexing (CBMI '22). Association for Computing Machinery, New York, NY, USA, 57–63. https://doi.org/10.1145/3549555.3549597</a:t>
            </a:r>
          </a:p>
        </p:txBody>
      </p:sp>
    </p:spTree>
    <p:extLst>
      <p:ext uri="{BB962C8B-B14F-4D97-AF65-F5344CB8AC3E}">
        <p14:creationId xmlns:p14="http://schemas.microsoft.com/office/powerpoint/2010/main" val="149695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03017-E835-36CD-C4DA-441DC8840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4DCB9C-5F6C-F34E-5110-E237CFB30B7E}"/>
              </a:ext>
            </a:extLst>
          </p:cNvPr>
          <p:cNvSpPr>
            <a:spLocks noGrp="1"/>
          </p:cNvSpPr>
          <p:nvPr>
            <p:ph type="title"/>
          </p:nvPr>
        </p:nvSpPr>
        <p:spPr/>
        <p:txBody>
          <a:bodyPr/>
          <a:lstStyle/>
          <a:p>
            <a:pPr>
              <a:spcBef>
                <a:spcPts val="1000"/>
              </a:spcBef>
            </a:pPr>
            <a:r>
              <a:rPr lang="en-US" dirty="0">
                <a:solidFill>
                  <a:schemeClr val="accent2"/>
                </a:solidFill>
                <a:cs typeface="Calibri Light"/>
              </a:rPr>
              <a:t>Domain Adaptive modelling</a:t>
            </a:r>
            <a:endParaRPr lang="en-US" dirty="0">
              <a:solidFill>
                <a:schemeClr val="accent2"/>
              </a:solidFill>
              <a:ea typeface="Calibri Light"/>
              <a:cs typeface="Calibri Light"/>
            </a:endParaRPr>
          </a:p>
        </p:txBody>
      </p:sp>
      <p:sp>
        <p:nvSpPr>
          <p:cNvPr id="3" name="Slide Number Placeholder 2">
            <a:extLst>
              <a:ext uri="{FF2B5EF4-FFF2-40B4-BE49-F238E27FC236}">
                <a16:creationId xmlns:a16="http://schemas.microsoft.com/office/drawing/2014/main" id="{09D33C6B-EBE9-A14A-C2FC-886276F28CF0}"/>
              </a:ext>
            </a:extLst>
          </p:cNvPr>
          <p:cNvSpPr>
            <a:spLocks noGrp="1"/>
          </p:cNvSpPr>
          <p:nvPr>
            <p:ph type="sldNum" sz="quarter" idx="12"/>
          </p:nvPr>
        </p:nvSpPr>
        <p:spPr/>
        <p:txBody>
          <a:bodyPr/>
          <a:lstStyle/>
          <a:p>
            <a:fld id="{330EA680-D336-4FF7-8B7A-9848BB0A1C32}" type="slidenum">
              <a:rPr lang="en-US" smtClean="0"/>
              <a:t>67</a:t>
            </a:fld>
            <a:endParaRPr lang="en-US"/>
          </a:p>
        </p:txBody>
      </p:sp>
      <p:pic>
        <p:nvPicPr>
          <p:cNvPr id="5" name="Picture 4" descr="A picture containing text, clipart, businesscard&#10;&#10;Description automatically generated">
            <a:extLst>
              <a:ext uri="{FF2B5EF4-FFF2-40B4-BE49-F238E27FC236}">
                <a16:creationId xmlns:a16="http://schemas.microsoft.com/office/drawing/2014/main" id="{39156C6E-4A20-4F57-4C90-914C079C9628}"/>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7" name="Picture 6" descr="A bright light in the dark&#10;&#10;Description automatically generated">
            <a:extLst>
              <a:ext uri="{FF2B5EF4-FFF2-40B4-BE49-F238E27FC236}">
                <a16:creationId xmlns:a16="http://schemas.microsoft.com/office/drawing/2014/main" id="{866792B5-B6C2-5C4B-F870-25D88F52A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807" y="2386930"/>
            <a:ext cx="3017354" cy="3041590"/>
          </a:xfrm>
          <a:prstGeom prst="rect">
            <a:avLst/>
          </a:prstGeom>
        </p:spPr>
      </p:pic>
      <p:pic>
        <p:nvPicPr>
          <p:cNvPr id="9" name="Picture 8">
            <a:extLst>
              <a:ext uri="{FF2B5EF4-FFF2-40B4-BE49-F238E27FC236}">
                <a16:creationId xmlns:a16="http://schemas.microsoft.com/office/drawing/2014/main" id="{86BD36AE-9966-D5BD-62F6-E53F791E9051}"/>
              </a:ext>
            </a:extLst>
          </p:cNvPr>
          <p:cNvPicPr>
            <a:picLocks noChangeAspect="1"/>
          </p:cNvPicPr>
          <p:nvPr/>
        </p:nvPicPr>
        <p:blipFill>
          <a:blip r:embed="rId5"/>
          <a:stretch>
            <a:fillRect/>
          </a:stretch>
        </p:blipFill>
        <p:spPr>
          <a:xfrm>
            <a:off x="7522679" y="2403118"/>
            <a:ext cx="3901778" cy="3025402"/>
          </a:xfrm>
          <a:prstGeom prst="rect">
            <a:avLst/>
          </a:prstGeom>
        </p:spPr>
      </p:pic>
      <p:sp>
        <p:nvSpPr>
          <p:cNvPr id="11" name="Arrow: Right 10">
            <a:extLst>
              <a:ext uri="{FF2B5EF4-FFF2-40B4-BE49-F238E27FC236}">
                <a16:creationId xmlns:a16="http://schemas.microsoft.com/office/drawing/2014/main" id="{50F14AA9-9328-D4AB-967D-6D42ACE22FAB}"/>
              </a:ext>
            </a:extLst>
          </p:cNvPr>
          <p:cNvSpPr/>
          <p:nvPr/>
        </p:nvSpPr>
        <p:spPr>
          <a:xfrm>
            <a:off x="3402161" y="3762375"/>
            <a:ext cx="4120518" cy="485775"/>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0B045F44-F0BB-32EC-E600-03CDEBD3F0BA}"/>
              </a:ext>
            </a:extLst>
          </p:cNvPr>
          <p:cNvSpPr txBox="1"/>
          <p:nvPr/>
        </p:nvSpPr>
        <p:spPr>
          <a:xfrm>
            <a:off x="4381500" y="3089215"/>
            <a:ext cx="2053832" cy="369332"/>
          </a:xfrm>
          <a:prstGeom prst="rect">
            <a:avLst/>
          </a:prstGeom>
          <a:noFill/>
        </p:spPr>
        <p:txBody>
          <a:bodyPr wrap="none" rtlCol="0">
            <a:spAutoFit/>
          </a:bodyPr>
          <a:lstStyle/>
          <a:p>
            <a:r>
              <a:rPr lang="en-GB" dirty="0"/>
              <a:t>Extend the concept</a:t>
            </a:r>
          </a:p>
        </p:txBody>
      </p:sp>
      <p:sp>
        <p:nvSpPr>
          <p:cNvPr id="13" name="TextBox 12">
            <a:extLst>
              <a:ext uri="{FF2B5EF4-FFF2-40B4-BE49-F238E27FC236}">
                <a16:creationId xmlns:a16="http://schemas.microsoft.com/office/drawing/2014/main" id="{6066C69B-2873-170D-986A-5AAAED8CF92C}"/>
              </a:ext>
            </a:extLst>
          </p:cNvPr>
          <p:cNvSpPr txBox="1"/>
          <p:nvPr/>
        </p:nvSpPr>
        <p:spPr>
          <a:xfrm>
            <a:off x="1145459" y="5523103"/>
            <a:ext cx="1290290" cy="369332"/>
          </a:xfrm>
          <a:prstGeom prst="rect">
            <a:avLst/>
          </a:prstGeom>
          <a:noFill/>
        </p:spPr>
        <p:txBody>
          <a:bodyPr wrap="none" rtlCol="0">
            <a:spAutoFit/>
          </a:bodyPr>
          <a:lstStyle/>
          <a:p>
            <a:r>
              <a:rPr lang="en-GB" dirty="0"/>
              <a:t>Central Bias</a:t>
            </a:r>
          </a:p>
        </p:txBody>
      </p:sp>
      <p:sp>
        <p:nvSpPr>
          <p:cNvPr id="14" name="TextBox 13">
            <a:extLst>
              <a:ext uri="{FF2B5EF4-FFF2-40B4-BE49-F238E27FC236}">
                <a16:creationId xmlns:a16="http://schemas.microsoft.com/office/drawing/2014/main" id="{F2AC52B5-589C-0C0B-00A5-396322512D71}"/>
              </a:ext>
            </a:extLst>
          </p:cNvPr>
          <p:cNvSpPr txBox="1"/>
          <p:nvPr/>
        </p:nvSpPr>
        <p:spPr>
          <a:xfrm>
            <a:off x="9032352" y="5523103"/>
            <a:ext cx="1540037" cy="369332"/>
          </a:xfrm>
          <a:prstGeom prst="rect">
            <a:avLst/>
          </a:prstGeom>
          <a:noFill/>
        </p:spPr>
        <p:txBody>
          <a:bodyPr wrap="none" rtlCol="0">
            <a:spAutoFit/>
          </a:bodyPr>
          <a:lstStyle/>
          <a:p>
            <a:r>
              <a:rPr lang="en-GB" dirty="0"/>
              <a:t>Learned Priors</a:t>
            </a:r>
          </a:p>
        </p:txBody>
      </p:sp>
      <p:pic>
        <p:nvPicPr>
          <p:cNvPr id="10" name="Picture 9">
            <a:extLst>
              <a:ext uri="{FF2B5EF4-FFF2-40B4-BE49-F238E27FC236}">
                <a16:creationId xmlns:a16="http://schemas.microsoft.com/office/drawing/2014/main" id="{23A72808-EDEF-74CD-622C-0CA75E029890}"/>
              </a:ext>
            </a:extLst>
          </p:cNvPr>
          <p:cNvPicPr>
            <a:picLocks noChangeAspect="1"/>
          </p:cNvPicPr>
          <p:nvPr/>
        </p:nvPicPr>
        <p:blipFill>
          <a:blip r:embed="rId6"/>
          <a:stretch>
            <a:fillRect/>
          </a:stretch>
        </p:blipFill>
        <p:spPr>
          <a:xfrm>
            <a:off x="7394212" y="1392834"/>
            <a:ext cx="4084674" cy="876376"/>
          </a:xfrm>
          <a:prstGeom prst="rect">
            <a:avLst/>
          </a:prstGeom>
        </p:spPr>
      </p:pic>
      <p:pic>
        <p:nvPicPr>
          <p:cNvPr id="16" name="Picture 15">
            <a:extLst>
              <a:ext uri="{FF2B5EF4-FFF2-40B4-BE49-F238E27FC236}">
                <a16:creationId xmlns:a16="http://schemas.microsoft.com/office/drawing/2014/main" id="{30B39616-C682-D4DE-4332-E85703A0F130}"/>
              </a:ext>
            </a:extLst>
          </p:cNvPr>
          <p:cNvPicPr>
            <a:picLocks noChangeAspect="1"/>
          </p:cNvPicPr>
          <p:nvPr/>
        </p:nvPicPr>
        <p:blipFill>
          <a:blip r:embed="rId7"/>
          <a:stretch>
            <a:fillRect/>
          </a:stretch>
        </p:blipFill>
        <p:spPr>
          <a:xfrm>
            <a:off x="174895" y="1465461"/>
            <a:ext cx="4206605" cy="815411"/>
          </a:xfrm>
          <a:prstGeom prst="rect">
            <a:avLst/>
          </a:prstGeom>
        </p:spPr>
      </p:pic>
      <p:sp>
        <p:nvSpPr>
          <p:cNvPr id="18" name="TextBox 17">
            <a:extLst>
              <a:ext uri="{FF2B5EF4-FFF2-40B4-BE49-F238E27FC236}">
                <a16:creationId xmlns:a16="http://schemas.microsoft.com/office/drawing/2014/main" id="{AF9DB827-9ADB-94D6-E4CD-56C02F7358FD}"/>
              </a:ext>
            </a:extLst>
          </p:cNvPr>
          <p:cNvSpPr txBox="1"/>
          <p:nvPr/>
        </p:nvSpPr>
        <p:spPr>
          <a:xfrm>
            <a:off x="384807" y="6209195"/>
            <a:ext cx="10425703" cy="523220"/>
          </a:xfrm>
          <a:prstGeom prst="rect">
            <a:avLst/>
          </a:prstGeom>
          <a:noFill/>
        </p:spPr>
        <p:txBody>
          <a:bodyPr wrap="square">
            <a:spAutoFit/>
          </a:bodyPr>
          <a:lstStyle/>
          <a:p>
            <a:r>
              <a:rPr lang="en-GB" sz="1400" b="0" i="0" dirty="0" err="1">
                <a:effectLst/>
                <a:latin typeface="Arial" panose="020B0604020202020204" pitchFamily="34" charset="0"/>
              </a:rPr>
              <a:t>Sabira</a:t>
            </a:r>
            <a:r>
              <a:rPr lang="en-GB" sz="1400" b="0" i="0" dirty="0">
                <a:effectLst/>
                <a:latin typeface="Arial" panose="020B0604020202020204" pitchFamily="34" charset="0"/>
              </a:rPr>
              <a:t> K Mannan, Keith H Ruddock and David S Wooding. The relationship between the locations of spatial features and those of fixations made during visual examination of briefly presented images. Spatial vision, 1996.</a:t>
            </a:r>
            <a:endParaRPr lang="en-GB" sz="1400" dirty="0"/>
          </a:p>
        </p:txBody>
      </p:sp>
    </p:spTree>
    <p:extLst>
      <p:ext uri="{BB962C8B-B14F-4D97-AF65-F5344CB8AC3E}">
        <p14:creationId xmlns:p14="http://schemas.microsoft.com/office/powerpoint/2010/main" val="12027535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9DCA0-C835-7007-B746-A1825E3D45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AF2246-B125-2CFD-0BAC-CC08C5078FBC}"/>
              </a:ext>
            </a:extLst>
          </p:cNvPr>
          <p:cNvSpPr>
            <a:spLocks noGrp="1"/>
          </p:cNvSpPr>
          <p:nvPr>
            <p:ph type="title"/>
          </p:nvPr>
        </p:nvSpPr>
        <p:spPr/>
        <p:txBody>
          <a:bodyPr/>
          <a:lstStyle/>
          <a:p>
            <a:pPr>
              <a:spcBef>
                <a:spcPts val="1000"/>
              </a:spcBef>
            </a:pPr>
            <a:r>
              <a:rPr lang="en-US" dirty="0">
                <a:solidFill>
                  <a:schemeClr val="accent2"/>
                </a:solidFill>
                <a:cs typeface="Calibri Light"/>
              </a:rPr>
              <a:t>Domain Adaptive modelling</a:t>
            </a:r>
            <a:endParaRPr lang="en-US" dirty="0">
              <a:solidFill>
                <a:schemeClr val="accent2"/>
              </a:solidFill>
              <a:ea typeface="Calibri Light"/>
              <a:cs typeface="Calibri Light"/>
            </a:endParaRPr>
          </a:p>
        </p:txBody>
      </p:sp>
      <p:sp>
        <p:nvSpPr>
          <p:cNvPr id="3" name="Slide Number Placeholder 2">
            <a:extLst>
              <a:ext uri="{FF2B5EF4-FFF2-40B4-BE49-F238E27FC236}">
                <a16:creationId xmlns:a16="http://schemas.microsoft.com/office/drawing/2014/main" id="{4D5CDCAB-FDE1-820E-53D2-B61D01EAA3B8}"/>
              </a:ext>
            </a:extLst>
          </p:cNvPr>
          <p:cNvSpPr>
            <a:spLocks noGrp="1"/>
          </p:cNvSpPr>
          <p:nvPr>
            <p:ph type="sldNum" sz="quarter" idx="12"/>
          </p:nvPr>
        </p:nvSpPr>
        <p:spPr/>
        <p:txBody>
          <a:bodyPr/>
          <a:lstStyle/>
          <a:p>
            <a:fld id="{330EA680-D336-4FF7-8B7A-9848BB0A1C32}" type="slidenum">
              <a:rPr lang="en-US" smtClean="0"/>
              <a:t>68</a:t>
            </a:fld>
            <a:endParaRPr lang="en-US"/>
          </a:p>
        </p:txBody>
      </p:sp>
      <p:pic>
        <p:nvPicPr>
          <p:cNvPr id="10" name="Picture 10">
            <a:extLst>
              <a:ext uri="{FF2B5EF4-FFF2-40B4-BE49-F238E27FC236}">
                <a16:creationId xmlns:a16="http://schemas.microsoft.com/office/drawing/2014/main" id="{1D43E9BD-5F8D-B2D1-4F78-3A4845C379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32" y="1936982"/>
            <a:ext cx="11098135" cy="4103997"/>
          </a:xfrm>
          <a:prstGeom prst="rect">
            <a:avLst/>
          </a:prstGeom>
        </p:spPr>
      </p:pic>
      <p:pic>
        <p:nvPicPr>
          <p:cNvPr id="5" name="Picture 4" descr="A picture containing text, clipart, businesscard&#10;&#10;Description automatically generated">
            <a:extLst>
              <a:ext uri="{FF2B5EF4-FFF2-40B4-BE49-F238E27FC236}">
                <a16:creationId xmlns:a16="http://schemas.microsoft.com/office/drawing/2014/main" id="{C724103C-8FFB-6AC9-67B9-B29770A6758A}"/>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4" name="Rectangle 3">
            <a:extLst>
              <a:ext uri="{FF2B5EF4-FFF2-40B4-BE49-F238E27FC236}">
                <a16:creationId xmlns:a16="http://schemas.microsoft.com/office/drawing/2014/main" id="{4170A0A3-EECE-E2BE-5C33-76F280BF85A6}"/>
              </a:ext>
            </a:extLst>
          </p:cNvPr>
          <p:cNvSpPr/>
          <p:nvPr/>
        </p:nvSpPr>
        <p:spPr>
          <a:xfrm>
            <a:off x="4314825" y="1771649"/>
            <a:ext cx="4181476" cy="3171826"/>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55E1CCE-5C30-871C-BA95-5791C4B8F3FE}"/>
              </a:ext>
            </a:extLst>
          </p:cNvPr>
          <p:cNvSpPr txBox="1"/>
          <p:nvPr/>
        </p:nvSpPr>
        <p:spPr>
          <a:xfrm>
            <a:off x="424542" y="6110481"/>
            <a:ext cx="10526486" cy="577081"/>
          </a:xfrm>
          <a:prstGeom prst="rect">
            <a:avLst/>
          </a:prstGeom>
          <a:noFill/>
        </p:spPr>
        <p:txBody>
          <a:bodyPr wrap="square">
            <a:spAutoFit/>
          </a:bodyPr>
          <a:lstStyle/>
          <a:p>
            <a:r>
              <a:rPr lang="en-GB" sz="1050" dirty="0">
                <a:latin typeface="Arial" panose="020B0604020202020204" pitchFamily="34" charset="0"/>
              </a:rPr>
              <a:t>Mohamed Amine </a:t>
            </a:r>
            <a:r>
              <a:rPr lang="en-GB" sz="1050" dirty="0" err="1">
                <a:latin typeface="Arial" panose="020B0604020202020204" pitchFamily="34" charset="0"/>
              </a:rPr>
              <a:t>Kerkouri</a:t>
            </a:r>
            <a:r>
              <a:rPr lang="en-GB" sz="1050" dirty="0">
                <a:latin typeface="Arial" panose="020B0604020202020204" pitchFamily="34" charset="0"/>
              </a:rPr>
              <a:t>, Marouane </a:t>
            </a:r>
            <a:r>
              <a:rPr lang="en-GB" sz="1050" dirty="0" err="1">
                <a:latin typeface="Arial" panose="020B0604020202020204" pitchFamily="34" charset="0"/>
              </a:rPr>
              <a:t>Tliba</a:t>
            </a:r>
            <a:r>
              <a:rPr lang="en-GB" sz="1050" dirty="0">
                <a:latin typeface="Arial" panose="020B0604020202020204" pitchFamily="34" charset="0"/>
              </a:rPr>
              <a:t>, </a:t>
            </a:r>
            <a:r>
              <a:rPr lang="en-GB" sz="1050" dirty="0" err="1">
                <a:latin typeface="Arial" panose="020B0604020202020204" pitchFamily="34" charset="0"/>
              </a:rPr>
              <a:t>Aladine</a:t>
            </a:r>
            <a:r>
              <a:rPr lang="en-GB" sz="1050" dirty="0">
                <a:latin typeface="Arial" panose="020B0604020202020204" pitchFamily="34" charset="0"/>
              </a:rPr>
              <a:t> </a:t>
            </a:r>
            <a:r>
              <a:rPr lang="en-GB" sz="1050" dirty="0" err="1">
                <a:latin typeface="Arial" panose="020B0604020202020204" pitchFamily="34" charset="0"/>
              </a:rPr>
              <a:t>Chetouani</a:t>
            </a:r>
            <a:r>
              <a:rPr lang="en-GB" sz="1050" dirty="0">
                <a:latin typeface="Arial" panose="020B0604020202020204" pitchFamily="34" charset="0"/>
              </a:rPr>
              <a:t>, and Alessandro Bruno. 2022. A domain adaptive deep learning solution for </a:t>
            </a:r>
            <a:r>
              <a:rPr lang="en-GB" sz="1050" dirty="0" err="1">
                <a:latin typeface="Arial" panose="020B0604020202020204" pitchFamily="34" charset="0"/>
              </a:rPr>
              <a:t>scanpath</a:t>
            </a:r>
            <a:r>
              <a:rPr lang="en-GB" sz="1050" dirty="0">
                <a:latin typeface="Arial" panose="020B0604020202020204" pitchFamily="34" charset="0"/>
              </a:rPr>
              <a:t> prediction of paintings. In Proceedings of the 19th International Conference on Content-based Multimedia Indexing (CBMI '22). Association for Computing Machinery, New York, NY, USA, 57–63. https://doi.org/10.1145/3549555.3549597</a:t>
            </a:r>
          </a:p>
        </p:txBody>
      </p:sp>
    </p:spTree>
    <p:extLst>
      <p:ext uri="{BB962C8B-B14F-4D97-AF65-F5344CB8AC3E}">
        <p14:creationId xmlns:p14="http://schemas.microsoft.com/office/powerpoint/2010/main" val="1120505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23961-AA93-D6F7-7A06-CCDAF0F341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74BC16-E56B-A9CC-5155-9415D2AB48F7}"/>
              </a:ext>
            </a:extLst>
          </p:cNvPr>
          <p:cNvSpPr>
            <a:spLocks noGrp="1"/>
          </p:cNvSpPr>
          <p:nvPr>
            <p:ph type="title"/>
          </p:nvPr>
        </p:nvSpPr>
        <p:spPr/>
        <p:txBody>
          <a:bodyPr/>
          <a:lstStyle/>
          <a:p>
            <a:pPr>
              <a:spcBef>
                <a:spcPts val="1000"/>
              </a:spcBef>
            </a:pPr>
            <a:r>
              <a:rPr lang="en-US" dirty="0">
                <a:solidFill>
                  <a:schemeClr val="accent2"/>
                </a:solidFill>
                <a:cs typeface="Calibri Light"/>
              </a:rPr>
              <a:t>Domain Adaptive modelling</a:t>
            </a:r>
            <a:endParaRPr lang="en-US" dirty="0">
              <a:solidFill>
                <a:schemeClr val="accent2"/>
              </a:solidFill>
              <a:ea typeface="Calibri Light"/>
              <a:cs typeface="Calibri Light"/>
            </a:endParaRPr>
          </a:p>
        </p:txBody>
      </p:sp>
      <p:sp>
        <p:nvSpPr>
          <p:cNvPr id="3" name="Slide Number Placeholder 2">
            <a:extLst>
              <a:ext uri="{FF2B5EF4-FFF2-40B4-BE49-F238E27FC236}">
                <a16:creationId xmlns:a16="http://schemas.microsoft.com/office/drawing/2014/main" id="{E461CCCA-40AA-DE41-2D0E-4F6C3A3FA96B}"/>
              </a:ext>
            </a:extLst>
          </p:cNvPr>
          <p:cNvSpPr>
            <a:spLocks noGrp="1"/>
          </p:cNvSpPr>
          <p:nvPr>
            <p:ph type="sldNum" sz="quarter" idx="12"/>
          </p:nvPr>
        </p:nvSpPr>
        <p:spPr/>
        <p:txBody>
          <a:bodyPr/>
          <a:lstStyle/>
          <a:p>
            <a:fld id="{330EA680-D336-4FF7-8B7A-9848BB0A1C32}" type="slidenum">
              <a:rPr lang="en-US" smtClean="0"/>
              <a:t>69</a:t>
            </a:fld>
            <a:endParaRPr lang="en-US"/>
          </a:p>
        </p:txBody>
      </p:sp>
      <p:pic>
        <p:nvPicPr>
          <p:cNvPr id="10" name="Picture 10">
            <a:extLst>
              <a:ext uri="{FF2B5EF4-FFF2-40B4-BE49-F238E27FC236}">
                <a16:creationId xmlns:a16="http://schemas.microsoft.com/office/drawing/2014/main" id="{37A1BF12-AB19-5955-36E8-E52CC30608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32" y="1936982"/>
            <a:ext cx="11098135" cy="4103997"/>
          </a:xfrm>
          <a:prstGeom prst="rect">
            <a:avLst/>
          </a:prstGeom>
        </p:spPr>
      </p:pic>
      <p:pic>
        <p:nvPicPr>
          <p:cNvPr id="5" name="Picture 4" descr="A picture containing text, clipart, businesscard&#10;&#10;Description automatically generated">
            <a:extLst>
              <a:ext uri="{FF2B5EF4-FFF2-40B4-BE49-F238E27FC236}">
                <a16:creationId xmlns:a16="http://schemas.microsoft.com/office/drawing/2014/main" id="{63FEA2F9-4D17-C127-B6E4-3A4547CF0832}"/>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4" name="Rectangle 3">
            <a:extLst>
              <a:ext uri="{FF2B5EF4-FFF2-40B4-BE49-F238E27FC236}">
                <a16:creationId xmlns:a16="http://schemas.microsoft.com/office/drawing/2014/main" id="{3E842874-BE92-F94C-3733-E54AC6942680}"/>
              </a:ext>
            </a:extLst>
          </p:cNvPr>
          <p:cNvSpPr/>
          <p:nvPr/>
        </p:nvSpPr>
        <p:spPr>
          <a:xfrm>
            <a:off x="7086599" y="3543299"/>
            <a:ext cx="971551" cy="1343025"/>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667A67E3-AA6C-740A-DDAA-B73476192F88}"/>
              </a:ext>
            </a:extLst>
          </p:cNvPr>
          <p:cNvSpPr txBox="1"/>
          <p:nvPr/>
        </p:nvSpPr>
        <p:spPr>
          <a:xfrm>
            <a:off x="424542" y="6110481"/>
            <a:ext cx="10526486" cy="577081"/>
          </a:xfrm>
          <a:prstGeom prst="rect">
            <a:avLst/>
          </a:prstGeom>
          <a:noFill/>
        </p:spPr>
        <p:txBody>
          <a:bodyPr wrap="square">
            <a:spAutoFit/>
          </a:bodyPr>
          <a:lstStyle/>
          <a:p>
            <a:r>
              <a:rPr lang="en-GB" sz="1050" dirty="0">
                <a:latin typeface="Arial" panose="020B0604020202020204" pitchFamily="34" charset="0"/>
              </a:rPr>
              <a:t>Mohamed Amine </a:t>
            </a:r>
            <a:r>
              <a:rPr lang="en-GB" sz="1050" dirty="0" err="1">
                <a:latin typeface="Arial" panose="020B0604020202020204" pitchFamily="34" charset="0"/>
              </a:rPr>
              <a:t>Kerkouri</a:t>
            </a:r>
            <a:r>
              <a:rPr lang="en-GB" sz="1050" dirty="0">
                <a:latin typeface="Arial" panose="020B0604020202020204" pitchFamily="34" charset="0"/>
              </a:rPr>
              <a:t>, Marouane </a:t>
            </a:r>
            <a:r>
              <a:rPr lang="en-GB" sz="1050" dirty="0" err="1">
                <a:latin typeface="Arial" panose="020B0604020202020204" pitchFamily="34" charset="0"/>
              </a:rPr>
              <a:t>Tliba</a:t>
            </a:r>
            <a:r>
              <a:rPr lang="en-GB" sz="1050" dirty="0">
                <a:latin typeface="Arial" panose="020B0604020202020204" pitchFamily="34" charset="0"/>
              </a:rPr>
              <a:t>, </a:t>
            </a:r>
            <a:r>
              <a:rPr lang="en-GB" sz="1050" dirty="0" err="1">
                <a:latin typeface="Arial" panose="020B0604020202020204" pitchFamily="34" charset="0"/>
              </a:rPr>
              <a:t>Aladine</a:t>
            </a:r>
            <a:r>
              <a:rPr lang="en-GB" sz="1050" dirty="0">
                <a:latin typeface="Arial" panose="020B0604020202020204" pitchFamily="34" charset="0"/>
              </a:rPr>
              <a:t> </a:t>
            </a:r>
            <a:r>
              <a:rPr lang="en-GB" sz="1050" dirty="0" err="1">
                <a:latin typeface="Arial" panose="020B0604020202020204" pitchFamily="34" charset="0"/>
              </a:rPr>
              <a:t>Chetouani</a:t>
            </a:r>
            <a:r>
              <a:rPr lang="en-GB" sz="1050" dirty="0">
                <a:latin typeface="Arial" panose="020B0604020202020204" pitchFamily="34" charset="0"/>
              </a:rPr>
              <a:t>, and Alessandro Bruno. 2022. A domain adaptive deep learning solution for </a:t>
            </a:r>
            <a:r>
              <a:rPr lang="en-GB" sz="1050" dirty="0" err="1">
                <a:latin typeface="Arial" panose="020B0604020202020204" pitchFamily="34" charset="0"/>
              </a:rPr>
              <a:t>scanpath</a:t>
            </a:r>
            <a:r>
              <a:rPr lang="en-GB" sz="1050" dirty="0">
                <a:latin typeface="Arial" panose="020B0604020202020204" pitchFamily="34" charset="0"/>
              </a:rPr>
              <a:t> prediction of paintings. In Proceedings of the 19th International Conference on Content-based Multimedia Indexing (CBMI '22). Association for Computing Machinery, New York, NY, USA, 57–63. https://doi.org/10.1145/3549555.3549597</a:t>
            </a:r>
          </a:p>
        </p:txBody>
      </p:sp>
    </p:spTree>
    <p:extLst>
      <p:ext uri="{BB962C8B-B14F-4D97-AF65-F5344CB8AC3E}">
        <p14:creationId xmlns:p14="http://schemas.microsoft.com/office/powerpoint/2010/main" val="148372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D6F71-C2E4-3D69-25C4-4661D63A0832}"/>
            </a:ext>
          </a:extLst>
        </p:cNvPr>
        <p:cNvGrpSpPr/>
        <p:nvPr/>
      </p:nvGrpSpPr>
      <p:grpSpPr>
        <a:xfrm>
          <a:off x="0" y="0"/>
          <a:ext cx="0" cy="0"/>
          <a:chOff x="0" y="0"/>
          <a:chExt cx="0" cy="0"/>
        </a:xfrm>
      </p:grpSpPr>
      <p:pic>
        <p:nvPicPr>
          <p:cNvPr id="2" name="Picture 4">
            <a:extLst>
              <a:ext uri="{FF2B5EF4-FFF2-40B4-BE49-F238E27FC236}">
                <a16:creationId xmlns:a16="http://schemas.microsoft.com/office/drawing/2014/main" id="{E144FAF0-20C2-570C-5424-815F53BCFD87}"/>
              </a:ext>
            </a:extLst>
          </p:cNvPr>
          <p:cNvPicPr>
            <a:picLocks noChangeAspect="1"/>
          </p:cNvPicPr>
          <p:nvPr/>
        </p:nvPicPr>
        <p:blipFill>
          <a:blip r:embed="rId3"/>
          <a:stretch>
            <a:fillRect/>
          </a:stretch>
        </p:blipFill>
        <p:spPr>
          <a:xfrm>
            <a:off x="10564906" y="82084"/>
            <a:ext cx="1371600" cy="866775"/>
          </a:xfrm>
          <a:prstGeom prst="rect">
            <a:avLst/>
          </a:prstGeom>
        </p:spPr>
      </p:pic>
      <p:sp>
        <p:nvSpPr>
          <p:cNvPr id="7" name="Title 1">
            <a:extLst>
              <a:ext uri="{FF2B5EF4-FFF2-40B4-BE49-F238E27FC236}">
                <a16:creationId xmlns:a16="http://schemas.microsoft.com/office/drawing/2014/main" id="{E03BA3B3-BA84-F1D7-FEBB-BA12B2D39FE1}"/>
              </a:ext>
            </a:extLst>
          </p:cNvPr>
          <p:cNvSpPr txBox="1">
            <a:spLocks/>
          </p:cNvSpPr>
          <p:nvPr/>
        </p:nvSpPr>
        <p:spPr>
          <a:xfrm>
            <a:off x="326985" y="85404"/>
            <a:ext cx="10515600" cy="8625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solidFill>
                  <a:schemeClr val="accent2"/>
                </a:solidFill>
                <a:cs typeface="Calibri Light"/>
              </a:rPr>
              <a:t>Problem formulation </a:t>
            </a:r>
          </a:p>
        </p:txBody>
      </p:sp>
      <p:sp>
        <p:nvSpPr>
          <p:cNvPr id="4" name="Slide Number Placeholder 3">
            <a:extLst>
              <a:ext uri="{FF2B5EF4-FFF2-40B4-BE49-F238E27FC236}">
                <a16:creationId xmlns:a16="http://schemas.microsoft.com/office/drawing/2014/main" id="{00A8E126-1679-B9E7-5988-5FCF77D6BC81}"/>
              </a:ext>
            </a:extLst>
          </p:cNvPr>
          <p:cNvSpPr>
            <a:spLocks noGrp="1"/>
          </p:cNvSpPr>
          <p:nvPr>
            <p:ph type="sldNum" sz="quarter" idx="12"/>
          </p:nvPr>
        </p:nvSpPr>
        <p:spPr/>
        <p:txBody>
          <a:bodyPr/>
          <a:lstStyle/>
          <a:p>
            <a:fld id="{330EA680-D336-4FF7-8B7A-9848BB0A1C32}" type="slidenum">
              <a:rPr lang="en-US" smtClean="0"/>
              <a:t>7</a:t>
            </a:fld>
            <a:endParaRPr lang="en-US"/>
          </a:p>
        </p:txBody>
      </p:sp>
      <p:sp>
        <p:nvSpPr>
          <p:cNvPr id="5" name="TextBox 4">
            <a:extLst>
              <a:ext uri="{FF2B5EF4-FFF2-40B4-BE49-F238E27FC236}">
                <a16:creationId xmlns:a16="http://schemas.microsoft.com/office/drawing/2014/main" id="{307F0484-2CDF-E594-DB43-50358FB0FAC8}"/>
              </a:ext>
            </a:extLst>
          </p:cNvPr>
          <p:cNvSpPr txBox="1"/>
          <p:nvPr/>
        </p:nvSpPr>
        <p:spPr>
          <a:xfrm>
            <a:off x="3276026" y="6165376"/>
            <a:ext cx="63998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https://venturebeat.com/wp-content/uploads/2019/07/tobii.jpg</a:t>
            </a:r>
          </a:p>
        </p:txBody>
      </p:sp>
      <p:pic>
        <p:nvPicPr>
          <p:cNvPr id="6" name="Picture 5" descr="A painting of a group of people in front of a building&#10;&#10;Description automatically generated">
            <a:extLst>
              <a:ext uri="{FF2B5EF4-FFF2-40B4-BE49-F238E27FC236}">
                <a16:creationId xmlns:a16="http://schemas.microsoft.com/office/drawing/2014/main" id="{1A30B8B0-97BB-D04D-0374-65191C2011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11171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0DA61-F185-D95E-D6C2-A842AF4FCA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194A1E-91E4-A394-7E65-28296FF72132}"/>
              </a:ext>
            </a:extLst>
          </p:cNvPr>
          <p:cNvSpPr>
            <a:spLocks noGrp="1"/>
          </p:cNvSpPr>
          <p:nvPr>
            <p:ph type="title"/>
          </p:nvPr>
        </p:nvSpPr>
        <p:spPr/>
        <p:txBody>
          <a:bodyPr/>
          <a:lstStyle/>
          <a:p>
            <a:pPr>
              <a:spcBef>
                <a:spcPts val="1000"/>
              </a:spcBef>
            </a:pPr>
            <a:r>
              <a:rPr lang="en-US" dirty="0">
                <a:solidFill>
                  <a:schemeClr val="accent2"/>
                </a:solidFill>
                <a:cs typeface="Calibri Light"/>
              </a:rPr>
              <a:t>Domain Adaptive modelling</a:t>
            </a:r>
            <a:endParaRPr lang="en-US" dirty="0">
              <a:solidFill>
                <a:schemeClr val="accent2"/>
              </a:solidFill>
              <a:ea typeface="Calibri Light"/>
              <a:cs typeface="Calibri Light"/>
            </a:endParaRPr>
          </a:p>
        </p:txBody>
      </p:sp>
      <p:sp>
        <p:nvSpPr>
          <p:cNvPr id="3" name="Slide Number Placeholder 2">
            <a:extLst>
              <a:ext uri="{FF2B5EF4-FFF2-40B4-BE49-F238E27FC236}">
                <a16:creationId xmlns:a16="http://schemas.microsoft.com/office/drawing/2014/main" id="{8E5E78EA-4FD0-D7D1-C214-115C355BCDB5}"/>
              </a:ext>
            </a:extLst>
          </p:cNvPr>
          <p:cNvSpPr>
            <a:spLocks noGrp="1"/>
          </p:cNvSpPr>
          <p:nvPr>
            <p:ph type="sldNum" sz="quarter" idx="12"/>
          </p:nvPr>
        </p:nvSpPr>
        <p:spPr/>
        <p:txBody>
          <a:bodyPr/>
          <a:lstStyle/>
          <a:p>
            <a:fld id="{330EA680-D336-4FF7-8B7A-9848BB0A1C32}" type="slidenum">
              <a:rPr lang="en-US" smtClean="0"/>
              <a:t>70</a:t>
            </a:fld>
            <a:endParaRPr lang="en-US"/>
          </a:p>
        </p:txBody>
      </p:sp>
      <p:pic>
        <p:nvPicPr>
          <p:cNvPr id="10" name="Picture 10">
            <a:extLst>
              <a:ext uri="{FF2B5EF4-FFF2-40B4-BE49-F238E27FC236}">
                <a16:creationId xmlns:a16="http://schemas.microsoft.com/office/drawing/2014/main" id="{64231212-9205-1D6B-9E43-5052AB63A5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32" y="1936982"/>
            <a:ext cx="11098135" cy="4103997"/>
          </a:xfrm>
          <a:prstGeom prst="rect">
            <a:avLst/>
          </a:prstGeom>
        </p:spPr>
      </p:pic>
      <p:pic>
        <p:nvPicPr>
          <p:cNvPr id="5" name="Picture 4" descr="A picture containing text, clipart, businesscard&#10;&#10;Description automatically generated">
            <a:extLst>
              <a:ext uri="{FF2B5EF4-FFF2-40B4-BE49-F238E27FC236}">
                <a16:creationId xmlns:a16="http://schemas.microsoft.com/office/drawing/2014/main" id="{5B28D947-56D8-BA28-37EC-A3961F9504D1}"/>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4" name="Rectangle 3">
            <a:extLst>
              <a:ext uri="{FF2B5EF4-FFF2-40B4-BE49-F238E27FC236}">
                <a16:creationId xmlns:a16="http://schemas.microsoft.com/office/drawing/2014/main" id="{44CAB6DD-F0CA-BF5A-C233-E388A9E5017B}"/>
              </a:ext>
            </a:extLst>
          </p:cNvPr>
          <p:cNvSpPr/>
          <p:nvPr/>
        </p:nvSpPr>
        <p:spPr>
          <a:xfrm>
            <a:off x="4714873" y="2009774"/>
            <a:ext cx="2438401" cy="2505076"/>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8806059B-278F-636A-E0CB-1C89036A5ECB}"/>
              </a:ext>
            </a:extLst>
          </p:cNvPr>
          <p:cNvSpPr txBox="1"/>
          <p:nvPr/>
        </p:nvSpPr>
        <p:spPr>
          <a:xfrm>
            <a:off x="424542" y="6110481"/>
            <a:ext cx="10526486" cy="577081"/>
          </a:xfrm>
          <a:prstGeom prst="rect">
            <a:avLst/>
          </a:prstGeom>
          <a:noFill/>
        </p:spPr>
        <p:txBody>
          <a:bodyPr wrap="square">
            <a:spAutoFit/>
          </a:bodyPr>
          <a:lstStyle/>
          <a:p>
            <a:r>
              <a:rPr lang="en-GB" sz="1050" dirty="0">
                <a:latin typeface="Arial" panose="020B0604020202020204" pitchFamily="34" charset="0"/>
              </a:rPr>
              <a:t>Mohamed Amine </a:t>
            </a:r>
            <a:r>
              <a:rPr lang="en-GB" sz="1050" dirty="0" err="1">
                <a:latin typeface="Arial" panose="020B0604020202020204" pitchFamily="34" charset="0"/>
              </a:rPr>
              <a:t>Kerkouri</a:t>
            </a:r>
            <a:r>
              <a:rPr lang="en-GB" sz="1050" dirty="0">
                <a:latin typeface="Arial" panose="020B0604020202020204" pitchFamily="34" charset="0"/>
              </a:rPr>
              <a:t>, Marouane </a:t>
            </a:r>
            <a:r>
              <a:rPr lang="en-GB" sz="1050" dirty="0" err="1">
                <a:latin typeface="Arial" panose="020B0604020202020204" pitchFamily="34" charset="0"/>
              </a:rPr>
              <a:t>Tliba</a:t>
            </a:r>
            <a:r>
              <a:rPr lang="en-GB" sz="1050" dirty="0">
                <a:latin typeface="Arial" panose="020B0604020202020204" pitchFamily="34" charset="0"/>
              </a:rPr>
              <a:t>, </a:t>
            </a:r>
            <a:r>
              <a:rPr lang="en-GB" sz="1050" dirty="0" err="1">
                <a:latin typeface="Arial" panose="020B0604020202020204" pitchFamily="34" charset="0"/>
              </a:rPr>
              <a:t>Aladine</a:t>
            </a:r>
            <a:r>
              <a:rPr lang="en-GB" sz="1050" dirty="0">
                <a:latin typeface="Arial" panose="020B0604020202020204" pitchFamily="34" charset="0"/>
              </a:rPr>
              <a:t> </a:t>
            </a:r>
            <a:r>
              <a:rPr lang="en-GB" sz="1050" dirty="0" err="1">
                <a:latin typeface="Arial" panose="020B0604020202020204" pitchFamily="34" charset="0"/>
              </a:rPr>
              <a:t>Chetouani</a:t>
            </a:r>
            <a:r>
              <a:rPr lang="en-GB" sz="1050" dirty="0">
                <a:latin typeface="Arial" panose="020B0604020202020204" pitchFamily="34" charset="0"/>
              </a:rPr>
              <a:t>, and Alessandro Bruno. 2022. A domain adaptive deep learning solution for </a:t>
            </a:r>
            <a:r>
              <a:rPr lang="en-GB" sz="1050" dirty="0" err="1">
                <a:latin typeface="Arial" panose="020B0604020202020204" pitchFamily="34" charset="0"/>
              </a:rPr>
              <a:t>scanpath</a:t>
            </a:r>
            <a:r>
              <a:rPr lang="en-GB" sz="1050" dirty="0">
                <a:latin typeface="Arial" panose="020B0604020202020204" pitchFamily="34" charset="0"/>
              </a:rPr>
              <a:t> prediction of paintings. In Proceedings of the 19th International Conference on Content-based Multimedia Indexing (CBMI '22). Association for Computing Machinery, New York, NY, USA, 57–63. https://doi.org/10.1145/3549555.3549597</a:t>
            </a:r>
          </a:p>
        </p:txBody>
      </p:sp>
    </p:spTree>
    <p:extLst>
      <p:ext uri="{BB962C8B-B14F-4D97-AF65-F5344CB8AC3E}">
        <p14:creationId xmlns:p14="http://schemas.microsoft.com/office/powerpoint/2010/main" val="30478001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08486-0F32-BBC6-93CF-FDB19FDC4E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677FD4-BAB5-7AF6-69A6-221089DB5922}"/>
              </a:ext>
            </a:extLst>
          </p:cNvPr>
          <p:cNvSpPr>
            <a:spLocks noGrp="1"/>
          </p:cNvSpPr>
          <p:nvPr>
            <p:ph type="title"/>
          </p:nvPr>
        </p:nvSpPr>
        <p:spPr/>
        <p:txBody>
          <a:bodyPr/>
          <a:lstStyle/>
          <a:p>
            <a:pPr>
              <a:spcBef>
                <a:spcPts val="1000"/>
              </a:spcBef>
            </a:pPr>
            <a:r>
              <a:rPr lang="en-US" dirty="0">
                <a:solidFill>
                  <a:schemeClr val="accent2"/>
                </a:solidFill>
                <a:cs typeface="Calibri Light"/>
              </a:rPr>
              <a:t>Domain Adaptive modelling</a:t>
            </a:r>
            <a:endParaRPr lang="en-US" dirty="0">
              <a:solidFill>
                <a:schemeClr val="accent2"/>
              </a:solidFill>
              <a:ea typeface="Calibri Light"/>
              <a:cs typeface="Calibri Light"/>
            </a:endParaRPr>
          </a:p>
        </p:txBody>
      </p:sp>
      <p:sp>
        <p:nvSpPr>
          <p:cNvPr id="3" name="Slide Number Placeholder 2">
            <a:extLst>
              <a:ext uri="{FF2B5EF4-FFF2-40B4-BE49-F238E27FC236}">
                <a16:creationId xmlns:a16="http://schemas.microsoft.com/office/drawing/2014/main" id="{378E965B-1E45-A4A1-D142-9A844AB8A904}"/>
              </a:ext>
            </a:extLst>
          </p:cNvPr>
          <p:cNvSpPr>
            <a:spLocks noGrp="1"/>
          </p:cNvSpPr>
          <p:nvPr>
            <p:ph type="sldNum" sz="quarter" idx="12"/>
          </p:nvPr>
        </p:nvSpPr>
        <p:spPr/>
        <p:txBody>
          <a:bodyPr/>
          <a:lstStyle/>
          <a:p>
            <a:fld id="{330EA680-D336-4FF7-8B7A-9848BB0A1C32}" type="slidenum">
              <a:rPr lang="en-US" smtClean="0"/>
              <a:t>71</a:t>
            </a:fld>
            <a:endParaRPr lang="en-US"/>
          </a:p>
        </p:txBody>
      </p:sp>
      <p:pic>
        <p:nvPicPr>
          <p:cNvPr id="10" name="Picture 10">
            <a:extLst>
              <a:ext uri="{FF2B5EF4-FFF2-40B4-BE49-F238E27FC236}">
                <a16:creationId xmlns:a16="http://schemas.microsoft.com/office/drawing/2014/main" id="{90102786-5C1B-1AFD-6000-2B1545A93B8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32" y="1936982"/>
            <a:ext cx="11098135" cy="4103997"/>
          </a:xfrm>
          <a:prstGeom prst="rect">
            <a:avLst/>
          </a:prstGeom>
        </p:spPr>
      </p:pic>
      <p:pic>
        <p:nvPicPr>
          <p:cNvPr id="5" name="Picture 4" descr="A picture containing text, clipart, businesscard&#10;&#10;Description automatically generated">
            <a:extLst>
              <a:ext uri="{FF2B5EF4-FFF2-40B4-BE49-F238E27FC236}">
                <a16:creationId xmlns:a16="http://schemas.microsoft.com/office/drawing/2014/main" id="{AFF7014D-A2D5-A141-3655-A57F2F6B0726}"/>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4" name="Rectangle 3">
            <a:extLst>
              <a:ext uri="{FF2B5EF4-FFF2-40B4-BE49-F238E27FC236}">
                <a16:creationId xmlns:a16="http://schemas.microsoft.com/office/drawing/2014/main" id="{36EF9BDF-B333-FFDE-C0AD-826648CBCB94}"/>
              </a:ext>
            </a:extLst>
          </p:cNvPr>
          <p:cNvSpPr/>
          <p:nvPr/>
        </p:nvSpPr>
        <p:spPr>
          <a:xfrm>
            <a:off x="7172325" y="1936982"/>
            <a:ext cx="790575" cy="1739668"/>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11" descr="A picture containing chart&#10;&#10;Description automatically generated">
            <a:extLst>
              <a:ext uri="{FF2B5EF4-FFF2-40B4-BE49-F238E27FC236}">
                <a16:creationId xmlns:a16="http://schemas.microsoft.com/office/drawing/2014/main" id="{A3AD906E-6879-92A9-7ACC-8BEDF901B457}"/>
              </a:ext>
            </a:extLst>
          </p:cNvPr>
          <p:cNvPicPr>
            <a:picLocks noChangeAspect="1"/>
          </p:cNvPicPr>
          <p:nvPr/>
        </p:nvPicPr>
        <p:blipFill rotWithShape="1">
          <a:blip r:embed="rId5"/>
          <a:srcRect r="13013"/>
          <a:stretch/>
        </p:blipFill>
        <p:spPr>
          <a:xfrm>
            <a:off x="2481942" y="5821191"/>
            <a:ext cx="7391400" cy="932164"/>
          </a:xfrm>
          <a:prstGeom prst="rect">
            <a:avLst/>
          </a:prstGeom>
        </p:spPr>
      </p:pic>
    </p:spTree>
    <p:extLst>
      <p:ext uri="{BB962C8B-B14F-4D97-AF65-F5344CB8AC3E}">
        <p14:creationId xmlns:p14="http://schemas.microsoft.com/office/powerpoint/2010/main" val="28169934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0812784-DD58-4CB0-8979-F7F28A805823}"/>
              </a:ext>
            </a:extLst>
          </p:cNvPr>
          <p:cNvSpPr txBox="1"/>
          <p:nvPr/>
        </p:nvSpPr>
        <p:spPr>
          <a:xfrm>
            <a:off x="992421" y="4175162"/>
            <a:ext cx="45364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0000"/>
                </a:solidFill>
                <a:latin typeface="Colonna MT"/>
                <a:cs typeface="Calibri"/>
              </a:rPr>
              <a:t>MIT 1003</a:t>
            </a:r>
          </a:p>
        </p:txBody>
      </p:sp>
      <p:pic>
        <p:nvPicPr>
          <p:cNvPr id="6" name="Picture 7">
            <a:extLst>
              <a:ext uri="{FF2B5EF4-FFF2-40B4-BE49-F238E27FC236}">
                <a16:creationId xmlns:a16="http://schemas.microsoft.com/office/drawing/2014/main" id="{EF996547-E270-49B0-91E4-ADC84245CCD3}"/>
              </a:ext>
            </a:extLst>
          </p:cNvPr>
          <p:cNvPicPr>
            <a:picLocks noChangeAspect="1"/>
          </p:cNvPicPr>
          <p:nvPr/>
        </p:nvPicPr>
        <p:blipFill>
          <a:blip r:embed="rId3"/>
          <a:stretch>
            <a:fillRect/>
          </a:stretch>
        </p:blipFill>
        <p:spPr>
          <a:xfrm>
            <a:off x="1015118" y="1429914"/>
            <a:ext cx="4636994" cy="492217"/>
          </a:xfrm>
          <a:prstGeom prst="rect">
            <a:avLst/>
          </a:prstGeom>
        </p:spPr>
      </p:pic>
      <p:pic>
        <p:nvPicPr>
          <p:cNvPr id="8" name="Picture 9">
            <a:extLst>
              <a:ext uri="{FF2B5EF4-FFF2-40B4-BE49-F238E27FC236}">
                <a16:creationId xmlns:a16="http://schemas.microsoft.com/office/drawing/2014/main" id="{51D02190-FCE5-40ED-8F15-1B31989A88B0}"/>
              </a:ext>
            </a:extLst>
          </p:cNvPr>
          <p:cNvPicPr>
            <a:picLocks noChangeAspect="1"/>
          </p:cNvPicPr>
          <p:nvPr/>
        </p:nvPicPr>
        <p:blipFill>
          <a:blip r:embed="rId4"/>
          <a:stretch>
            <a:fillRect/>
          </a:stretch>
        </p:blipFill>
        <p:spPr>
          <a:xfrm>
            <a:off x="6181165" y="3363444"/>
            <a:ext cx="5757582" cy="3268755"/>
          </a:xfrm>
          <a:prstGeom prst="rect">
            <a:avLst/>
          </a:prstGeom>
        </p:spPr>
      </p:pic>
      <p:pic>
        <p:nvPicPr>
          <p:cNvPr id="10" name="Picture 10">
            <a:extLst>
              <a:ext uri="{FF2B5EF4-FFF2-40B4-BE49-F238E27FC236}">
                <a16:creationId xmlns:a16="http://schemas.microsoft.com/office/drawing/2014/main" id="{B2B8D0E0-9531-4E2E-9965-8DB90659847C}"/>
              </a:ext>
            </a:extLst>
          </p:cNvPr>
          <p:cNvPicPr>
            <a:picLocks noChangeAspect="1"/>
          </p:cNvPicPr>
          <p:nvPr/>
        </p:nvPicPr>
        <p:blipFill>
          <a:blip r:embed="rId5"/>
          <a:stretch>
            <a:fillRect/>
          </a:stretch>
        </p:blipFill>
        <p:spPr>
          <a:xfrm>
            <a:off x="6562164" y="326651"/>
            <a:ext cx="5376582" cy="3033432"/>
          </a:xfrm>
          <a:prstGeom prst="rect">
            <a:avLst/>
          </a:prstGeom>
        </p:spPr>
      </p:pic>
      <p:sp>
        <p:nvSpPr>
          <p:cNvPr id="2" name="TextBox 1">
            <a:extLst>
              <a:ext uri="{FF2B5EF4-FFF2-40B4-BE49-F238E27FC236}">
                <a16:creationId xmlns:a16="http://schemas.microsoft.com/office/drawing/2014/main" id="{F7343AD3-C46D-479D-BC6A-B567181A1706}"/>
              </a:ext>
            </a:extLst>
          </p:cNvPr>
          <p:cNvSpPr txBox="1"/>
          <p:nvPr/>
        </p:nvSpPr>
        <p:spPr>
          <a:xfrm>
            <a:off x="1015389" y="2309868"/>
            <a:ext cx="412948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The model was </a:t>
            </a:r>
            <a:r>
              <a:rPr lang="en-US" b="1">
                <a:cs typeface="Calibri"/>
              </a:rPr>
              <a:t>trained </a:t>
            </a:r>
            <a:r>
              <a:rPr lang="en-US">
                <a:cs typeface="Calibri"/>
              </a:rPr>
              <a:t>on the  training set of the </a:t>
            </a:r>
            <a:r>
              <a:rPr lang="en-US" b="1">
                <a:cs typeface="Calibri"/>
              </a:rPr>
              <a:t>SALICON </a:t>
            </a:r>
            <a:r>
              <a:rPr lang="en-US">
                <a:cs typeface="Calibri"/>
              </a:rPr>
              <a:t>Dataset ( </a:t>
            </a:r>
            <a:r>
              <a:rPr lang="en-US" b="1">
                <a:cs typeface="Calibri"/>
              </a:rPr>
              <a:t>10000 images </a:t>
            </a:r>
            <a:r>
              <a:rPr lang="en-US">
                <a:cs typeface="Calibri"/>
              </a:rPr>
              <a:t>).</a:t>
            </a:r>
          </a:p>
          <a:p>
            <a:pPr marL="285750" indent="-285750">
              <a:buFont typeface="Arial"/>
              <a:buChar char="•"/>
            </a:pPr>
            <a:r>
              <a:rPr lang="en-US">
                <a:cs typeface="Calibri"/>
              </a:rPr>
              <a:t>It was </a:t>
            </a:r>
            <a:r>
              <a:rPr lang="en-US" b="1">
                <a:cs typeface="Calibri"/>
              </a:rPr>
              <a:t>tested </a:t>
            </a:r>
            <a:r>
              <a:rPr lang="en-US">
                <a:cs typeface="Calibri"/>
              </a:rPr>
              <a:t>on the validation set of the </a:t>
            </a:r>
            <a:r>
              <a:rPr lang="en-US" b="1">
                <a:cs typeface="Calibri"/>
              </a:rPr>
              <a:t>SALICON </a:t>
            </a:r>
            <a:r>
              <a:rPr lang="en-US">
                <a:cs typeface="Calibri"/>
              </a:rPr>
              <a:t>Dataset ( </a:t>
            </a:r>
            <a:r>
              <a:rPr lang="en-US" b="1">
                <a:cs typeface="Calibri"/>
              </a:rPr>
              <a:t>5000 images</a:t>
            </a:r>
            <a:r>
              <a:rPr lang="en-US">
                <a:cs typeface="Calibri"/>
              </a:rPr>
              <a:t>). </a:t>
            </a:r>
          </a:p>
        </p:txBody>
      </p:sp>
      <p:sp>
        <p:nvSpPr>
          <p:cNvPr id="11" name="TextBox 10">
            <a:extLst>
              <a:ext uri="{FF2B5EF4-FFF2-40B4-BE49-F238E27FC236}">
                <a16:creationId xmlns:a16="http://schemas.microsoft.com/office/drawing/2014/main" id="{4D3BCD4B-FBB2-4B65-BF57-132296FB180A}"/>
              </a:ext>
            </a:extLst>
          </p:cNvPr>
          <p:cNvSpPr txBox="1"/>
          <p:nvPr/>
        </p:nvSpPr>
        <p:spPr>
          <a:xfrm>
            <a:off x="951123" y="4797843"/>
            <a:ext cx="419375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The model was </a:t>
            </a:r>
            <a:r>
              <a:rPr lang="en-US" b="1">
                <a:cs typeface="Calibri"/>
              </a:rPr>
              <a:t>tested </a:t>
            </a:r>
            <a:r>
              <a:rPr lang="en-US">
                <a:cs typeface="Calibri"/>
              </a:rPr>
              <a:t>on the </a:t>
            </a:r>
            <a:r>
              <a:rPr lang="en-US" b="1">
                <a:cs typeface="Calibri"/>
              </a:rPr>
              <a:t>MIT1003 </a:t>
            </a:r>
            <a:r>
              <a:rPr lang="en-US">
                <a:cs typeface="Calibri"/>
              </a:rPr>
              <a:t>Dataset, without any  transfer learning (</a:t>
            </a:r>
            <a:r>
              <a:rPr lang="en-US" b="1">
                <a:cs typeface="Calibri"/>
              </a:rPr>
              <a:t>Cross-Dataset test</a:t>
            </a:r>
            <a:r>
              <a:rPr lang="en-US">
                <a:cs typeface="Calibri"/>
              </a:rPr>
              <a:t>) with a </a:t>
            </a:r>
            <a:r>
              <a:rPr lang="en-US" b="1">
                <a:cs typeface="Calibri"/>
              </a:rPr>
              <a:t>1003 images</a:t>
            </a:r>
            <a:r>
              <a:rPr lang="en-US">
                <a:cs typeface="Calibri"/>
              </a:rPr>
              <a:t>.</a:t>
            </a:r>
          </a:p>
          <a:p>
            <a:pPr marL="285750" indent="-285750">
              <a:buFont typeface="Arial"/>
              <a:buChar char="•"/>
            </a:pPr>
            <a:endParaRPr lang="en-US">
              <a:cs typeface="Calibri"/>
            </a:endParaRPr>
          </a:p>
        </p:txBody>
      </p:sp>
      <p:sp>
        <p:nvSpPr>
          <p:cNvPr id="5" name="TextBox 4">
            <a:extLst>
              <a:ext uri="{FF2B5EF4-FFF2-40B4-BE49-F238E27FC236}">
                <a16:creationId xmlns:a16="http://schemas.microsoft.com/office/drawing/2014/main" id="{00C0A4AE-3216-0B45-C0C2-E63AB3468678}"/>
              </a:ext>
            </a:extLst>
          </p:cNvPr>
          <p:cNvSpPr txBox="1"/>
          <p:nvPr/>
        </p:nvSpPr>
        <p:spPr>
          <a:xfrm>
            <a:off x="795050" y="299292"/>
            <a:ext cx="988580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ED7D31"/>
                </a:solidFill>
                <a:latin typeface="Calibri Light"/>
              </a:rPr>
              <a:t>Datasets &amp; Training  ​</a:t>
            </a:r>
            <a:endParaRPr lang="en-US" sz="4000">
              <a:solidFill>
                <a:srgbClr val="ED7D31"/>
              </a:solidFill>
              <a:latin typeface="Calibri Light"/>
              <a:cs typeface="Calibri Light"/>
            </a:endParaRPr>
          </a:p>
        </p:txBody>
      </p:sp>
      <p:sp>
        <p:nvSpPr>
          <p:cNvPr id="3" name="Slide Number Placeholder 2">
            <a:extLst>
              <a:ext uri="{FF2B5EF4-FFF2-40B4-BE49-F238E27FC236}">
                <a16:creationId xmlns:a16="http://schemas.microsoft.com/office/drawing/2014/main" id="{67D23E87-F688-CDC1-C072-2E847E8CC76E}"/>
              </a:ext>
            </a:extLst>
          </p:cNvPr>
          <p:cNvSpPr>
            <a:spLocks noGrp="1"/>
          </p:cNvSpPr>
          <p:nvPr>
            <p:ph type="sldNum" sz="quarter" idx="12"/>
          </p:nvPr>
        </p:nvSpPr>
        <p:spPr/>
        <p:txBody>
          <a:bodyPr/>
          <a:lstStyle/>
          <a:p>
            <a:fld id="{27C6CCC6-2BE5-4E42-96A4-D1E8E81A3D8E}" type="slidenum">
              <a:rPr lang="de-DE" smtClean="0"/>
              <a:t>72</a:t>
            </a:fld>
            <a:endParaRPr lang="en-US"/>
          </a:p>
        </p:txBody>
      </p:sp>
    </p:spTree>
    <p:extLst>
      <p:ext uri="{BB962C8B-B14F-4D97-AF65-F5344CB8AC3E}">
        <p14:creationId xmlns:p14="http://schemas.microsoft.com/office/powerpoint/2010/main" val="2979476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F8F7CF5E-C406-C7C8-EEC1-94D485694A4C}"/>
              </a:ext>
            </a:extLst>
          </p:cNvPr>
          <p:cNvSpPr txBox="1"/>
          <p:nvPr/>
        </p:nvSpPr>
        <p:spPr>
          <a:xfrm>
            <a:off x="4915554" y="1539132"/>
            <a:ext cx="298347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rgbClr val="FF0000"/>
                </a:solidFill>
                <a:latin typeface="Colonna MT"/>
                <a:cs typeface="Calibri"/>
              </a:rPr>
              <a:t>MIT 1003</a:t>
            </a:r>
          </a:p>
        </p:txBody>
      </p:sp>
      <p:sp>
        <p:nvSpPr>
          <p:cNvPr id="10" name="Title 1">
            <a:extLst>
              <a:ext uri="{FF2B5EF4-FFF2-40B4-BE49-F238E27FC236}">
                <a16:creationId xmlns:a16="http://schemas.microsoft.com/office/drawing/2014/main" id="{DDAE7DE5-1689-1BD9-F9E1-080DBE73A6D6}"/>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2.1 (Quantitative)</a:t>
            </a:r>
            <a:endParaRPr lang="en-US" dirty="0"/>
          </a:p>
        </p:txBody>
      </p:sp>
      <p:sp>
        <p:nvSpPr>
          <p:cNvPr id="3" name="Slide Number Placeholder 2">
            <a:extLst>
              <a:ext uri="{FF2B5EF4-FFF2-40B4-BE49-F238E27FC236}">
                <a16:creationId xmlns:a16="http://schemas.microsoft.com/office/drawing/2014/main" id="{ADBC6281-9D7F-AA6D-FD79-E22E5E006CF4}"/>
              </a:ext>
            </a:extLst>
          </p:cNvPr>
          <p:cNvSpPr>
            <a:spLocks noGrp="1"/>
          </p:cNvSpPr>
          <p:nvPr>
            <p:ph type="sldNum" sz="quarter" idx="12"/>
          </p:nvPr>
        </p:nvSpPr>
        <p:spPr/>
        <p:txBody>
          <a:bodyPr/>
          <a:lstStyle/>
          <a:p>
            <a:fld id="{330EA680-D336-4FF7-8B7A-9848BB0A1C32}" type="slidenum">
              <a:rPr lang="en-US" smtClean="0"/>
              <a:t>73</a:t>
            </a:fld>
            <a:endParaRPr lang="en-US"/>
          </a:p>
        </p:txBody>
      </p:sp>
      <p:pic>
        <p:nvPicPr>
          <p:cNvPr id="5" name="Picture 4" descr="A picture containing text, clipart, businesscard&#10;&#10;Description automatically generated">
            <a:extLst>
              <a:ext uri="{FF2B5EF4-FFF2-40B4-BE49-F238E27FC236}">
                <a16:creationId xmlns:a16="http://schemas.microsoft.com/office/drawing/2014/main" id="{1C3122BD-93F1-D15C-F1B9-B33C02773153}"/>
              </a:ext>
            </a:extLst>
          </p:cNvPr>
          <p:cNvPicPr>
            <a:picLocks noChangeAspect="1"/>
          </p:cNvPicPr>
          <p:nvPr/>
        </p:nvPicPr>
        <p:blipFill>
          <a:blip r:embed="rId2"/>
          <a:stretch>
            <a:fillRect/>
          </a:stretch>
        </p:blipFill>
        <p:spPr>
          <a:xfrm>
            <a:off x="9925308" y="118831"/>
            <a:ext cx="2000250" cy="1266825"/>
          </a:xfrm>
          <a:prstGeom prst="rect">
            <a:avLst/>
          </a:prstGeom>
        </p:spPr>
      </p:pic>
      <p:pic>
        <p:nvPicPr>
          <p:cNvPr id="7" name="Picture 6">
            <a:extLst>
              <a:ext uri="{FF2B5EF4-FFF2-40B4-BE49-F238E27FC236}">
                <a16:creationId xmlns:a16="http://schemas.microsoft.com/office/drawing/2014/main" id="{C3E9362C-800F-B8C0-5076-F63554FFFA3C}"/>
              </a:ext>
            </a:extLst>
          </p:cNvPr>
          <p:cNvPicPr>
            <a:picLocks noChangeAspect="1"/>
          </p:cNvPicPr>
          <p:nvPr/>
        </p:nvPicPr>
        <p:blipFill>
          <a:blip r:embed="rId3"/>
          <a:stretch>
            <a:fillRect/>
          </a:stretch>
        </p:blipFill>
        <p:spPr>
          <a:xfrm>
            <a:off x="506505" y="2454761"/>
            <a:ext cx="11330952" cy="2617982"/>
          </a:xfrm>
          <a:prstGeom prst="rect">
            <a:avLst/>
          </a:prstGeom>
        </p:spPr>
      </p:pic>
      <p:sp>
        <p:nvSpPr>
          <p:cNvPr id="8" name="Rectangle 7">
            <a:extLst>
              <a:ext uri="{FF2B5EF4-FFF2-40B4-BE49-F238E27FC236}">
                <a16:creationId xmlns:a16="http://schemas.microsoft.com/office/drawing/2014/main" id="{845F3B44-C7CD-908D-8C29-6783A79CCAFA}"/>
              </a:ext>
            </a:extLst>
          </p:cNvPr>
          <p:cNvSpPr/>
          <p:nvPr/>
        </p:nvSpPr>
        <p:spPr>
          <a:xfrm>
            <a:off x="4187521" y="4573364"/>
            <a:ext cx="1012371" cy="499379"/>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9AEDE60-C556-A3A9-790A-899A96A5897E}"/>
              </a:ext>
            </a:extLst>
          </p:cNvPr>
          <p:cNvSpPr/>
          <p:nvPr/>
        </p:nvSpPr>
        <p:spPr>
          <a:xfrm>
            <a:off x="7038872" y="4573364"/>
            <a:ext cx="1012371" cy="499379"/>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F24B727A-412F-A22C-E2AF-5263172FFE81}"/>
              </a:ext>
            </a:extLst>
          </p:cNvPr>
          <p:cNvSpPr/>
          <p:nvPr/>
        </p:nvSpPr>
        <p:spPr>
          <a:xfrm>
            <a:off x="8269664" y="4601775"/>
            <a:ext cx="1012371" cy="499379"/>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6A1CF91C-F49B-17EC-7A89-30019F43ECD0}"/>
              </a:ext>
            </a:extLst>
          </p:cNvPr>
          <p:cNvSpPr/>
          <p:nvPr/>
        </p:nvSpPr>
        <p:spPr>
          <a:xfrm>
            <a:off x="9306123" y="4601775"/>
            <a:ext cx="1012371" cy="499379"/>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47E9273A-E8CC-2C68-8793-59E9D9008228}"/>
              </a:ext>
            </a:extLst>
          </p:cNvPr>
          <p:cNvSpPr/>
          <p:nvPr/>
        </p:nvSpPr>
        <p:spPr>
          <a:xfrm>
            <a:off x="10354554" y="4619300"/>
            <a:ext cx="1012371" cy="499379"/>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083534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AE7DE5-1689-1BD9-F9E1-080DBE73A6D6}"/>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2.1 (Qualitative) </a:t>
            </a:r>
            <a:endParaRPr lang="en-US" dirty="0">
              <a:solidFill>
                <a:schemeClr val="accent2"/>
              </a:solidFill>
            </a:endParaRPr>
          </a:p>
        </p:txBody>
      </p:sp>
      <p:pic>
        <p:nvPicPr>
          <p:cNvPr id="4" name="Picture 4" descr="A picture containing application&#10;&#10;Description automatically generated">
            <a:extLst>
              <a:ext uri="{FF2B5EF4-FFF2-40B4-BE49-F238E27FC236}">
                <a16:creationId xmlns:a16="http://schemas.microsoft.com/office/drawing/2014/main" id="{DBD34999-D68A-2DE4-6C3B-2626DDDEE2D9}"/>
              </a:ext>
            </a:extLst>
          </p:cNvPr>
          <p:cNvPicPr>
            <a:picLocks noChangeAspect="1"/>
          </p:cNvPicPr>
          <p:nvPr/>
        </p:nvPicPr>
        <p:blipFill>
          <a:blip r:embed="rId2"/>
          <a:stretch>
            <a:fillRect/>
          </a:stretch>
        </p:blipFill>
        <p:spPr>
          <a:xfrm>
            <a:off x="1309868" y="1710494"/>
            <a:ext cx="8993528" cy="3948227"/>
          </a:xfrm>
          <a:prstGeom prst="rect">
            <a:avLst/>
          </a:prstGeom>
        </p:spPr>
      </p:pic>
      <p:sp>
        <p:nvSpPr>
          <p:cNvPr id="2" name="Slide Number Placeholder 1">
            <a:extLst>
              <a:ext uri="{FF2B5EF4-FFF2-40B4-BE49-F238E27FC236}">
                <a16:creationId xmlns:a16="http://schemas.microsoft.com/office/drawing/2014/main" id="{71FEC9CD-F8BA-D436-F740-B2CB9AEC6CFC}"/>
              </a:ext>
            </a:extLst>
          </p:cNvPr>
          <p:cNvSpPr>
            <a:spLocks noGrp="1"/>
          </p:cNvSpPr>
          <p:nvPr>
            <p:ph type="sldNum" sz="quarter" idx="12"/>
          </p:nvPr>
        </p:nvSpPr>
        <p:spPr/>
        <p:txBody>
          <a:bodyPr/>
          <a:lstStyle/>
          <a:p>
            <a:fld id="{330EA680-D336-4FF7-8B7A-9848BB0A1C32}" type="slidenum">
              <a:rPr lang="en-US" smtClean="0"/>
              <a:t>74</a:t>
            </a:fld>
            <a:endParaRPr lang="en-US"/>
          </a:p>
        </p:txBody>
      </p:sp>
      <p:pic>
        <p:nvPicPr>
          <p:cNvPr id="5" name="Picture 4" descr="A picture containing text, clipart, businesscard&#10;&#10;Description automatically generated">
            <a:extLst>
              <a:ext uri="{FF2B5EF4-FFF2-40B4-BE49-F238E27FC236}">
                <a16:creationId xmlns:a16="http://schemas.microsoft.com/office/drawing/2014/main" id="{E14FF8FC-9C96-AFC0-579D-30679F72F95A}"/>
              </a:ext>
            </a:extLst>
          </p:cNvPr>
          <p:cNvPicPr>
            <a:picLocks noChangeAspect="1"/>
          </p:cNvPicPr>
          <p:nvPr/>
        </p:nvPicPr>
        <p:blipFill>
          <a:blip r:embed="rId3"/>
          <a:stretch>
            <a:fillRect/>
          </a:stretch>
        </p:blipFill>
        <p:spPr>
          <a:xfrm>
            <a:off x="9925308" y="118831"/>
            <a:ext cx="2000250" cy="1266825"/>
          </a:xfrm>
          <a:prstGeom prst="rect">
            <a:avLst/>
          </a:prstGeom>
        </p:spPr>
      </p:pic>
    </p:spTree>
    <p:extLst>
      <p:ext uri="{BB962C8B-B14F-4D97-AF65-F5344CB8AC3E}">
        <p14:creationId xmlns:p14="http://schemas.microsoft.com/office/powerpoint/2010/main" val="14235549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D9D27-0527-FBFB-B5B6-1EADC7C65F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0731BE-24C1-6E15-B879-52CE05637DD8}"/>
              </a:ext>
            </a:extLst>
          </p:cNvPr>
          <p:cNvSpPr>
            <a:spLocks noGrp="1"/>
          </p:cNvSpPr>
          <p:nvPr>
            <p:ph type="title"/>
          </p:nvPr>
        </p:nvSpPr>
        <p:spPr/>
        <p:txBody>
          <a:bodyPr/>
          <a:lstStyle/>
          <a:p>
            <a:pPr>
              <a:spcBef>
                <a:spcPts val="1000"/>
              </a:spcBef>
            </a:pPr>
            <a:r>
              <a:rPr lang="en-US" dirty="0">
                <a:solidFill>
                  <a:schemeClr val="accent2"/>
                </a:solidFill>
                <a:cs typeface="Calibri Light"/>
              </a:rPr>
              <a:t>Results 2.1 (Qualitative) </a:t>
            </a:r>
            <a:endParaRPr lang="en-US" dirty="0">
              <a:solidFill>
                <a:schemeClr val="accent2"/>
              </a:solidFill>
            </a:endParaRPr>
          </a:p>
        </p:txBody>
      </p:sp>
      <p:sp>
        <p:nvSpPr>
          <p:cNvPr id="3" name="Slide Number Placeholder 2">
            <a:extLst>
              <a:ext uri="{FF2B5EF4-FFF2-40B4-BE49-F238E27FC236}">
                <a16:creationId xmlns:a16="http://schemas.microsoft.com/office/drawing/2014/main" id="{A7C84419-13CB-F8B6-C721-C86D66E2C5A0}"/>
              </a:ext>
            </a:extLst>
          </p:cNvPr>
          <p:cNvSpPr>
            <a:spLocks noGrp="1"/>
          </p:cNvSpPr>
          <p:nvPr>
            <p:ph type="sldNum" sz="quarter" idx="12"/>
          </p:nvPr>
        </p:nvSpPr>
        <p:spPr/>
        <p:txBody>
          <a:bodyPr/>
          <a:lstStyle/>
          <a:p>
            <a:fld id="{330EA680-D336-4FF7-8B7A-9848BB0A1C32}" type="slidenum">
              <a:rPr lang="en-US" smtClean="0"/>
              <a:t>75</a:t>
            </a:fld>
            <a:endParaRPr lang="en-US"/>
          </a:p>
        </p:txBody>
      </p:sp>
      <p:pic>
        <p:nvPicPr>
          <p:cNvPr id="5" name="Picture 4" descr="A picture containing text, clipart, businesscard&#10;&#10;Description automatically generated">
            <a:extLst>
              <a:ext uri="{FF2B5EF4-FFF2-40B4-BE49-F238E27FC236}">
                <a16:creationId xmlns:a16="http://schemas.microsoft.com/office/drawing/2014/main" id="{36E50677-7EEC-7FE5-0D3C-E4ECD10537D9}"/>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7" name="Picture 6" descr="A graph of a schematic diagram&#10;&#10;Description automatically generated">
            <a:extLst>
              <a:ext uri="{FF2B5EF4-FFF2-40B4-BE49-F238E27FC236}">
                <a16:creationId xmlns:a16="http://schemas.microsoft.com/office/drawing/2014/main" id="{68AB7B83-FDB5-3C06-3683-C2EC41CA9473}"/>
              </a:ext>
            </a:extLst>
          </p:cNvPr>
          <p:cNvPicPr>
            <a:picLocks noChangeAspect="1"/>
          </p:cNvPicPr>
          <p:nvPr/>
        </p:nvPicPr>
        <p:blipFill rotWithShape="1">
          <a:blip r:embed="rId4">
            <a:extLst>
              <a:ext uri="{28A0092B-C50C-407E-A947-70E740481C1C}">
                <a14:useLocalDpi xmlns:a14="http://schemas.microsoft.com/office/drawing/2010/main" val="0"/>
              </a:ext>
            </a:extLst>
          </a:blip>
          <a:srcRect l="5089"/>
          <a:stretch/>
        </p:blipFill>
        <p:spPr>
          <a:xfrm>
            <a:off x="6253357" y="1799883"/>
            <a:ext cx="4981576" cy="4142240"/>
          </a:xfrm>
          <a:prstGeom prst="rect">
            <a:avLst/>
          </a:prstGeom>
        </p:spPr>
      </p:pic>
      <p:pic>
        <p:nvPicPr>
          <p:cNvPr id="9" name="Picture 8" descr="A graph of a distribution of length&#10;&#10;Description automatically generated with medium confidence">
            <a:extLst>
              <a:ext uri="{FF2B5EF4-FFF2-40B4-BE49-F238E27FC236}">
                <a16:creationId xmlns:a16="http://schemas.microsoft.com/office/drawing/2014/main" id="{85BE24D8-1FC3-AEEB-ABDF-3F7CD6942995}"/>
              </a:ext>
            </a:extLst>
          </p:cNvPr>
          <p:cNvPicPr>
            <a:picLocks noChangeAspect="1"/>
          </p:cNvPicPr>
          <p:nvPr/>
        </p:nvPicPr>
        <p:blipFill rotWithShape="1">
          <a:blip r:embed="rId5">
            <a:extLst>
              <a:ext uri="{28A0092B-C50C-407E-A947-70E740481C1C}">
                <a14:useLocalDpi xmlns:a14="http://schemas.microsoft.com/office/drawing/2010/main" val="0"/>
              </a:ext>
            </a:extLst>
          </a:blip>
          <a:srcRect l="5089"/>
          <a:stretch/>
        </p:blipFill>
        <p:spPr>
          <a:xfrm>
            <a:off x="704849" y="1799883"/>
            <a:ext cx="4981575" cy="4142240"/>
          </a:xfrm>
          <a:prstGeom prst="rect">
            <a:avLst/>
          </a:prstGeom>
        </p:spPr>
      </p:pic>
    </p:spTree>
    <p:extLst>
      <p:ext uri="{BB962C8B-B14F-4D97-AF65-F5344CB8AC3E}">
        <p14:creationId xmlns:p14="http://schemas.microsoft.com/office/powerpoint/2010/main" val="7457800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 clipart&#10;&#10;Description automatically generated">
            <a:extLst>
              <a:ext uri="{FF2B5EF4-FFF2-40B4-BE49-F238E27FC236}">
                <a16:creationId xmlns:a16="http://schemas.microsoft.com/office/drawing/2014/main" id="{5ED14E2B-E5E1-841A-16BB-7BD77207A11C}"/>
              </a:ext>
            </a:extLst>
          </p:cNvPr>
          <p:cNvPicPr>
            <a:picLocks noGrp="1" noChangeAspect="1"/>
          </p:cNvPicPr>
          <p:nvPr>
            <p:ph idx="1"/>
          </p:nvPr>
        </p:nvPicPr>
        <p:blipFill>
          <a:blip r:embed="rId3"/>
          <a:stretch>
            <a:fillRect/>
          </a:stretch>
        </p:blipFill>
        <p:spPr>
          <a:xfrm>
            <a:off x="931257" y="1816713"/>
            <a:ext cx="2752725" cy="981075"/>
          </a:xfrm>
        </p:spPr>
      </p:pic>
      <p:sp>
        <p:nvSpPr>
          <p:cNvPr id="10" name="Title 1">
            <a:extLst>
              <a:ext uri="{FF2B5EF4-FFF2-40B4-BE49-F238E27FC236}">
                <a16:creationId xmlns:a16="http://schemas.microsoft.com/office/drawing/2014/main" id="{DDAE7DE5-1689-1BD9-F9E1-080DBE73A6D6}"/>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2.1 (Painting)</a:t>
            </a:r>
            <a:endParaRPr lang="en-US" dirty="0">
              <a:solidFill>
                <a:schemeClr val="accent2"/>
              </a:solidFill>
            </a:endParaRPr>
          </a:p>
        </p:txBody>
      </p:sp>
      <p:sp>
        <p:nvSpPr>
          <p:cNvPr id="5" name="Slide Number Placeholder 4">
            <a:extLst>
              <a:ext uri="{FF2B5EF4-FFF2-40B4-BE49-F238E27FC236}">
                <a16:creationId xmlns:a16="http://schemas.microsoft.com/office/drawing/2014/main" id="{A42DC179-30C6-12CF-165A-EDAC9B938597}"/>
              </a:ext>
            </a:extLst>
          </p:cNvPr>
          <p:cNvSpPr>
            <a:spLocks noGrp="1"/>
          </p:cNvSpPr>
          <p:nvPr>
            <p:ph type="sldNum" sz="quarter" idx="12"/>
          </p:nvPr>
        </p:nvSpPr>
        <p:spPr/>
        <p:txBody>
          <a:bodyPr/>
          <a:lstStyle/>
          <a:p>
            <a:fld id="{330EA680-D336-4FF7-8B7A-9848BB0A1C32}" type="slidenum">
              <a:rPr lang="en-US" smtClean="0"/>
              <a:t>76</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811878A6-0EC2-6310-C3AB-DC7A9FBFCC68}"/>
              </a:ext>
            </a:extLst>
          </p:cNvPr>
          <p:cNvPicPr>
            <a:picLocks noChangeAspect="1"/>
          </p:cNvPicPr>
          <p:nvPr/>
        </p:nvPicPr>
        <p:blipFill>
          <a:blip r:embed="rId4"/>
          <a:stretch>
            <a:fillRect/>
          </a:stretch>
        </p:blipFill>
        <p:spPr>
          <a:xfrm>
            <a:off x="9925308" y="118831"/>
            <a:ext cx="2000250" cy="1266825"/>
          </a:xfrm>
          <a:prstGeom prst="rect">
            <a:avLst/>
          </a:prstGeom>
        </p:spPr>
      </p:pic>
      <p:pic>
        <p:nvPicPr>
          <p:cNvPr id="8" name="Picture 7">
            <a:extLst>
              <a:ext uri="{FF2B5EF4-FFF2-40B4-BE49-F238E27FC236}">
                <a16:creationId xmlns:a16="http://schemas.microsoft.com/office/drawing/2014/main" id="{931A9C83-B2CE-1183-FFE4-FA67AAB86E6C}"/>
              </a:ext>
            </a:extLst>
          </p:cNvPr>
          <p:cNvPicPr>
            <a:picLocks noChangeAspect="1"/>
          </p:cNvPicPr>
          <p:nvPr/>
        </p:nvPicPr>
        <p:blipFill>
          <a:blip r:embed="rId5"/>
          <a:stretch>
            <a:fillRect/>
          </a:stretch>
        </p:blipFill>
        <p:spPr>
          <a:xfrm>
            <a:off x="4349293" y="3916319"/>
            <a:ext cx="7842707" cy="1266825"/>
          </a:xfrm>
          <a:prstGeom prst="rect">
            <a:avLst/>
          </a:prstGeom>
        </p:spPr>
      </p:pic>
      <p:pic>
        <p:nvPicPr>
          <p:cNvPr id="11" name="Picture 10">
            <a:extLst>
              <a:ext uri="{FF2B5EF4-FFF2-40B4-BE49-F238E27FC236}">
                <a16:creationId xmlns:a16="http://schemas.microsoft.com/office/drawing/2014/main" id="{7F8EE403-2905-9EC1-8BD6-0849B2338F92}"/>
              </a:ext>
            </a:extLst>
          </p:cNvPr>
          <p:cNvPicPr>
            <a:picLocks noChangeAspect="1"/>
          </p:cNvPicPr>
          <p:nvPr/>
        </p:nvPicPr>
        <p:blipFill>
          <a:blip r:embed="rId6"/>
          <a:stretch>
            <a:fillRect/>
          </a:stretch>
        </p:blipFill>
        <p:spPr>
          <a:xfrm>
            <a:off x="5571719" y="1816713"/>
            <a:ext cx="6147540" cy="1469412"/>
          </a:xfrm>
          <a:prstGeom prst="rect">
            <a:avLst/>
          </a:prstGeom>
        </p:spPr>
      </p:pic>
      <p:sp>
        <p:nvSpPr>
          <p:cNvPr id="3" name="Rectangle 2">
            <a:extLst>
              <a:ext uri="{FF2B5EF4-FFF2-40B4-BE49-F238E27FC236}">
                <a16:creationId xmlns:a16="http://schemas.microsoft.com/office/drawing/2014/main" id="{38A65E81-8408-5805-BA77-6127A09B7425}"/>
              </a:ext>
            </a:extLst>
          </p:cNvPr>
          <p:cNvSpPr/>
          <p:nvPr/>
        </p:nvSpPr>
        <p:spPr>
          <a:xfrm>
            <a:off x="5812412" y="2894239"/>
            <a:ext cx="5666153"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9" descr="Logo&#10;&#10;Description automatically generated">
            <a:extLst>
              <a:ext uri="{FF2B5EF4-FFF2-40B4-BE49-F238E27FC236}">
                <a16:creationId xmlns:a16="http://schemas.microsoft.com/office/drawing/2014/main" id="{675683DD-641C-69E2-A73B-B82FE1A48F59}"/>
              </a:ext>
            </a:extLst>
          </p:cNvPr>
          <p:cNvPicPr>
            <a:picLocks noChangeAspect="1"/>
          </p:cNvPicPr>
          <p:nvPr/>
        </p:nvPicPr>
        <p:blipFill>
          <a:blip r:embed="rId7"/>
          <a:stretch>
            <a:fillRect/>
          </a:stretch>
        </p:blipFill>
        <p:spPr>
          <a:xfrm>
            <a:off x="1520770" y="3923282"/>
            <a:ext cx="1573698" cy="1165167"/>
          </a:xfrm>
          <a:prstGeom prst="rect">
            <a:avLst/>
          </a:prstGeom>
        </p:spPr>
      </p:pic>
      <p:sp>
        <p:nvSpPr>
          <p:cNvPr id="13" name="Rectangle 12">
            <a:extLst>
              <a:ext uri="{FF2B5EF4-FFF2-40B4-BE49-F238E27FC236}">
                <a16:creationId xmlns:a16="http://schemas.microsoft.com/office/drawing/2014/main" id="{0B08309C-EE18-4B51-610B-70F7B5538A53}"/>
              </a:ext>
            </a:extLst>
          </p:cNvPr>
          <p:cNvSpPr/>
          <p:nvPr/>
        </p:nvSpPr>
        <p:spPr>
          <a:xfrm>
            <a:off x="4457701" y="4702788"/>
            <a:ext cx="7252676"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00916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2FE0D-5F38-8F8A-93ED-D502DE020F4C}"/>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E5E946B7-58EC-A357-D503-FF3D24BC0BD2}"/>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2.1 (Qualitative) </a:t>
            </a:r>
            <a:endParaRPr lang="en-US" dirty="0">
              <a:solidFill>
                <a:schemeClr val="accent2"/>
              </a:solidFill>
            </a:endParaRPr>
          </a:p>
        </p:txBody>
      </p:sp>
      <p:pic>
        <p:nvPicPr>
          <p:cNvPr id="4" name="Picture 4">
            <a:extLst>
              <a:ext uri="{FF2B5EF4-FFF2-40B4-BE49-F238E27FC236}">
                <a16:creationId xmlns:a16="http://schemas.microsoft.com/office/drawing/2014/main" id="{546CF9A3-B59F-9327-7C9D-8D087F2E6AED}"/>
              </a:ext>
            </a:extLst>
          </p:cNvPr>
          <p:cNvPicPr>
            <a:picLocks noChangeAspect="1"/>
          </p:cNvPicPr>
          <p:nvPr/>
        </p:nvPicPr>
        <p:blipFill rotWithShape="1">
          <a:blip r:embed="rId2">
            <a:extLst>
              <a:ext uri="{28A0092B-C50C-407E-A947-70E740481C1C}">
                <a14:useLocalDpi xmlns:a14="http://schemas.microsoft.com/office/drawing/2010/main" val="0"/>
              </a:ext>
            </a:extLst>
          </a:blip>
          <a:srcRect t="4354" b="60056"/>
          <a:stretch/>
        </p:blipFill>
        <p:spPr>
          <a:xfrm>
            <a:off x="208164" y="1756667"/>
            <a:ext cx="11775671" cy="3850419"/>
          </a:xfrm>
          <a:prstGeom prst="rect">
            <a:avLst/>
          </a:prstGeom>
        </p:spPr>
      </p:pic>
      <p:sp>
        <p:nvSpPr>
          <p:cNvPr id="2" name="Slide Number Placeholder 1">
            <a:extLst>
              <a:ext uri="{FF2B5EF4-FFF2-40B4-BE49-F238E27FC236}">
                <a16:creationId xmlns:a16="http://schemas.microsoft.com/office/drawing/2014/main" id="{2FEE79B8-37D8-A4D5-C191-9EF9F0614357}"/>
              </a:ext>
            </a:extLst>
          </p:cNvPr>
          <p:cNvSpPr>
            <a:spLocks noGrp="1"/>
          </p:cNvSpPr>
          <p:nvPr>
            <p:ph type="sldNum" sz="quarter" idx="12"/>
          </p:nvPr>
        </p:nvSpPr>
        <p:spPr/>
        <p:txBody>
          <a:bodyPr/>
          <a:lstStyle/>
          <a:p>
            <a:fld id="{330EA680-D336-4FF7-8B7A-9848BB0A1C32}" type="slidenum">
              <a:rPr lang="en-US" smtClean="0"/>
              <a:t>77</a:t>
            </a:fld>
            <a:endParaRPr lang="en-US"/>
          </a:p>
        </p:txBody>
      </p:sp>
      <p:pic>
        <p:nvPicPr>
          <p:cNvPr id="5" name="Picture 4" descr="A picture containing text, clipart, businesscard&#10;&#10;Description automatically generated">
            <a:extLst>
              <a:ext uri="{FF2B5EF4-FFF2-40B4-BE49-F238E27FC236}">
                <a16:creationId xmlns:a16="http://schemas.microsoft.com/office/drawing/2014/main" id="{FEDB8A1C-6203-68CF-778B-2C31A2ACFAEE}"/>
              </a:ext>
            </a:extLst>
          </p:cNvPr>
          <p:cNvPicPr>
            <a:picLocks noChangeAspect="1"/>
          </p:cNvPicPr>
          <p:nvPr/>
        </p:nvPicPr>
        <p:blipFill>
          <a:blip r:embed="rId3"/>
          <a:stretch>
            <a:fillRect/>
          </a:stretch>
        </p:blipFill>
        <p:spPr>
          <a:xfrm>
            <a:off x="9925308" y="118831"/>
            <a:ext cx="2000250" cy="1266825"/>
          </a:xfrm>
          <a:prstGeom prst="rect">
            <a:avLst/>
          </a:prstGeom>
        </p:spPr>
      </p:pic>
    </p:spTree>
    <p:extLst>
      <p:ext uri="{BB962C8B-B14F-4D97-AF65-F5344CB8AC3E}">
        <p14:creationId xmlns:p14="http://schemas.microsoft.com/office/powerpoint/2010/main" val="488616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A70CB-B45F-D274-4CCA-F4063B70AE54}"/>
            </a:ext>
          </a:extLst>
        </p:cNvPr>
        <p:cNvGrpSpPr/>
        <p:nvPr/>
      </p:nvGrpSpPr>
      <p:grpSpPr>
        <a:xfrm>
          <a:off x="0" y="0"/>
          <a:ext cx="0" cy="0"/>
          <a:chOff x="0" y="0"/>
          <a:chExt cx="0" cy="0"/>
        </a:xfrm>
      </p:grpSpPr>
      <p:pic>
        <p:nvPicPr>
          <p:cNvPr id="10" name="Picture 9" descr="A picture containing text, clipart, businesscard&#10;&#10;Description automatically generated">
            <a:extLst>
              <a:ext uri="{FF2B5EF4-FFF2-40B4-BE49-F238E27FC236}">
                <a16:creationId xmlns:a16="http://schemas.microsoft.com/office/drawing/2014/main" id="{243B3F68-9FB1-9164-F128-7F02257D50EF}"/>
              </a:ext>
            </a:extLst>
          </p:cNvPr>
          <p:cNvPicPr>
            <a:picLocks noChangeAspect="1"/>
          </p:cNvPicPr>
          <p:nvPr/>
        </p:nvPicPr>
        <p:blipFill>
          <a:blip r:embed="rId3"/>
          <a:stretch>
            <a:fillRect/>
          </a:stretch>
        </p:blipFill>
        <p:spPr>
          <a:xfrm>
            <a:off x="9925308" y="72178"/>
            <a:ext cx="2000250" cy="1266825"/>
          </a:xfrm>
          <a:prstGeom prst="rect">
            <a:avLst/>
          </a:prstGeom>
        </p:spPr>
      </p:pic>
      <p:pic>
        <p:nvPicPr>
          <p:cNvPr id="15" name="Picture 14" descr="A painting of a city with boats on the water&#10;&#10;Description automatically generated">
            <a:extLst>
              <a:ext uri="{FF2B5EF4-FFF2-40B4-BE49-F238E27FC236}">
                <a16:creationId xmlns:a16="http://schemas.microsoft.com/office/drawing/2014/main" id="{3D5030BE-2839-D2BC-238A-A58ECDA4E8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4192"/>
            <a:ext cx="12192000" cy="5543808"/>
          </a:xfrm>
          <a:prstGeom prst="rect">
            <a:avLst/>
          </a:prstGeom>
        </p:spPr>
      </p:pic>
      <p:sp>
        <p:nvSpPr>
          <p:cNvPr id="3" name="Slide Number Placeholder 2">
            <a:extLst>
              <a:ext uri="{FF2B5EF4-FFF2-40B4-BE49-F238E27FC236}">
                <a16:creationId xmlns:a16="http://schemas.microsoft.com/office/drawing/2014/main" id="{0A0E93D7-742A-220B-52D5-3A6925C6156D}"/>
              </a:ext>
            </a:extLst>
          </p:cNvPr>
          <p:cNvSpPr>
            <a:spLocks noGrp="1"/>
          </p:cNvSpPr>
          <p:nvPr>
            <p:ph type="sldNum" sz="quarter" idx="12"/>
          </p:nvPr>
        </p:nvSpPr>
        <p:spPr/>
        <p:txBody>
          <a:bodyPr/>
          <a:lstStyle/>
          <a:p>
            <a:fld id="{330EA680-D336-4FF7-8B7A-9848BB0A1C32}" type="slidenum">
              <a:rPr lang="en-US" smtClean="0"/>
              <a:t>78</a:t>
            </a:fld>
            <a:endParaRPr lang="en-US"/>
          </a:p>
        </p:txBody>
      </p:sp>
      <p:sp>
        <p:nvSpPr>
          <p:cNvPr id="7" name="Title 1">
            <a:extLst>
              <a:ext uri="{FF2B5EF4-FFF2-40B4-BE49-F238E27FC236}">
                <a16:creationId xmlns:a16="http://schemas.microsoft.com/office/drawing/2014/main" id="{506E4B85-B20B-F61D-E270-00FE00A5609A}"/>
              </a:ext>
            </a:extLst>
          </p:cNvPr>
          <p:cNvSpPr txBox="1">
            <a:spLocks/>
          </p:cNvSpPr>
          <p:nvPr/>
        </p:nvSpPr>
        <p:spPr>
          <a:xfrm>
            <a:off x="409833" y="261897"/>
            <a:ext cx="10515600" cy="8625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accent2"/>
                </a:solidFill>
                <a:cs typeface="Calibri Light"/>
              </a:rPr>
              <a:t>Contributions</a:t>
            </a:r>
          </a:p>
        </p:txBody>
      </p:sp>
      <p:sp>
        <p:nvSpPr>
          <p:cNvPr id="5" name="Rectangle 4">
            <a:extLst>
              <a:ext uri="{FF2B5EF4-FFF2-40B4-BE49-F238E27FC236}">
                <a16:creationId xmlns:a16="http://schemas.microsoft.com/office/drawing/2014/main" id="{DAE36D58-9CBE-5C4E-D32F-9B48D790AFD3}"/>
              </a:ext>
            </a:extLst>
          </p:cNvPr>
          <p:cNvSpPr/>
          <p:nvPr/>
        </p:nvSpPr>
        <p:spPr>
          <a:xfrm>
            <a:off x="1622166" y="1474237"/>
            <a:ext cx="2416629" cy="4646645"/>
          </a:xfrm>
          <a:prstGeom prst="rect">
            <a:avLst/>
          </a:prstGeom>
          <a:solidFill>
            <a:schemeClr val="tx2">
              <a:lumMod val="75000"/>
              <a:alpha val="2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6" name="Rectangle 5">
            <a:extLst>
              <a:ext uri="{FF2B5EF4-FFF2-40B4-BE49-F238E27FC236}">
                <a16:creationId xmlns:a16="http://schemas.microsoft.com/office/drawing/2014/main" id="{62E2CBCD-6C63-3DAC-CCC6-42BCFC904362}"/>
              </a:ext>
            </a:extLst>
          </p:cNvPr>
          <p:cNvSpPr/>
          <p:nvPr/>
        </p:nvSpPr>
        <p:spPr>
          <a:xfrm>
            <a:off x="8717901" y="1502814"/>
            <a:ext cx="2416629" cy="4646645"/>
          </a:xfrm>
          <a:prstGeom prst="rect">
            <a:avLst/>
          </a:prstGeom>
          <a:solidFill>
            <a:schemeClr val="tx2">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8" name="Rectangle 7">
            <a:extLst>
              <a:ext uri="{FF2B5EF4-FFF2-40B4-BE49-F238E27FC236}">
                <a16:creationId xmlns:a16="http://schemas.microsoft.com/office/drawing/2014/main" id="{0B7F5194-8B15-4752-5138-77EDF385BA12}"/>
              </a:ext>
            </a:extLst>
          </p:cNvPr>
          <p:cNvSpPr/>
          <p:nvPr/>
        </p:nvSpPr>
        <p:spPr>
          <a:xfrm>
            <a:off x="5041446" y="1455189"/>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11" name="TextBox 10">
            <a:extLst>
              <a:ext uri="{FF2B5EF4-FFF2-40B4-BE49-F238E27FC236}">
                <a16:creationId xmlns:a16="http://schemas.microsoft.com/office/drawing/2014/main" id="{E42AE165-EE4D-4FBD-0454-A66A3C59BAC4}"/>
              </a:ext>
            </a:extLst>
          </p:cNvPr>
          <p:cNvSpPr txBox="1"/>
          <p:nvPr/>
        </p:nvSpPr>
        <p:spPr>
          <a:xfrm>
            <a:off x="1622167" y="2637563"/>
            <a:ext cx="2416628" cy="1569660"/>
          </a:xfrm>
          <a:prstGeom prst="rect">
            <a:avLst/>
          </a:prstGeom>
          <a:noFill/>
        </p:spPr>
        <p:txBody>
          <a:bodyPr wrap="square" rtlCol="0">
            <a:spAutoFit/>
          </a:bodyPr>
          <a:lstStyle/>
          <a:p>
            <a:pPr algn="ctr"/>
            <a:r>
              <a:rPr lang="en-GB" sz="2400" b="1" dirty="0">
                <a:solidFill>
                  <a:schemeClr val="bg1"/>
                </a:solidFill>
              </a:rPr>
              <a:t>Computational Modelling for Visual Saliency and Scanpath </a:t>
            </a:r>
          </a:p>
        </p:txBody>
      </p:sp>
      <p:sp>
        <p:nvSpPr>
          <p:cNvPr id="12" name="TextBox 11">
            <a:extLst>
              <a:ext uri="{FF2B5EF4-FFF2-40B4-BE49-F238E27FC236}">
                <a16:creationId xmlns:a16="http://schemas.microsoft.com/office/drawing/2014/main" id="{1402FFCC-9917-360D-22FE-FEFB1FD461C2}"/>
              </a:ext>
            </a:extLst>
          </p:cNvPr>
          <p:cNvSpPr txBox="1"/>
          <p:nvPr/>
        </p:nvSpPr>
        <p:spPr>
          <a:xfrm>
            <a:off x="5041446" y="2652833"/>
            <a:ext cx="2416628" cy="1938992"/>
          </a:xfrm>
          <a:prstGeom prst="rect">
            <a:avLst/>
          </a:prstGeom>
          <a:noFill/>
        </p:spPr>
        <p:txBody>
          <a:bodyPr wrap="square" rtlCol="0">
            <a:spAutoFit/>
          </a:bodyPr>
          <a:lstStyle/>
          <a:p>
            <a:pPr algn="ctr"/>
            <a:r>
              <a:rPr lang="en-GB" sz="2400" b="1" dirty="0">
                <a:solidFill>
                  <a:schemeClr val="bg1"/>
                </a:solidFill>
              </a:rPr>
              <a:t>Improving the networks representation ability for the art domain</a:t>
            </a:r>
          </a:p>
        </p:txBody>
      </p:sp>
      <p:sp>
        <p:nvSpPr>
          <p:cNvPr id="13" name="TextBox 12">
            <a:extLst>
              <a:ext uri="{FF2B5EF4-FFF2-40B4-BE49-F238E27FC236}">
                <a16:creationId xmlns:a16="http://schemas.microsoft.com/office/drawing/2014/main" id="{B9EDEF7E-B99E-AD82-33BD-5EF415BF5D0F}"/>
              </a:ext>
            </a:extLst>
          </p:cNvPr>
          <p:cNvSpPr txBox="1"/>
          <p:nvPr/>
        </p:nvSpPr>
        <p:spPr>
          <a:xfrm>
            <a:off x="8727622" y="2715817"/>
            <a:ext cx="2416628" cy="1569660"/>
          </a:xfrm>
          <a:prstGeom prst="rect">
            <a:avLst/>
          </a:prstGeom>
          <a:noFill/>
        </p:spPr>
        <p:txBody>
          <a:bodyPr wrap="square" rtlCol="0">
            <a:spAutoFit/>
          </a:bodyPr>
          <a:lstStyle/>
          <a:p>
            <a:pPr algn="ctr"/>
            <a:r>
              <a:rPr lang="en-GB" sz="2400" b="1" dirty="0">
                <a:solidFill>
                  <a:schemeClr val="bg1"/>
                </a:solidFill>
              </a:rPr>
              <a:t>Generative Scanpath Prediction for Images </a:t>
            </a:r>
          </a:p>
        </p:txBody>
      </p:sp>
    </p:spTree>
    <p:extLst>
      <p:ext uri="{BB962C8B-B14F-4D97-AF65-F5344CB8AC3E}">
        <p14:creationId xmlns:p14="http://schemas.microsoft.com/office/powerpoint/2010/main" val="21703887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AE7DE5-1689-1BD9-F9E1-080DBE73A6D6}"/>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a:solidFill>
                  <a:schemeClr val="accent2"/>
                </a:solidFill>
                <a:cs typeface="Calibri Light"/>
              </a:rPr>
              <a:t>Domain Adaptation</a:t>
            </a:r>
            <a:endParaRPr lang="en-US">
              <a:solidFill>
                <a:schemeClr val="accent2"/>
              </a:solidFill>
            </a:endParaRPr>
          </a:p>
        </p:txBody>
      </p:sp>
      <p:sp>
        <p:nvSpPr>
          <p:cNvPr id="2" name="Slide Number Placeholder 1">
            <a:extLst>
              <a:ext uri="{FF2B5EF4-FFF2-40B4-BE49-F238E27FC236}">
                <a16:creationId xmlns:a16="http://schemas.microsoft.com/office/drawing/2014/main" id="{11DD2989-3B55-9E87-BA4B-F91355063C2C}"/>
              </a:ext>
            </a:extLst>
          </p:cNvPr>
          <p:cNvSpPr>
            <a:spLocks noGrp="1"/>
          </p:cNvSpPr>
          <p:nvPr>
            <p:ph type="sldNum" sz="quarter" idx="12"/>
          </p:nvPr>
        </p:nvSpPr>
        <p:spPr/>
        <p:txBody>
          <a:bodyPr/>
          <a:lstStyle/>
          <a:p>
            <a:fld id="{330EA680-D336-4FF7-8B7A-9848BB0A1C32}" type="slidenum">
              <a:rPr lang="en-US" smtClean="0"/>
              <a:t>79</a:t>
            </a:fld>
            <a:endParaRPr lang="en-US"/>
          </a:p>
        </p:txBody>
      </p:sp>
      <p:pic>
        <p:nvPicPr>
          <p:cNvPr id="4" name="Picture 3" descr="A picture containing text, clipart, businesscard&#10;&#10;Description automatically generated">
            <a:extLst>
              <a:ext uri="{FF2B5EF4-FFF2-40B4-BE49-F238E27FC236}">
                <a16:creationId xmlns:a16="http://schemas.microsoft.com/office/drawing/2014/main" id="{75157F08-00E1-CE54-F9F2-FEDC8CB32A45}"/>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7" name="Picture 6" descr="A graph with green and blue dots&#10;&#10;Description automatically generated">
            <a:extLst>
              <a:ext uri="{FF2B5EF4-FFF2-40B4-BE49-F238E27FC236}">
                <a16:creationId xmlns:a16="http://schemas.microsoft.com/office/drawing/2014/main" id="{94BC885A-DAD2-D0CD-6DAC-76C7EDC06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7988" y="1285626"/>
            <a:ext cx="7237320" cy="5264606"/>
          </a:xfrm>
          <a:prstGeom prst="rect">
            <a:avLst/>
          </a:prstGeom>
        </p:spPr>
      </p:pic>
      <p:cxnSp>
        <p:nvCxnSpPr>
          <p:cNvPr id="33" name="Straight Connector 32">
            <a:extLst>
              <a:ext uri="{FF2B5EF4-FFF2-40B4-BE49-F238E27FC236}">
                <a16:creationId xmlns:a16="http://schemas.microsoft.com/office/drawing/2014/main" id="{4E31F7BA-6D7F-8298-5B3C-62CD5FB9151A}"/>
              </a:ext>
            </a:extLst>
          </p:cNvPr>
          <p:cNvCxnSpPr>
            <a:cxnSpLocks/>
          </p:cNvCxnSpPr>
          <p:nvPr/>
        </p:nvCxnSpPr>
        <p:spPr>
          <a:xfrm>
            <a:off x="3581400" y="2829007"/>
            <a:ext cx="5029200" cy="289551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2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15895-5320-13F2-D490-203CC88FD367}"/>
            </a:ext>
          </a:extLst>
        </p:cNvPr>
        <p:cNvGrpSpPr/>
        <p:nvPr/>
      </p:nvGrpSpPr>
      <p:grpSpPr>
        <a:xfrm>
          <a:off x="0" y="0"/>
          <a:ext cx="0" cy="0"/>
          <a:chOff x="0" y="0"/>
          <a:chExt cx="0" cy="0"/>
        </a:xfrm>
      </p:grpSpPr>
      <p:pic>
        <p:nvPicPr>
          <p:cNvPr id="2" name="Picture 4">
            <a:extLst>
              <a:ext uri="{FF2B5EF4-FFF2-40B4-BE49-F238E27FC236}">
                <a16:creationId xmlns:a16="http://schemas.microsoft.com/office/drawing/2014/main" id="{D11FFF1A-0007-D98C-1A3D-352DD3C9FE74}"/>
              </a:ext>
            </a:extLst>
          </p:cNvPr>
          <p:cNvPicPr>
            <a:picLocks noChangeAspect="1"/>
          </p:cNvPicPr>
          <p:nvPr/>
        </p:nvPicPr>
        <p:blipFill>
          <a:blip r:embed="rId3"/>
          <a:stretch>
            <a:fillRect/>
          </a:stretch>
        </p:blipFill>
        <p:spPr>
          <a:xfrm>
            <a:off x="10564906" y="82084"/>
            <a:ext cx="1371600" cy="866775"/>
          </a:xfrm>
          <a:prstGeom prst="rect">
            <a:avLst/>
          </a:prstGeom>
        </p:spPr>
      </p:pic>
      <p:sp>
        <p:nvSpPr>
          <p:cNvPr id="7" name="Title 1">
            <a:extLst>
              <a:ext uri="{FF2B5EF4-FFF2-40B4-BE49-F238E27FC236}">
                <a16:creationId xmlns:a16="http://schemas.microsoft.com/office/drawing/2014/main" id="{9D7050FC-434A-31F3-AF13-9C5C960F32ED}"/>
              </a:ext>
            </a:extLst>
          </p:cNvPr>
          <p:cNvSpPr txBox="1">
            <a:spLocks/>
          </p:cNvSpPr>
          <p:nvPr/>
        </p:nvSpPr>
        <p:spPr>
          <a:xfrm>
            <a:off x="326985" y="85404"/>
            <a:ext cx="10515600" cy="8625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solidFill>
                  <a:schemeClr val="accent2"/>
                </a:solidFill>
                <a:cs typeface="Calibri Light"/>
              </a:rPr>
              <a:t>Problem formulation </a:t>
            </a:r>
          </a:p>
        </p:txBody>
      </p:sp>
      <p:sp>
        <p:nvSpPr>
          <p:cNvPr id="4" name="Slide Number Placeholder 3">
            <a:extLst>
              <a:ext uri="{FF2B5EF4-FFF2-40B4-BE49-F238E27FC236}">
                <a16:creationId xmlns:a16="http://schemas.microsoft.com/office/drawing/2014/main" id="{D5347C16-191D-25B7-FA6E-3D09923B54E7}"/>
              </a:ext>
            </a:extLst>
          </p:cNvPr>
          <p:cNvSpPr>
            <a:spLocks noGrp="1"/>
          </p:cNvSpPr>
          <p:nvPr>
            <p:ph type="sldNum" sz="quarter" idx="12"/>
          </p:nvPr>
        </p:nvSpPr>
        <p:spPr/>
        <p:txBody>
          <a:bodyPr/>
          <a:lstStyle/>
          <a:p>
            <a:fld id="{330EA680-D336-4FF7-8B7A-9848BB0A1C32}" type="slidenum">
              <a:rPr lang="en-US" smtClean="0"/>
              <a:t>8</a:t>
            </a:fld>
            <a:endParaRPr lang="en-US"/>
          </a:p>
        </p:txBody>
      </p:sp>
      <p:sp>
        <p:nvSpPr>
          <p:cNvPr id="5" name="TextBox 4">
            <a:extLst>
              <a:ext uri="{FF2B5EF4-FFF2-40B4-BE49-F238E27FC236}">
                <a16:creationId xmlns:a16="http://schemas.microsoft.com/office/drawing/2014/main" id="{06DB2240-FE3F-F7A2-8FCF-FC8444B85F79}"/>
              </a:ext>
            </a:extLst>
          </p:cNvPr>
          <p:cNvSpPr txBox="1"/>
          <p:nvPr/>
        </p:nvSpPr>
        <p:spPr>
          <a:xfrm>
            <a:off x="3276026" y="6165376"/>
            <a:ext cx="63998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https://venturebeat.com/wp-content/uploads/2019/07/tobii.jpg</a:t>
            </a:r>
          </a:p>
        </p:txBody>
      </p:sp>
      <p:pic>
        <p:nvPicPr>
          <p:cNvPr id="6" name="Picture 5">
            <a:extLst>
              <a:ext uri="{FF2B5EF4-FFF2-40B4-BE49-F238E27FC236}">
                <a16:creationId xmlns:a16="http://schemas.microsoft.com/office/drawing/2014/main" id="{6C4AACC8-B99F-B169-F880-E7F270BA3F6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1976484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93908-6F5A-E9DD-A825-715498D709D1}"/>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A579CD5B-E0D5-9BB3-11C6-435B13540F93}"/>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a:solidFill>
                  <a:schemeClr val="accent2"/>
                </a:solidFill>
                <a:cs typeface="Calibri Light"/>
              </a:rPr>
              <a:t>Domain Adaptation</a:t>
            </a:r>
            <a:endParaRPr lang="en-US">
              <a:solidFill>
                <a:schemeClr val="accent2"/>
              </a:solidFill>
            </a:endParaRPr>
          </a:p>
        </p:txBody>
      </p:sp>
      <p:sp>
        <p:nvSpPr>
          <p:cNvPr id="2" name="Slide Number Placeholder 1">
            <a:extLst>
              <a:ext uri="{FF2B5EF4-FFF2-40B4-BE49-F238E27FC236}">
                <a16:creationId xmlns:a16="http://schemas.microsoft.com/office/drawing/2014/main" id="{EE28452A-0AA6-5E52-8A89-19680A64AFCA}"/>
              </a:ext>
            </a:extLst>
          </p:cNvPr>
          <p:cNvSpPr>
            <a:spLocks noGrp="1"/>
          </p:cNvSpPr>
          <p:nvPr>
            <p:ph type="sldNum" sz="quarter" idx="12"/>
          </p:nvPr>
        </p:nvSpPr>
        <p:spPr/>
        <p:txBody>
          <a:bodyPr/>
          <a:lstStyle/>
          <a:p>
            <a:fld id="{330EA680-D336-4FF7-8B7A-9848BB0A1C32}" type="slidenum">
              <a:rPr lang="en-US" smtClean="0"/>
              <a:t>80</a:t>
            </a:fld>
            <a:endParaRPr lang="en-US"/>
          </a:p>
        </p:txBody>
      </p:sp>
      <p:pic>
        <p:nvPicPr>
          <p:cNvPr id="4" name="Picture 3" descr="A picture containing text, clipart, businesscard&#10;&#10;Description automatically generated">
            <a:extLst>
              <a:ext uri="{FF2B5EF4-FFF2-40B4-BE49-F238E27FC236}">
                <a16:creationId xmlns:a16="http://schemas.microsoft.com/office/drawing/2014/main" id="{CFB2E594-25F5-BEA9-54CB-1080FC25D7B6}"/>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7" name="Picture 6">
            <a:extLst>
              <a:ext uri="{FF2B5EF4-FFF2-40B4-BE49-F238E27FC236}">
                <a16:creationId xmlns:a16="http://schemas.microsoft.com/office/drawing/2014/main" id="{5BF63381-726D-40BC-72B3-7CF567EE18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87988" y="1285626"/>
            <a:ext cx="7237320" cy="5264605"/>
          </a:xfrm>
          <a:prstGeom prst="rect">
            <a:avLst/>
          </a:prstGeom>
        </p:spPr>
      </p:pic>
    </p:spTree>
    <p:extLst>
      <p:ext uri="{BB962C8B-B14F-4D97-AF65-F5344CB8AC3E}">
        <p14:creationId xmlns:p14="http://schemas.microsoft.com/office/powerpoint/2010/main" val="14848184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C030-F4CD-3030-B016-32C9F740CF01}"/>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6550ED1E-847D-AD8E-5775-3700B0EBFC18}"/>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a:solidFill>
                  <a:schemeClr val="accent2"/>
                </a:solidFill>
                <a:cs typeface="Calibri Light"/>
              </a:rPr>
              <a:t>Domain Adaptation</a:t>
            </a:r>
            <a:endParaRPr lang="en-US">
              <a:solidFill>
                <a:schemeClr val="accent2"/>
              </a:solidFill>
            </a:endParaRPr>
          </a:p>
        </p:txBody>
      </p:sp>
      <p:sp>
        <p:nvSpPr>
          <p:cNvPr id="72" name="TextBox 71">
            <a:extLst>
              <a:ext uri="{FF2B5EF4-FFF2-40B4-BE49-F238E27FC236}">
                <a16:creationId xmlns:a16="http://schemas.microsoft.com/office/drawing/2014/main" id="{84FEA068-4C63-AAF3-322F-D0B5A774CA8B}"/>
              </a:ext>
            </a:extLst>
          </p:cNvPr>
          <p:cNvSpPr txBox="1"/>
          <p:nvPr/>
        </p:nvSpPr>
        <p:spPr>
          <a:xfrm>
            <a:off x="554891" y="5763845"/>
            <a:ext cx="33168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a:rPr>
              <a:t>Before </a:t>
            </a:r>
            <a:endParaRPr lang="en-US" dirty="0"/>
          </a:p>
          <a:p>
            <a:pPr algn="ctr"/>
            <a:r>
              <a:rPr lang="en-US" sz="2400" dirty="0">
                <a:cs typeface="Calibri"/>
              </a:rPr>
              <a:t>Domain Adaptation</a:t>
            </a:r>
            <a:endParaRPr lang="en-US" dirty="0"/>
          </a:p>
        </p:txBody>
      </p:sp>
      <p:sp>
        <p:nvSpPr>
          <p:cNvPr id="73" name="TextBox 72">
            <a:extLst>
              <a:ext uri="{FF2B5EF4-FFF2-40B4-BE49-F238E27FC236}">
                <a16:creationId xmlns:a16="http://schemas.microsoft.com/office/drawing/2014/main" id="{116BC93B-FA3A-077A-55D6-06EFECC2E5D4}"/>
              </a:ext>
            </a:extLst>
          </p:cNvPr>
          <p:cNvSpPr txBox="1"/>
          <p:nvPr/>
        </p:nvSpPr>
        <p:spPr>
          <a:xfrm>
            <a:off x="7659075" y="5636844"/>
            <a:ext cx="33168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a:rPr>
              <a:t>After</a:t>
            </a:r>
            <a:endParaRPr lang="en-US" dirty="0"/>
          </a:p>
          <a:p>
            <a:pPr algn="ctr"/>
            <a:r>
              <a:rPr lang="en-US" sz="2400" dirty="0">
                <a:cs typeface="Calibri"/>
              </a:rPr>
              <a:t>Domain Adaptation</a:t>
            </a:r>
            <a:endParaRPr lang="en-US" dirty="0"/>
          </a:p>
        </p:txBody>
      </p:sp>
      <p:sp>
        <p:nvSpPr>
          <p:cNvPr id="2" name="Slide Number Placeholder 1">
            <a:extLst>
              <a:ext uri="{FF2B5EF4-FFF2-40B4-BE49-F238E27FC236}">
                <a16:creationId xmlns:a16="http://schemas.microsoft.com/office/drawing/2014/main" id="{59BC4553-BB80-1B93-FFAC-2C6182F678B8}"/>
              </a:ext>
            </a:extLst>
          </p:cNvPr>
          <p:cNvSpPr>
            <a:spLocks noGrp="1"/>
          </p:cNvSpPr>
          <p:nvPr>
            <p:ph type="sldNum" sz="quarter" idx="12"/>
          </p:nvPr>
        </p:nvSpPr>
        <p:spPr/>
        <p:txBody>
          <a:bodyPr/>
          <a:lstStyle/>
          <a:p>
            <a:fld id="{330EA680-D336-4FF7-8B7A-9848BB0A1C32}" type="slidenum">
              <a:rPr lang="en-US" smtClean="0"/>
              <a:t>81</a:t>
            </a:fld>
            <a:endParaRPr lang="en-US" dirty="0"/>
          </a:p>
        </p:txBody>
      </p:sp>
      <p:pic>
        <p:nvPicPr>
          <p:cNvPr id="4" name="Picture 3" descr="A picture containing text, clipart, businesscard&#10;&#10;Description automatically generated">
            <a:extLst>
              <a:ext uri="{FF2B5EF4-FFF2-40B4-BE49-F238E27FC236}">
                <a16:creationId xmlns:a16="http://schemas.microsoft.com/office/drawing/2014/main" id="{1BB40167-29C6-3D1F-A629-FE5BC0083DCA}"/>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5" name="Picture 4" descr="A graph with green and blue dots&#10;&#10;Description automatically generated">
            <a:extLst>
              <a:ext uri="{FF2B5EF4-FFF2-40B4-BE49-F238E27FC236}">
                <a16:creationId xmlns:a16="http://schemas.microsoft.com/office/drawing/2014/main" id="{6288EA8A-2A3C-6281-007F-4091DFFE87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77240"/>
            <a:ext cx="5468123" cy="3977648"/>
          </a:xfrm>
          <a:prstGeom prst="rect">
            <a:avLst/>
          </a:prstGeom>
        </p:spPr>
      </p:pic>
      <p:pic>
        <p:nvPicPr>
          <p:cNvPr id="7" name="Picture 6" descr="A graph with green and blue dots&#10;&#10;Description automatically generated">
            <a:extLst>
              <a:ext uri="{FF2B5EF4-FFF2-40B4-BE49-F238E27FC236}">
                <a16:creationId xmlns:a16="http://schemas.microsoft.com/office/drawing/2014/main" id="{04049465-617A-1A3A-59E4-46694387C4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505" y="1725864"/>
            <a:ext cx="5468123" cy="3977648"/>
          </a:xfrm>
          <a:prstGeom prst="rect">
            <a:avLst/>
          </a:prstGeom>
        </p:spPr>
      </p:pic>
      <p:sp>
        <p:nvSpPr>
          <p:cNvPr id="6" name="Arrow: Right 5">
            <a:extLst>
              <a:ext uri="{FF2B5EF4-FFF2-40B4-BE49-F238E27FC236}">
                <a16:creationId xmlns:a16="http://schemas.microsoft.com/office/drawing/2014/main" id="{D6CF298B-908A-9BB0-3386-D8263C5A8B4A}"/>
              </a:ext>
            </a:extLst>
          </p:cNvPr>
          <p:cNvSpPr/>
          <p:nvPr/>
        </p:nvSpPr>
        <p:spPr>
          <a:xfrm>
            <a:off x="3630764" y="6276975"/>
            <a:ext cx="4120518" cy="485775"/>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83914D63-50F5-9721-1A24-5039F382C399}"/>
              </a:ext>
            </a:extLst>
          </p:cNvPr>
          <p:cNvPicPr>
            <a:picLocks noChangeAspect="1"/>
          </p:cNvPicPr>
          <p:nvPr/>
        </p:nvPicPr>
        <p:blipFill>
          <a:blip r:embed="rId6"/>
          <a:stretch>
            <a:fillRect/>
          </a:stretch>
        </p:blipFill>
        <p:spPr>
          <a:xfrm>
            <a:off x="3471992" y="5636066"/>
            <a:ext cx="4537152" cy="679833"/>
          </a:xfrm>
          <a:prstGeom prst="rect">
            <a:avLst/>
          </a:prstGeom>
        </p:spPr>
      </p:pic>
    </p:spTree>
    <p:extLst>
      <p:ext uri="{BB962C8B-B14F-4D97-AF65-F5344CB8AC3E}">
        <p14:creationId xmlns:p14="http://schemas.microsoft.com/office/powerpoint/2010/main" val="3035448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7CB37F0-6C8C-E74F-DFBE-0AAE30521D4B}"/>
              </a:ext>
            </a:extLst>
          </p:cNvPr>
          <p:cNvSpPr txBox="1">
            <a:spLocks/>
          </p:cNvSpPr>
          <p:nvPr/>
        </p:nvSpPr>
        <p:spPr>
          <a:xfrm>
            <a:off x="516151" y="357409"/>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Method ( </a:t>
            </a:r>
            <a:r>
              <a:rPr lang="en-US" dirty="0">
                <a:solidFill>
                  <a:schemeClr val="accent2"/>
                </a:solidFill>
                <a:ea typeface="+mj-lt"/>
                <a:cs typeface="+mj-lt"/>
              </a:rPr>
              <a:t>Domain Adaptation )</a:t>
            </a:r>
            <a:endParaRPr lang="en-US" dirty="0">
              <a:solidFill>
                <a:schemeClr val="accent2"/>
              </a:solidFill>
              <a:ea typeface="Calibri Light"/>
              <a:cs typeface="Calibri Light"/>
            </a:endParaRPr>
          </a:p>
        </p:txBody>
      </p:sp>
      <p:sp>
        <p:nvSpPr>
          <p:cNvPr id="6" name="Trapezoid 5">
            <a:extLst>
              <a:ext uri="{FF2B5EF4-FFF2-40B4-BE49-F238E27FC236}">
                <a16:creationId xmlns:a16="http://schemas.microsoft.com/office/drawing/2014/main" id="{7B462227-BAAF-F313-5895-0545B6B92D25}"/>
              </a:ext>
            </a:extLst>
          </p:cNvPr>
          <p:cNvSpPr/>
          <p:nvPr/>
        </p:nvSpPr>
        <p:spPr>
          <a:xfrm rot="5400000">
            <a:off x="1211482" y="3814415"/>
            <a:ext cx="2478911" cy="1851950"/>
          </a:xfrm>
          <a:prstGeom prst="trapezoid">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9E7757-33A2-C01A-A19C-1107F80D8AC7}"/>
              </a:ext>
            </a:extLst>
          </p:cNvPr>
          <p:cNvSpPr txBox="1"/>
          <p:nvPr/>
        </p:nvSpPr>
        <p:spPr>
          <a:xfrm>
            <a:off x="1697620" y="4398379"/>
            <a:ext cx="14927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bg1"/>
                </a:solidFill>
                <a:cs typeface="Calibri"/>
              </a:rPr>
              <a:t>Encoder</a:t>
            </a:r>
          </a:p>
        </p:txBody>
      </p:sp>
      <p:cxnSp>
        <p:nvCxnSpPr>
          <p:cNvPr id="9" name="Straight Arrow Connector 8">
            <a:extLst>
              <a:ext uri="{FF2B5EF4-FFF2-40B4-BE49-F238E27FC236}">
                <a16:creationId xmlns:a16="http://schemas.microsoft.com/office/drawing/2014/main" id="{E05347CF-1F5D-B278-E587-8F23471D665B}"/>
              </a:ext>
            </a:extLst>
          </p:cNvPr>
          <p:cNvCxnSpPr/>
          <p:nvPr/>
        </p:nvCxnSpPr>
        <p:spPr>
          <a:xfrm>
            <a:off x="3405248" y="4702575"/>
            <a:ext cx="5004119" cy="366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rapezoid 9">
            <a:extLst>
              <a:ext uri="{FF2B5EF4-FFF2-40B4-BE49-F238E27FC236}">
                <a16:creationId xmlns:a16="http://schemas.microsoft.com/office/drawing/2014/main" id="{BC130D8A-F3C0-4056-8D42-61B68EBF57F0}"/>
              </a:ext>
            </a:extLst>
          </p:cNvPr>
          <p:cNvSpPr/>
          <p:nvPr/>
        </p:nvSpPr>
        <p:spPr>
          <a:xfrm rot="-5400000">
            <a:off x="8098418" y="3852998"/>
            <a:ext cx="2478911" cy="1851950"/>
          </a:xfrm>
          <a:prstGeom prst="trapezoi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A11D6-A795-3590-1B88-1092C38A3066}"/>
              </a:ext>
            </a:extLst>
          </p:cNvPr>
          <p:cNvSpPr txBox="1"/>
          <p:nvPr/>
        </p:nvSpPr>
        <p:spPr>
          <a:xfrm>
            <a:off x="8623138" y="4263341"/>
            <a:ext cx="149277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bg1"/>
                </a:solidFill>
                <a:cs typeface="Calibri"/>
              </a:rPr>
              <a:t>Task Decoder</a:t>
            </a:r>
            <a:endParaRPr lang="en-US">
              <a:solidFill>
                <a:schemeClr val="bg1"/>
              </a:solidFill>
            </a:endParaRPr>
          </a:p>
        </p:txBody>
      </p:sp>
      <p:sp>
        <p:nvSpPr>
          <p:cNvPr id="12" name="Trapezoid 11">
            <a:extLst>
              <a:ext uri="{FF2B5EF4-FFF2-40B4-BE49-F238E27FC236}">
                <a16:creationId xmlns:a16="http://schemas.microsoft.com/office/drawing/2014/main" id="{762F6A8D-8125-F700-37CC-E40BD1056ED0}"/>
              </a:ext>
            </a:extLst>
          </p:cNvPr>
          <p:cNvSpPr/>
          <p:nvPr/>
        </p:nvSpPr>
        <p:spPr>
          <a:xfrm rot="-5400000">
            <a:off x="6246468" y="1624871"/>
            <a:ext cx="2478911" cy="185195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2E90DA-B8BF-9247-FCD7-E958EC20193D}"/>
              </a:ext>
            </a:extLst>
          </p:cNvPr>
          <p:cNvSpPr txBox="1"/>
          <p:nvPr/>
        </p:nvSpPr>
        <p:spPr>
          <a:xfrm>
            <a:off x="6674734" y="2257062"/>
            <a:ext cx="155064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bg1"/>
                </a:solidFill>
                <a:cs typeface="Calibri"/>
              </a:rPr>
              <a:t>Classifier</a:t>
            </a:r>
            <a:endParaRPr lang="en-US"/>
          </a:p>
        </p:txBody>
      </p:sp>
      <p:cxnSp>
        <p:nvCxnSpPr>
          <p:cNvPr id="14" name="Connector: Elbow 13">
            <a:extLst>
              <a:ext uri="{FF2B5EF4-FFF2-40B4-BE49-F238E27FC236}">
                <a16:creationId xmlns:a16="http://schemas.microsoft.com/office/drawing/2014/main" id="{776BB916-45F0-8E2C-8BA9-DB43A1386BE2}"/>
              </a:ext>
            </a:extLst>
          </p:cNvPr>
          <p:cNvCxnSpPr/>
          <p:nvPr/>
        </p:nvCxnSpPr>
        <p:spPr>
          <a:xfrm flipV="1">
            <a:off x="3403439" y="2518939"/>
            <a:ext cx="2534853" cy="2181828"/>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1E47920-6206-A8CD-3C15-962830EBF08A}"/>
              </a:ext>
            </a:extLst>
          </p:cNvPr>
          <p:cNvSpPr/>
          <p:nvPr/>
        </p:nvSpPr>
        <p:spPr>
          <a:xfrm>
            <a:off x="6015579" y="1776350"/>
            <a:ext cx="318303" cy="155293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AAB4939-BE92-C44C-6938-6A9A3E426A9F}"/>
              </a:ext>
            </a:extLst>
          </p:cNvPr>
          <p:cNvSpPr txBox="1"/>
          <p:nvPr/>
        </p:nvSpPr>
        <p:spPr>
          <a:xfrm>
            <a:off x="4986759" y="3424176"/>
            <a:ext cx="20618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cs typeface="Calibri"/>
              </a:rPr>
              <a:t>Gradient reversal</a:t>
            </a:r>
          </a:p>
          <a:p>
            <a:pPr algn="ctr"/>
            <a:r>
              <a:rPr lang="en-US" b="1" dirty="0">
                <a:cs typeface="Calibri"/>
              </a:rPr>
              <a:t>Layer</a:t>
            </a:r>
          </a:p>
        </p:txBody>
      </p:sp>
      <p:pic>
        <p:nvPicPr>
          <p:cNvPr id="2" name="Picture 2" descr="A picture containing food, plate, bowl, fruit&#10;&#10;Description automatically generated">
            <a:extLst>
              <a:ext uri="{FF2B5EF4-FFF2-40B4-BE49-F238E27FC236}">
                <a16:creationId xmlns:a16="http://schemas.microsoft.com/office/drawing/2014/main" id="{1B6A929B-B58D-1F3E-2D86-D165E7141CE8}"/>
              </a:ext>
            </a:extLst>
          </p:cNvPr>
          <p:cNvPicPr>
            <a:picLocks noChangeAspect="1"/>
          </p:cNvPicPr>
          <p:nvPr/>
        </p:nvPicPr>
        <p:blipFill>
          <a:blip r:embed="rId3"/>
          <a:stretch>
            <a:fillRect/>
          </a:stretch>
        </p:blipFill>
        <p:spPr>
          <a:xfrm>
            <a:off x="277906" y="4289612"/>
            <a:ext cx="977153" cy="735106"/>
          </a:xfrm>
          <a:prstGeom prst="rect">
            <a:avLst/>
          </a:prstGeom>
        </p:spPr>
      </p:pic>
      <p:sp>
        <p:nvSpPr>
          <p:cNvPr id="3" name="TextBox 2">
            <a:extLst>
              <a:ext uri="{FF2B5EF4-FFF2-40B4-BE49-F238E27FC236}">
                <a16:creationId xmlns:a16="http://schemas.microsoft.com/office/drawing/2014/main" id="{51BFEDF6-A232-2F01-1026-AB0660C18EB9}"/>
              </a:ext>
            </a:extLst>
          </p:cNvPr>
          <p:cNvSpPr txBox="1"/>
          <p:nvPr/>
        </p:nvSpPr>
        <p:spPr>
          <a:xfrm>
            <a:off x="8680218" y="1729847"/>
            <a:ext cx="20618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cs typeface="Calibri"/>
              </a:rPr>
              <a:t>Natural scene</a:t>
            </a:r>
            <a:endParaRPr lang="en-US">
              <a:cs typeface="Calibri"/>
            </a:endParaRPr>
          </a:p>
          <a:p>
            <a:pPr marL="285750" indent="-285750">
              <a:buFont typeface="Arial"/>
              <a:buChar char="•"/>
            </a:pPr>
            <a:endParaRPr lang="en-US" b="1">
              <a:cs typeface="Calibri"/>
            </a:endParaRPr>
          </a:p>
          <a:p>
            <a:pPr marL="285750" indent="-285750">
              <a:buFont typeface="Arial"/>
              <a:buChar char="•"/>
            </a:pPr>
            <a:endParaRPr lang="en-US" b="1">
              <a:cs typeface="Calibri"/>
            </a:endParaRPr>
          </a:p>
          <a:p>
            <a:pPr marL="285750" indent="-285750">
              <a:buFont typeface="Arial"/>
              <a:buChar char="•"/>
            </a:pPr>
            <a:r>
              <a:rPr lang="en-US" b="1">
                <a:cs typeface="Calibri"/>
              </a:rPr>
              <a:t>Painting</a:t>
            </a:r>
          </a:p>
        </p:txBody>
      </p:sp>
      <p:pic>
        <p:nvPicPr>
          <p:cNvPr id="7" name="Picture 18">
            <a:extLst>
              <a:ext uri="{FF2B5EF4-FFF2-40B4-BE49-F238E27FC236}">
                <a16:creationId xmlns:a16="http://schemas.microsoft.com/office/drawing/2014/main" id="{EB3F9D7E-736C-8017-9C23-B7F8203FAD85}"/>
              </a:ext>
            </a:extLst>
          </p:cNvPr>
          <p:cNvPicPr>
            <a:picLocks noChangeAspect="1"/>
          </p:cNvPicPr>
          <p:nvPr/>
        </p:nvPicPr>
        <p:blipFill rotWithShape="1">
          <a:blip r:embed="rId4"/>
          <a:srcRect r="44118" b="-1220"/>
          <a:stretch/>
        </p:blipFill>
        <p:spPr>
          <a:xfrm>
            <a:off x="3765177" y="1401169"/>
            <a:ext cx="1532966" cy="747729"/>
          </a:xfrm>
          <a:prstGeom prst="rect">
            <a:avLst/>
          </a:prstGeom>
        </p:spPr>
      </p:pic>
      <p:cxnSp>
        <p:nvCxnSpPr>
          <p:cNvPr id="19" name="Straight Arrow Connector 18">
            <a:extLst>
              <a:ext uri="{FF2B5EF4-FFF2-40B4-BE49-F238E27FC236}">
                <a16:creationId xmlns:a16="http://schemas.microsoft.com/office/drawing/2014/main" id="{9E2E2B8B-34DF-C594-C18A-DF33B8A76B7C}"/>
              </a:ext>
            </a:extLst>
          </p:cNvPr>
          <p:cNvCxnSpPr/>
          <p:nvPr/>
        </p:nvCxnSpPr>
        <p:spPr>
          <a:xfrm flipV="1">
            <a:off x="4025153" y="1358154"/>
            <a:ext cx="860612" cy="89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42741B-E8A4-1C89-B106-71F6EBEE147E}"/>
              </a:ext>
            </a:extLst>
          </p:cNvPr>
          <p:cNvCxnSpPr>
            <a:cxnSpLocks/>
          </p:cNvCxnSpPr>
          <p:nvPr/>
        </p:nvCxnSpPr>
        <p:spPr>
          <a:xfrm flipH="1" flipV="1">
            <a:off x="4025153" y="2156013"/>
            <a:ext cx="842682" cy="89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D285380-650B-81F6-793F-500ED19FCCD6}"/>
              </a:ext>
            </a:extLst>
          </p:cNvPr>
          <p:cNvSpPr txBox="1"/>
          <p:nvPr/>
        </p:nvSpPr>
        <p:spPr>
          <a:xfrm>
            <a:off x="10356618" y="4150317"/>
            <a:ext cx="20439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latin typeface="Fairwater Script"/>
                <a:cs typeface="Calibri"/>
              </a:rPr>
              <a:t>x,y</a:t>
            </a:r>
            <a:r>
              <a:rPr lang="en-US" b="1">
                <a:latin typeface="Fairwater Script"/>
                <a:cs typeface="Calibri"/>
              </a:rPr>
              <a:t>            </a:t>
            </a:r>
            <a:r>
              <a:rPr lang="en-US" b="1">
                <a:latin typeface="Calibri Light"/>
                <a:cs typeface="Calibri"/>
              </a:rPr>
              <a:t>X,Y</a:t>
            </a:r>
          </a:p>
        </p:txBody>
      </p:sp>
      <p:cxnSp>
        <p:nvCxnSpPr>
          <p:cNvPr id="22" name="Straight Arrow Connector 21">
            <a:extLst>
              <a:ext uri="{FF2B5EF4-FFF2-40B4-BE49-F238E27FC236}">
                <a16:creationId xmlns:a16="http://schemas.microsoft.com/office/drawing/2014/main" id="{B302017E-B2B3-A944-E82A-6E289456587C}"/>
              </a:ext>
            </a:extLst>
          </p:cNvPr>
          <p:cNvCxnSpPr/>
          <p:nvPr/>
        </p:nvCxnSpPr>
        <p:spPr>
          <a:xfrm>
            <a:off x="10828805" y="4378699"/>
            <a:ext cx="67235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A726AE7-8B05-06A5-6F0B-12E01BCA6B6D}"/>
              </a:ext>
            </a:extLst>
          </p:cNvPr>
          <p:cNvSpPr txBox="1"/>
          <p:nvPr/>
        </p:nvSpPr>
        <p:spPr>
          <a:xfrm>
            <a:off x="10990728" y="3971364"/>
            <a:ext cx="2885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L </a:t>
            </a:r>
            <a:endParaRPr lang="en-US"/>
          </a:p>
        </p:txBody>
      </p:sp>
      <p:sp>
        <p:nvSpPr>
          <p:cNvPr id="4" name="Slide Number Placeholder 3">
            <a:extLst>
              <a:ext uri="{FF2B5EF4-FFF2-40B4-BE49-F238E27FC236}">
                <a16:creationId xmlns:a16="http://schemas.microsoft.com/office/drawing/2014/main" id="{D7C621D8-842F-2FC7-6AEA-1E60EF88345F}"/>
              </a:ext>
            </a:extLst>
          </p:cNvPr>
          <p:cNvSpPr>
            <a:spLocks noGrp="1"/>
          </p:cNvSpPr>
          <p:nvPr>
            <p:ph type="sldNum" sz="quarter" idx="12"/>
          </p:nvPr>
        </p:nvSpPr>
        <p:spPr/>
        <p:txBody>
          <a:bodyPr/>
          <a:lstStyle/>
          <a:p>
            <a:fld id="{330EA680-D336-4FF7-8B7A-9848BB0A1C32}" type="slidenum">
              <a:rPr lang="en-US" smtClean="0"/>
              <a:t>82</a:t>
            </a:fld>
            <a:endParaRPr lang="en-US"/>
          </a:p>
        </p:txBody>
      </p:sp>
      <p:pic>
        <p:nvPicPr>
          <p:cNvPr id="17" name="Picture 16" descr="A picture containing text, clipart, businesscard&#10;&#10;Description automatically generated">
            <a:extLst>
              <a:ext uri="{FF2B5EF4-FFF2-40B4-BE49-F238E27FC236}">
                <a16:creationId xmlns:a16="http://schemas.microsoft.com/office/drawing/2014/main" id="{0EF1B5EE-43D8-B242-3D95-7C438D505184}"/>
              </a:ext>
            </a:extLst>
          </p:cNvPr>
          <p:cNvPicPr>
            <a:picLocks noChangeAspect="1"/>
          </p:cNvPicPr>
          <p:nvPr/>
        </p:nvPicPr>
        <p:blipFill>
          <a:blip r:embed="rId5"/>
          <a:stretch>
            <a:fillRect/>
          </a:stretch>
        </p:blipFill>
        <p:spPr>
          <a:xfrm>
            <a:off x="9925308" y="118831"/>
            <a:ext cx="2000250" cy="1266825"/>
          </a:xfrm>
          <a:prstGeom prst="rect">
            <a:avLst/>
          </a:prstGeom>
        </p:spPr>
      </p:pic>
      <p:sp>
        <p:nvSpPr>
          <p:cNvPr id="16" name="Rectangle 15">
            <a:extLst>
              <a:ext uri="{FF2B5EF4-FFF2-40B4-BE49-F238E27FC236}">
                <a16:creationId xmlns:a16="http://schemas.microsoft.com/office/drawing/2014/main" id="{64993570-A905-6203-0E84-06BA6851D5EB}"/>
              </a:ext>
            </a:extLst>
          </p:cNvPr>
          <p:cNvSpPr/>
          <p:nvPr/>
        </p:nvSpPr>
        <p:spPr>
          <a:xfrm>
            <a:off x="3454200" y="1093624"/>
            <a:ext cx="7374605" cy="2915744"/>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6ADB2AD4-0F75-D55C-E8CF-312889B52D4F}"/>
              </a:ext>
            </a:extLst>
          </p:cNvPr>
          <p:cNvSpPr txBox="1"/>
          <p:nvPr/>
        </p:nvSpPr>
        <p:spPr>
          <a:xfrm>
            <a:off x="417818" y="6137284"/>
            <a:ext cx="10550899" cy="461665"/>
          </a:xfrm>
          <a:prstGeom prst="rect">
            <a:avLst/>
          </a:prstGeom>
          <a:noFill/>
        </p:spPr>
        <p:txBody>
          <a:bodyPr wrap="square">
            <a:spAutoFit/>
          </a:bodyPr>
          <a:lstStyle/>
          <a:p>
            <a:r>
              <a:rPr lang="en-GB" sz="1200" b="0" i="0" dirty="0" err="1">
                <a:effectLst/>
                <a:latin typeface="Arial" panose="020B0604020202020204" pitchFamily="34" charset="0"/>
              </a:rPr>
              <a:t>Yaroslav</a:t>
            </a:r>
            <a:r>
              <a:rPr lang="en-GB" sz="1200" b="0" i="0" dirty="0">
                <a:effectLst/>
                <a:latin typeface="Arial" panose="020B0604020202020204" pitchFamily="34" charset="0"/>
              </a:rPr>
              <a:t> </a:t>
            </a:r>
            <a:r>
              <a:rPr lang="en-GB" sz="1200" b="0" i="0" dirty="0" err="1">
                <a:effectLst/>
                <a:latin typeface="Arial" panose="020B0604020202020204" pitchFamily="34" charset="0"/>
              </a:rPr>
              <a:t>Ganin</a:t>
            </a:r>
            <a:r>
              <a:rPr lang="en-GB" sz="1200" b="0" i="0" dirty="0">
                <a:effectLst/>
                <a:latin typeface="Arial" panose="020B0604020202020204" pitchFamily="34" charset="0"/>
              </a:rPr>
              <a:t>, Evgeniya Ustinova, Hana </a:t>
            </a:r>
            <a:r>
              <a:rPr lang="en-GB" sz="1200" b="0" i="0" dirty="0" err="1">
                <a:effectLst/>
                <a:latin typeface="Arial" panose="020B0604020202020204" pitchFamily="34" charset="0"/>
              </a:rPr>
              <a:t>Ajakan</a:t>
            </a:r>
            <a:r>
              <a:rPr lang="en-GB" sz="1200" b="0" i="0" dirty="0">
                <a:effectLst/>
                <a:latin typeface="Arial" panose="020B0604020202020204" pitchFamily="34" charset="0"/>
              </a:rPr>
              <a:t>, Pascal Germain, Hugo Larochelle, François</a:t>
            </a:r>
            <a:r>
              <a:rPr lang="en-GB" sz="1200" dirty="0">
                <a:latin typeface="Arial" panose="020B0604020202020204" pitchFamily="34" charset="0"/>
              </a:rPr>
              <a:t> </a:t>
            </a:r>
            <a:r>
              <a:rPr lang="en-GB" sz="1200" b="0" i="0" dirty="0">
                <a:effectLst/>
                <a:latin typeface="Arial" panose="020B0604020202020204" pitchFamily="34" charset="0"/>
              </a:rPr>
              <a:t>Laviolette, Mario March and Victor </a:t>
            </a:r>
            <a:r>
              <a:rPr lang="en-GB" sz="1200" b="0" i="0" dirty="0" err="1">
                <a:effectLst/>
                <a:latin typeface="Arial" panose="020B0604020202020204" pitchFamily="34" charset="0"/>
              </a:rPr>
              <a:t>Lempitsky</a:t>
            </a:r>
            <a:r>
              <a:rPr lang="en-GB" sz="1200" b="0" i="0" dirty="0">
                <a:effectLst/>
                <a:latin typeface="Arial" panose="020B0604020202020204" pitchFamily="34" charset="0"/>
              </a:rPr>
              <a:t>. Domain-Adversarial Training of Neural Networks. Journal of Machine Learning Research, vol. 17, no. 59, pages 1–35, 2016</a:t>
            </a:r>
            <a:endParaRPr lang="en-GB" sz="1200" dirty="0"/>
          </a:p>
        </p:txBody>
      </p:sp>
    </p:spTree>
    <p:extLst>
      <p:ext uri="{BB962C8B-B14F-4D97-AF65-F5344CB8AC3E}">
        <p14:creationId xmlns:p14="http://schemas.microsoft.com/office/powerpoint/2010/main" val="27103126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B40D1-DB16-8336-720D-66D5342066C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004BAF9-4462-5332-8338-215771FC0AC7}"/>
              </a:ext>
            </a:extLst>
          </p:cNvPr>
          <p:cNvSpPr txBox="1">
            <a:spLocks/>
          </p:cNvSpPr>
          <p:nvPr/>
        </p:nvSpPr>
        <p:spPr>
          <a:xfrm>
            <a:off x="516151" y="357409"/>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a:solidFill>
                  <a:schemeClr val="accent2"/>
                </a:solidFill>
                <a:cs typeface="Calibri Light"/>
              </a:rPr>
              <a:t>Method ( </a:t>
            </a:r>
            <a:r>
              <a:rPr lang="en-US">
                <a:solidFill>
                  <a:schemeClr val="accent2"/>
                </a:solidFill>
                <a:ea typeface="+mj-lt"/>
                <a:cs typeface="+mj-lt"/>
              </a:rPr>
              <a:t>Domain Adaptation )</a:t>
            </a:r>
            <a:endParaRPr lang="en-US">
              <a:solidFill>
                <a:schemeClr val="accent2"/>
              </a:solidFill>
              <a:ea typeface="Calibri Light"/>
              <a:cs typeface="Calibri Light"/>
            </a:endParaRPr>
          </a:p>
        </p:txBody>
      </p:sp>
      <p:sp>
        <p:nvSpPr>
          <p:cNvPr id="6" name="Trapezoid 5">
            <a:extLst>
              <a:ext uri="{FF2B5EF4-FFF2-40B4-BE49-F238E27FC236}">
                <a16:creationId xmlns:a16="http://schemas.microsoft.com/office/drawing/2014/main" id="{F4B0DF4C-6699-3120-3123-ABACEA7D0843}"/>
              </a:ext>
            </a:extLst>
          </p:cNvPr>
          <p:cNvSpPr/>
          <p:nvPr/>
        </p:nvSpPr>
        <p:spPr>
          <a:xfrm rot="5400000">
            <a:off x="1211482" y="3814415"/>
            <a:ext cx="2478911" cy="1851950"/>
          </a:xfrm>
          <a:prstGeom prst="trapezoid">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AFA505A-781B-25B8-9615-AD3574C4B8D0}"/>
              </a:ext>
            </a:extLst>
          </p:cNvPr>
          <p:cNvSpPr txBox="1"/>
          <p:nvPr/>
        </p:nvSpPr>
        <p:spPr>
          <a:xfrm>
            <a:off x="1697620" y="4398379"/>
            <a:ext cx="14927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bg1"/>
                </a:solidFill>
                <a:cs typeface="Calibri"/>
              </a:rPr>
              <a:t>Encoder</a:t>
            </a:r>
          </a:p>
        </p:txBody>
      </p:sp>
      <p:cxnSp>
        <p:nvCxnSpPr>
          <p:cNvPr id="9" name="Straight Arrow Connector 8">
            <a:extLst>
              <a:ext uri="{FF2B5EF4-FFF2-40B4-BE49-F238E27FC236}">
                <a16:creationId xmlns:a16="http://schemas.microsoft.com/office/drawing/2014/main" id="{4B7EDB48-5BEA-220A-DA09-65B0FC6AB6BE}"/>
              </a:ext>
            </a:extLst>
          </p:cNvPr>
          <p:cNvCxnSpPr/>
          <p:nvPr/>
        </p:nvCxnSpPr>
        <p:spPr>
          <a:xfrm>
            <a:off x="3405248" y="4702575"/>
            <a:ext cx="5004119" cy="366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rapezoid 9">
            <a:extLst>
              <a:ext uri="{FF2B5EF4-FFF2-40B4-BE49-F238E27FC236}">
                <a16:creationId xmlns:a16="http://schemas.microsoft.com/office/drawing/2014/main" id="{8C5F7BD0-ACE2-DFC0-7C49-6CE4B9DA555A}"/>
              </a:ext>
            </a:extLst>
          </p:cNvPr>
          <p:cNvSpPr/>
          <p:nvPr/>
        </p:nvSpPr>
        <p:spPr>
          <a:xfrm rot="-5400000">
            <a:off x="8098418" y="3852998"/>
            <a:ext cx="2478911" cy="1851950"/>
          </a:xfrm>
          <a:prstGeom prst="trapezoi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1E9578-E37D-BAF7-C064-C1E5F2AE4DC2}"/>
              </a:ext>
            </a:extLst>
          </p:cNvPr>
          <p:cNvSpPr txBox="1"/>
          <p:nvPr/>
        </p:nvSpPr>
        <p:spPr>
          <a:xfrm>
            <a:off x="8623138" y="4263341"/>
            <a:ext cx="149277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bg1"/>
                </a:solidFill>
                <a:cs typeface="Calibri"/>
              </a:rPr>
              <a:t>Task Decoder</a:t>
            </a:r>
            <a:endParaRPr lang="en-US">
              <a:solidFill>
                <a:schemeClr val="bg1"/>
              </a:solidFill>
            </a:endParaRPr>
          </a:p>
        </p:txBody>
      </p:sp>
      <p:sp>
        <p:nvSpPr>
          <p:cNvPr id="12" name="Trapezoid 11">
            <a:extLst>
              <a:ext uri="{FF2B5EF4-FFF2-40B4-BE49-F238E27FC236}">
                <a16:creationId xmlns:a16="http://schemas.microsoft.com/office/drawing/2014/main" id="{06E1C329-16D1-0B1F-F9BD-979AECA08C43}"/>
              </a:ext>
            </a:extLst>
          </p:cNvPr>
          <p:cNvSpPr/>
          <p:nvPr/>
        </p:nvSpPr>
        <p:spPr>
          <a:xfrm rot="-5400000">
            <a:off x="6246468" y="1624871"/>
            <a:ext cx="2478911" cy="185195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9D81170-D485-02B3-B724-499F0C3664C8}"/>
              </a:ext>
            </a:extLst>
          </p:cNvPr>
          <p:cNvSpPr txBox="1"/>
          <p:nvPr/>
        </p:nvSpPr>
        <p:spPr>
          <a:xfrm>
            <a:off x="6674734" y="2257062"/>
            <a:ext cx="155064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bg1"/>
                </a:solidFill>
                <a:cs typeface="Calibri"/>
              </a:rPr>
              <a:t>Classifier</a:t>
            </a:r>
            <a:endParaRPr lang="en-US"/>
          </a:p>
        </p:txBody>
      </p:sp>
      <p:cxnSp>
        <p:nvCxnSpPr>
          <p:cNvPr id="14" name="Connector: Elbow 13">
            <a:extLst>
              <a:ext uri="{FF2B5EF4-FFF2-40B4-BE49-F238E27FC236}">
                <a16:creationId xmlns:a16="http://schemas.microsoft.com/office/drawing/2014/main" id="{74A7ECE7-9D63-5E39-4E31-3573785436C5}"/>
              </a:ext>
            </a:extLst>
          </p:cNvPr>
          <p:cNvCxnSpPr/>
          <p:nvPr/>
        </p:nvCxnSpPr>
        <p:spPr>
          <a:xfrm flipV="1">
            <a:off x="3403439" y="2518939"/>
            <a:ext cx="2534853" cy="2181828"/>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E841334-98C7-A975-F6C9-B99156F4AB75}"/>
              </a:ext>
            </a:extLst>
          </p:cNvPr>
          <p:cNvSpPr/>
          <p:nvPr/>
        </p:nvSpPr>
        <p:spPr>
          <a:xfrm>
            <a:off x="6015579" y="1776350"/>
            <a:ext cx="318303" cy="155293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7DF27C3-3680-FDD6-E06B-57DDC7979605}"/>
              </a:ext>
            </a:extLst>
          </p:cNvPr>
          <p:cNvSpPr txBox="1"/>
          <p:nvPr/>
        </p:nvSpPr>
        <p:spPr>
          <a:xfrm>
            <a:off x="4986759" y="3424176"/>
            <a:ext cx="20618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cs typeface="Calibri"/>
              </a:rPr>
              <a:t>Gradient reversal</a:t>
            </a:r>
          </a:p>
          <a:p>
            <a:pPr algn="ctr"/>
            <a:r>
              <a:rPr lang="en-US" b="1" dirty="0">
                <a:cs typeface="Calibri"/>
              </a:rPr>
              <a:t>Layer</a:t>
            </a:r>
          </a:p>
        </p:txBody>
      </p:sp>
      <p:pic>
        <p:nvPicPr>
          <p:cNvPr id="2" name="Picture 2" descr="A picture containing food, plate, bowl, fruit&#10;&#10;Description automatically generated">
            <a:extLst>
              <a:ext uri="{FF2B5EF4-FFF2-40B4-BE49-F238E27FC236}">
                <a16:creationId xmlns:a16="http://schemas.microsoft.com/office/drawing/2014/main" id="{9471C534-B699-42A7-FBFF-263C861CC2E2}"/>
              </a:ext>
            </a:extLst>
          </p:cNvPr>
          <p:cNvPicPr>
            <a:picLocks noChangeAspect="1"/>
          </p:cNvPicPr>
          <p:nvPr/>
        </p:nvPicPr>
        <p:blipFill>
          <a:blip r:embed="rId3"/>
          <a:stretch>
            <a:fillRect/>
          </a:stretch>
        </p:blipFill>
        <p:spPr>
          <a:xfrm>
            <a:off x="277906" y="4289612"/>
            <a:ext cx="977153" cy="735106"/>
          </a:xfrm>
          <a:prstGeom prst="rect">
            <a:avLst/>
          </a:prstGeom>
        </p:spPr>
      </p:pic>
      <p:sp>
        <p:nvSpPr>
          <p:cNvPr id="3" name="TextBox 2">
            <a:extLst>
              <a:ext uri="{FF2B5EF4-FFF2-40B4-BE49-F238E27FC236}">
                <a16:creationId xmlns:a16="http://schemas.microsoft.com/office/drawing/2014/main" id="{89CD4A68-0A80-FB0C-1FD0-621D209B5C89}"/>
              </a:ext>
            </a:extLst>
          </p:cNvPr>
          <p:cNvSpPr txBox="1"/>
          <p:nvPr/>
        </p:nvSpPr>
        <p:spPr>
          <a:xfrm>
            <a:off x="8680218" y="1729847"/>
            <a:ext cx="20618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cs typeface="Calibri"/>
              </a:rPr>
              <a:t>Natural scene</a:t>
            </a:r>
            <a:endParaRPr lang="en-US">
              <a:cs typeface="Calibri"/>
            </a:endParaRPr>
          </a:p>
          <a:p>
            <a:pPr marL="285750" indent="-285750">
              <a:buFont typeface="Arial"/>
              <a:buChar char="•"/>
            </a:pPr>
            <a:endParaRPr lang="en-US" b="1">
              <a:cs typeface="Calibri"/>
            </a:endParaRPr>
          </a:p>
          <a:p>
            <a:pPr marL="285750" indent="-285750">
              <a:buFont typeface="Arial"/>
              <a:buChar char="•"/>
            </a:pPr>
            <a:endParaRPr lang="en-US" b="1">
              <a:cs typeface="Calibri"/>
            </a:endParaRPr>
          </a:p>
          <a:p>
            <a:pPr marL="285750" indent="-285750">
              <a:buFont typeface="Arial"/>
              <a:buChar char="•"/>
            </a:pPr>
            <a:r>
              <a:rPr lang="en-US" b="1">
                <a:cs typeface="Calibri"/>
              </a:rPr>
              <a:t>Painting</a:t>
            </a:r>
          </a:p>
        </p:txBody>
      </p:sp>
      <p:pic>
        <p:nvPicPr>
          <p:cNvPr id="7" name="Picture 18">
            <a:extLst>
              <a:ext uri="{FF2B5EF4-FFF2-40B4-BE49-F238E27FC236}">
                <a16:creationId xmlns:a16="http://schemas.microsoft.com/office/drawing/2014/main" id="{D32FD0D4-9890-AD97-B4C7-AA1B02B8085A}"/>
              </a:ext>
            </a:extLst>
          </p:cNvPr>
          <p:cNvPicPr>
            <a:picLocks noChangeAspect="1"/>
          </p:cNvPicPr>
          <p:nvPr/>
        </p:nvPicPr>
        <p:blipFill rotWithShape="1">
          <a:blip r:embed="rId4"/>
          <a:srcRect r="44118" b="-1220"/>
          <a:stretch/>
        </p:blipFill>
        <p:spPr>
          <a:xfrm>
            <a:off x="3765177" y="1401169"/>
            <a:ext cx="1532966" cy="747729"/>
          </a:xfrm>
          <a:prstGeom prst="rect">
            <a:avLst/>
          </a:prstGeom>
        </p:spPr>
      </p:pic>
      <p:cxnSp>
        <p:nvCxnSpPr>
          <p:cNvPr id="19" name="Straight Arrow Connector 18">
            <a:extLst>
              <a:ext uri="{FF2B5EF4-FFF2-40B4-BE49-F238E27FC236}">
                <a16:creationId xmlns:a16="http://schemas.microsoft.com/office/drawing/2014/main" id="{855C08F0-79A0-22DE-C68B-A22D51B3445A}"/>
              </a:ext>
            </a:extLst>
          </p:cNvPr>
          <p:cNvCxnSpPr/>
          <p:nvPr/>
        </p:nvCxnSpPr>
        <p:spPr>
          <a:xfrm flipV="1">
            <a:off x="4025153" y="1358154"/>
            <a:ext cx="860612" cy="89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9C19CC7-EE25-5FC0-A8B3-C7D7BDCB2919}"/>
              </a:ext>
            </a:extLst>
          </p:cNvPr>
          <p:cNvCxnSpPr>
            <a:cxnSpLocks/>
          </p:cNvCxnSpPr>
          <p:nvPr/>
        </p:nvCxnSpPr>
        <p:spPr>
          <a:xfrm flipH="1" flipV="1">
            <a:off x="4025153" y="2156013"/>
            <a:ext cx="842682" cy="89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08CC1A8-2C31-8836-0887-45D7429F0033}"/>
              </a:ext>
            </a:extLst>
          </p:cNvPr>
          <p:cNvSpPr txBox="1"/>
          <p:nvPr/>
        </p:nvSpPr>
        <p:spPr>
          <a:xfrm>
            <a:off x="10356618" y="4150317"/>
            <a:ext cx="20439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err="1">
                <a:latin typeface="Fairwater Script"/>
                <a:cs typeface="Calibri"/>
              </a:rPr>
              <a:t>x,y</a:t>
            </a:r>
            <a:r>
              <a:rPr lang="en-US" b="1" dirty="0">
                <a:latin typeface="Fairwater Script"/>
                <a:cs typeface="Calibri"/>
              </a:rPr>
              <a:t>            </a:t>
            </a:r>
            <a:r>
              <a:rPr lang="en-US" b="1" dirty="0">
                <a:latin typeface="Calibri Light"/>
                <a:cs typeface="Calibri"/>
              </a:rPr>
              <a:t>X,Y</a:t>
            </a:r>
          </a:p>
        </p:txBody>
      </p:sp>
      <p:cxnSp>
        <p:nvCxnSpPr>
          <p:cNvPr id="22" name="Straight Arrow Connector 21">
            <a:extLst>
              <a:ext uri="{FF2B5EF4-FFF2-40B4-BE49-F238E27FC236}">
                <a16:creationId xmlns:a16="http://schemas.microsoft.com/office/drawing/2014/main" id="{1C2E89E3-B731-EA28-0AAB-66B145EA2335}"/>
              </a:ext>
            </a:extLst>
          </p:cNvPr>
          <p:cNvCxnSpPr>
            <a:cxnSpLocks/>
          </p:cNvCxnSpPr>
          <p:nvPr/>
        </p:nvCxnSpPr>
        <p:spPr>
          <a:xfrm flipV="1">
            <a:off x="10870386" y="4378699"/>
            <a:ext cx="483414" cy="1968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F65FEBF-47A1-56A2-26C1-FB05339C3AE6}"/>
              </a:ext>
            </a:extLst>
          </p:cNvPr>
          <p:cNvSpPr txBox="1"/>
          <p:nvPr/>
        </p:nvSpPr>
        <p:spPr>
          <a:xfrm>
            <a:off x="10990728" y="3971364"/>
            <a:ext cx="2885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L </a:t>
            </a:r>
            <a:endParaRPr lang="en-US" dirty="0"/>
          </a:p>
        </p:txBody>
      </p:sp>
      <p:sp>
        <p:nvSpPr>
          <p:cNvPr id="4" name="Slide Number Placeholder 3">
            <a:extLst>
              <a:ext uri="{FF2B5EF4-FFF2-40B4-BE49-F238E27FC236}">
                <a16:creationId xmlns:a16="http://schemas.microsoft.com/office/drawing/2014/main" id="{B82B203B-CC28-084F-FCF8-8E1D4CA10FB1}"/>
              </a:ext>
            </a:extLst>
          </p:cNvPr>
          <p:cNvSpPr>
            <a:spLocks noGrp="1"/>
          </p:cNvSpPr>
          <p:nvPr>
            <p:ph type="sldNum" sz="quarter" idx="12"/>
          </p:nvPr>
        </p:nvSpPr>
        <p:spPr/>
        <p:txBody>
          <a:bodyPr/>
          <a:lstStyle/>
          <a:p>
            <a:fld id="{330EA680-D336-4FF7-8B7A-9848BB0A1C32}" type="slidenum">
              <a:rPr lang="en-US" smtClean="0"/>
              <a:t>83</a:t>
            </a:fld>
            <a:endParaRPr lang="en-US"/>
          </a:p>
        </p:txBody>
      </p:sp>
      <p:pic>
        <p:nvPicPr>
          <p:cNvPr id="17" name="Picture 16" descr="A picture containing text, clipart, businesscard&#10;&#10;Description automatically generated">
            <a:extLst>
              <a:ext uri="{FF2B5EF4-FFF2-40B4-BE49-F238E27FC236}">
                <a16:creationId xmlns:a16="http://schemas.microsoft.com/office/drawing/2014/main" id="{3AEDC17C-6BBD-DE3E-8391-82F87EB341DB}"/>
              </a:ext>
            </a:extLst>
          </p:cNvPr>
          <p:cNvPicPr>
            <a:picLocks noChangeAspect="1"/>
          </p:cNvPicPr>
          <p:nvPr/>
        </p:nvPicPr>
        <p:blipFill>
          <a:blip r:embed="rId5"/>
          <a:stretch>
            <a:fillRect/>
          </a:stretch>
        </p:blipFill>
        <p:spPr>
          <a:xfrm>
            <a:off x="9925308" y="118831"/>
            <a:ext cx="2000250" cy="1266825"/>
          </a:xfrm>
          <a:prstGeom prst="rect">
            <a:avLst/>
          </a:prstGeom>
        </p:spPr>
      </p:pic>
      <p:sp>
        <p:nvSpPr>
          <p:cNvPr id="16" name="Rectangle 15">
            <a:extLst>
              <a:ext uri="{FF2B5EF4-FFF2-40B4-BE49-F238E27FC236}">
                <a16:creationId xmlns:a16="http://schemas.microsoft.com/office/drawing/2014/main" id="{20D78266-C766-297C-086C-46E4E6EF29E2}"/>
              </a:ext>
            </a:extLst>
          </p:cNvPr>
          <p:cNvSpPr/>
          <p:nvPr/>
        </p:nvSpPr>
        <p:spPr>
          <a:xfrm>
            <a:off x="3657600" y="1679502"/>
            <a:ext cx="1388939" cy="666659"/>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0149DE58-D11D-6633-D9E8-7EB926CD4F2C}"/>
              </a:ext>
            </a:extLst>
          </p:cNvPr>
          <p:cNvSpPr/>
          <p:nvPr/>
        </p:nvSpPr>
        <p:spPr>
          <a:xfrm>
            <a:off x="5046540" y="1385656"/>
            <a:ext cx="1925786" cy="2655013"/>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1A3DEA04-704F-EF09-094D-E4D068EB3549}"/>
              </a:ext>
            </a:extLst>
          </p:cNvPr>
          <p:cNvSpPr txBox="1"/>
          <p:nvPr/>
        </p:nvSpPr>
        <p:spPr>
          <a:xfrm>
            <a:off x="417818" y="6137284"/>
            <a:ext cx="10550899" cy="461665"/>
          </a:xfrm>
          <a:prstGeom prst="rect">
            <a:avLst/>
          </a:prstGeom>
          <a:noFill/>
        </p:spPr>
        <p:txBody>
          <a:bodyPr wrap="square">
            <a:spAutoFit/>
          </a:bodyPr>
          <a:lstStyle/>
          <a:p>
            <a:r>
              <a:rPr lang="en-GB" sz="1200" b="0" i="0" dirty="0" err="1">
                <a:effectLst/>
                <a:latin typeface="Arial" panose="020B0604020202020204" pitchFamily="34" charset="0"/>
              </a:rPr>
              <a:t>Yaroslav</a:t>
            </a:r>
            <a:r>
              <a:rPr lang="en-GB" sz="1200" b="0" i="0" dirty="0">
                <a:effectLst/>
                <a:latin typeface="Arial" panose="020B0604020202020204" pitchFamily="34" charset="0"/>
              </a:rPr>
              <a:t> </a:t>
            </a:r>
            <a:r>
              <a:rPr lang="en-GB" sz="1200" b="0" i="0" dirty="0" err="1">
                <a:effectLst/>
                <a:latin typeface="Arial" panose="020B0604020202020204" pitchFamily="34" charset="0"/>
              </a:rPr>
              <a:t>Ganin</a:t>
            </a:r>
            <a:r>
              <a:rPr lang="en-GB" sz="1200" b="0" i="0" dirty="0">
                <a:effectLst/>
                <a:latin typeface="Arial" panose="020B0604020202020204" pitchFamily="34" charset="0"/>
              </a:rPr>
              <a:t>, Evgeniya Ustinova, Hana </a:t>
            </a:r>
            <a:r>
              <a:rPr lang="en-GB" sz="1200" b="0" i="0" dirty="0" err="1">
                <a:effectLst/>
                <a:latin typeface="Arial" panose="020B0604020202020204" pitchFamily="34" charset="0"/>
              </a:rPr>
              <a:t>Ajakan</a:t>
            </a:r>
            <a:r>
              <a:rPr lang="en-GB" sz="1200" b="0" i="0" dirty="0">
                <a:effectLst/>
                <a:latin typeface="Arial" panose="020B0604020202020204" pitchFamily="34" charset="0"/>
              </a:rPr>
              <a:t>, Pascal Germain, Hugo Larochelle, François</a:t>
            </a:r>
            <a:r>
              <a:rPr lang="en-GB" sz="1200" dirty="0">
                <a:latin typeface="Arial" panose="020B0604020202020204" pitchFamily="34" charset="0"/>
              </a:rPr>
              <a:t> </a:t>
            </a:r>
            <a:r>
              <a:rPr lang="en-GB" sz="1200" b="0" i="0" dirty="0">
                <a:effectLst/>
                <a:latin typeface="Arial" panose="020B0604020202020204" pitchFamily="34" charset="0"/>
              </a:rPr>
              <a:t>Laviolette, Mario March and Victor </a:t>
            </a:r>
            <a:r>
              <a:rPr lang="en-GB" sz="1200" b="0" i="0" dirty="0" err="1">
                <a:effectLst/>
                <a:latin typeface="Arial" panose="020B0604020202020204" pitchFamily="34" charset="0"/>
              </a:rPr>
              <a:t>Lempitsky</a:t>
            </a:r>
            <a:r>
              <a:rPr lang="en-GB" sz="1200" b="0" i="0" dirty="0">
                <a:effectLst/>
                <a:latin typeface="Arial" panose="020B0604020202020204" pitchFamily="34" charset="0"/>
              </a:rPr>
              <a:t>. Domain-Adversarial Training of Neural Networks. Journal of Machine Learning Research, vol. 17, no. 59, pages 1–35, 2016</a:t>
            </a:r>
            <a:endParaRPr lang="en-GB" sz="1200" dirty="0"/>
          </a:p>
        </p:txBody>
      </p:sp>
    </p:spTree>
    <p:extLst>
      <p:ext uri="{BB962C8B-B14F-4D97-AF65-F5344CB8AC3E}">
        <p14:creationId xmlns:p14="http://schemas.microsoft.com/office/powerpoint/2010/main" val="12406701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63655-870E-A11A-B1F5-057E41A60738}"/>
            </a:ext>
          </a:extLst>
        </p:cNvPr>
        <p:cNvGrpSpPr/>
        <p:nvPr/>
      </p:nvGrpSpPr>
      <p:grpSpPr>
        <a:xfrm>
          <a:off x="0" y="0"/>
          <a:ext cx="0" cy="0"/>
          <a:chOff x="0" y="0"/>
          <a:chExt cx="0" cy="0"/>
        </a:xfrm>
      </p:grpSpPr>
      <p:pic>
        <p:nvPicPr>
          <p:cNvPr id="4" name="Picture 4" descr="A picture containing text, clipart&#10;&#10;Description automatically generated">
            <a:extLst>
              <a:ext uri="{FF2B5EF4-FFF2-40B4-BE49-F238E27FC236}">
                <a16:creationId xmlns:a16="http://schemas.microsoft.com/office/drawing/2014/main" id="{7B58E235-6748-9217-F2A3-C477D80A8B55}"/>
              </a:ext>
            </a:extLst>
          </p:cNvPr>
          <p:cNvPicPr>
            <a:picLocks noGrp="1" noChangeAspect="1"/>
          </p:cNvPicPr>
          <p:nvPr>
            <p:ph idx="1"/>
          </p:nvPr>
        </p:nvPicPr>
        <p:blipFill>
          <a:blip r:embed="rId3"/>
          <a:stretch>
            <a:fillRect/>
          </a:stretch>
        </p:blipFill>
        <p:spPr>
          <a:xfrm>
            <a:off x="931257" y="1816713"/>
            <a:ext cx="2752725" cy="981075"/>
          </a:xfrm>
        </p:spPr>
      </p:pic>
      <p:sp>
        <p:nvSpPr>
          <p:cNvPr id="10" name="Title 1">
            <a:extLst>
              <a:ext uri="{FF2B5EF4-FFF2-40B4-BE49-F238E27FC236}">
                <a16:creationId xmlns:a16="http://schemas.microsoft.com/office/drawing/2014/main" id="{710DE602-7345-D4C1-4B7B-4EB72285063D}"/>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a:solidFill>
                  <a:schemeClr val="accent2"/>
                </a:solidFill>
                <a:cs typeface="Calibri Light"/>
              </a:rPr>
              <a:t>Results 2 (Painting)</a:t>
            </a:r>
            <a:endParaRPr lang="en-US">
              <a:solidFill>
                <a:schemeClr val="accent2"/>
              </a:solidFill>
            </a:endParaRPr>
          </a:p>
        </p:txBody>
      </p:sp>
      <p:sp>
        <p:nvSpPr>
          <p:cNvPr id="5" name="Slide Number Placeholder 4">
            <a:extLst>
              <a:ext uri="{FF2B5EF4-FFF2-40B4-BE49-F238E27FC236}">
                <a16:creationId xmlns:a16="http://schemas.microsoft.com/office/drawing/2014/main" id="{0D482E02-5A0D-734B-B617-55FDB9FD9972}"/>
              </a:ext>
            </a:extLst>
          </p:cNvPr>
          <p:cNvSpPr>
            <a:spLocks noGrp="1"/>
          </p:cNvSpPr>
          <p:nvPr>
            <p:ph type="sldNum" sz="quarter" idx="12"/>
          </p:nvPr>
        </p:nvSpPr>
        <p:spPr/>
        <p:txBody>
          <a:bodyPr/>
          <a:lstStyle/>
          <a:p>
            <a:fld id="{330EA680-D336-4FF7-8B7A-9848BB0A1C32}" type="slidenum">
              <a:rPr lang="en-US" smtClean="0"/>
              <a:t>84</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84FF3FB0-A994-7059-72A2-40A46749CC54}"/>
              </a:ext>
            </a:extLst>
          </p:cNvPr>
          <p:cNvPicPr>
            <a:picLocks noChangeAspect="1"/>
          </p:cNvPicPr>
          <p:nvPr/>
        </p:nvPicPr>
        <p:blipFill>
          <a:blip r:embed="rId4"/>
          <a:stretch>
            <a:fillRect/>
          </a:stretch>
        </p:blipFill>
        <p:spPr>
          <a:xfrm>
            <a:off x="9925308" y="118831"/>
            <a:ext cx="2000250" cy="1266825"/>
          </a:xfrm>
          <a:prstGeom prst="rect">
            <a:avLst/>
          </a:prstGeom>
        </p:spPr>
      </p:pic>
      <p:pic>
        <p:nvPicPr>
          <p:cNvPr id="8" name="Picture 7">
            <a:extLst>
              <a:ext uri="{FF2B5EF4-FFF2-40B4-BE49-F238E27FC236}">
                <a16:creationId xmlns:a16="http://schemas.microsoft.com/office/drawing/2014/main" id="{66472D2A-A1E8-5900-09AC-D0D008F0845A}"/>
              </a:ext>
            </a:extLst>
          </p:cNvPr>
          <p:cNvPicPr>
            <a:picLocks noChangeAspect="1"/>
          </p:cNvPicPr>
          <p:nvPr/>
        </p:nvPicPr>
        <p:blipFill>
          <a:blip r:embed="rId5"/>
          <a:stretch>
            <a:fillRect/>
          </a:stretch>
        </p:blipFill>
        <p:spPr>
          <a:xfrm>
            <a:off x="4349293" y="3916319"/>
            <a:ext cx="7842707" cy="1266825"/>
          </a:xfrm>
          <a:prstGeom prst="rect">
            <a:avLst/>
          </a:prstGeom>
        </p:spPr>
      </p:pic>
      <p:pic>
        <p:nvPicPr>
          <p:cNvPr id="11" name="Picture 10">
            <a:extLst>
              <a:ext uri="{FF2B5EF4-FFF2-40B4-BE49-F238E27FC236}">
                <a16:creationId xmlns:a16="http://schemas.microsoft.com/office/drawing/2014/main" id="{CE2069C8-CD2A-BDAF-6AC1-990FFE173ACE}"/>
              </a:ext>
            </a:extLst>
          </p:cNvPr>
          <p:cNvPicPr>
            <a:picLocks noChangeAspect="1"/>
          </p:cNvPicPr>
          <p:nvPr/>
        </p:nvPicPr>
        <p:blipFill>
          <a:blip r:embed="rId6"/>
          <a:stretch>
            <a:fillRect/>
          </a:stretch>
        </p:blipFill>
        <p:spPr>
          <a:xfrm>
            <a:off x="5571719" y="1816713"/>
            <a:ext cx="6147540" cy="1469412"/>
          </a:xfrm>
          <a:prstGeom prst="rect">
            <a:avLst/>
          </a:prstGeom>
        </p:spPr>
      </p:pic>
      <p:pic>
        <p:nvPicPr>
          <p:cNvPr id="12" name="Picture 9" descr="Logo&#10;&#10;Description automatically generated">
            <a:extLst>
              <a:ext uri="{FF2B5EF4-FFF2-40B4-BE49-F238E27FC236}">
                <a16:creationId xmlns:a16="http://schemas.microsoft.com/office/drawing/2014/main" id="{34416B60-3681-A997-DC6A-411BC167FA8B}"/>
              </a:ext>
            </a:extLst>
          </p:cNvPr>
          <p:cNvPicPr>
            <a:picLocks noChangeAspect="1"/>
          </p:cNvPicPr>
          <p:nvPr/>
        </p:nvPicPr>
        <p:blipFill>
          <a:blip r:embed="rId7"/>
          <a:stretch>
            <a:fillRect/>
          </a:stretch>
        </p:blipFill>
        <p:spPr>
          <a:xfrm>
            <a:off x="1520770" y="3923282"/>
            <a:ext cx="1573698" cy="1165167"/>
          </a:xfrm>
          <a:prstGeom prst="rect">
            <a:avLst/>
          </a:prstGeom>
        </p:spPr>
      </p:pic>
    </p:spTree>
    <p:extLst>
      <p:ext uri="{BB962C8B-B14F-4D97-AF65-F5344CB8AC3E}">
        <p14:creationId xmlns:p14="http://schemas.microsoft.com/office/powerpoint/2010/main" val="9405075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AE7DE5-1689-1BD9-F9E1-080DBE73A6D6}"/>
              </a:ext>
            </a:extLst>
          </p:cNvPr>
          <p:cNvSpPr txBox="1">
            <a:spLocks/>
          </p:cNvSpPr>
          <p:nvPr/>
        </p:nvSpPr>
        <p:spPr>
          <a:xfrm>
            <a:off x="180976" y="395991"/>
            <a:ext cx="3009900" cy="34080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(Qualitative) </a:t>
            </a:r>
            <a:endParaRPr lang="en-US" dirty="0">
              <a:solidFill>
                <a:schemeClr val="accent2"/>
              </a:solidFill>
            </a:endParaRPr>
          </a:p>
        </p:txBody>
      </p:sp>
      <p:pic>
        <p:nvPicPr>
          <p:cNvPr id="3" name="Picture 6" descr="A picture containing white&#10;&#10;Description automatically generated">
            <a:extLst>
              <a:ext uri="{FF2B5EF4-FFF2-40B4-BE49-F238E27FC236}">
                <a16:creationId xmlns:a16="http://schemas.microsoft.com/office/drawing/2014/main" id="{F8B5C69C-011A-C24D-00ED-4CEF5D091138}"/>
              </a:ext>
            </a:extLst>
          </p:cNvPr>
          <p:cNvPicPr>
            <a:picLocks noChangeAspect="1"/>
          </p:cNvPicPr>
          <p:nvPr/>
        </p:nvPicPr>
        <p:blipFill>
          <a:blip r:embed="rId3"/>
          <a:stretch>
            <a:fillRect/>
          </a:stretch>
        </p:blipFill>
        <p:spPr>
          <a:xfrm>
            <a:off x="3325794" y="263686"/>
            <a:ext cx="7373072" cy="6552474"/>
          </a:xfrm>
          <a:prstGeom prst="rect">
            <a:avLst/>
          </a:prstGeom>
        </p:spPr>
      </p:pic>
      <p:sp>
        <p:nvSpPr>
          <p:cNvPr id="2" name="Slide Number Placeholder 1">
            <a:extLst>
              <a:ext uri="{FF2B5EF4-FFF2-40B4-BE49-F238E27FC236}">
                <a16:creationId xmlns:a16="http://schemas.microsoft.com/office/drawing/2014/main" id="{B4DA110F-F8E1-D7F3-DE65-7916AB94B261}"/>
              </a:ext>
            </a:extLst>
          </p:cNvPr>
          <p:cNvSpPr>
            <a:spLocks noGrp="1"/>
          </p:cNvSpPr>
          <p:nvPr>
            <p:ph type="sldNum" sz="quarter" idx="12"/>
          </p:nvPr>
        </p:nvSpPr>
        <p:spPr/>
        <p:txBody>
          <a:bodyPr/>
          <a:lstStyle/>
          <a:p>
            <a:fld id="{330EA680-D336-4FF7-8B7A-9848BB0A1C32}" type="slidenum">
              <a:rPr lang="en-US" smtClean="0"/>
              <a:t>85</a:t>
            </a:fld>
            <a:endParaRPr lang="en-US"/>
          </a:p>
        </p:txBody>
      </p:sp>
    </p:spTree>
    <p:extLst>
      <p:ext uri="{BB962C8B-B14F-4D97-AF65-F5344CB8AC3E}">
        <p14:creationId xmlns:p14="http://schemas.microsoft.com/office/powerpoint/2010/main" val="26828539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615F-81D5-45C2-B8F7-A96A81101EFF}"/>
            </a:ext>
          </a:extLst>
        </p:cNvPr>
        <p:cNvGrpSpPr/>
        <p:nvPr/>
      </p:nvGrpSpPr>
      <p:grpSpPr>
        <a:xfrm>
          <a:off x="0" y="0"/>
          <a:ext cx="0" cy="0"/>
          <a:chOff x="0" y="0"/>
          <a:chExt cx="0" cy="0"/>
        </a:xfrm>
      </p:grpSpPr>
      <p:pic>
        <p:nvPicPr>
          <p:cNvPr id="10" name="Picture 9" descr="A picture containing text, clipart, businesscard&#10;&#10;Description automatically generated">
            <a:extLst>
              <a:ext uri="{FF2B5EF4-FFF2-40B4-BE49-F238E27FC236}">
                <a16:creationId xmlns:a16="http://schemas.microsoft.com/office/drawing/2014/main" id="{3EAE1C7F-5E68-B9BD-2A4E-85CBBEFE9493}"/>
              </a:ext>
            </a:extLst>
          </p:cNvPr>
          <p:cNvPicPr>
            <a:picLocks noChangeAspect="1"/>
          </p:cNvPicPr>
          <p:nvPr/>
        </p:nvPicPr>
        <p:blipFill>
          <a:blip r:embed="rId3"/>
          <a:stretch>
            <a:fillRect/>
          </a:stretch>
        </p:blipFill>
        <p:spPr>
          <a:xfrm>
            <a:off x="9925308" y="72178"/>
            <a:ext cx="2000250" cy="1266825"/>
          </a:xfrm>
          <a:prstGeom prst="rect">
            <a:avLst/>
          </a:prstGeom>
        </p:spPr>
      </p:pic>
      <p:pic>
        <p:nvPicPr>
          <p:cNvPr id="15" name="Picture 14" descr="A painting of a city with boats on the water&#10;&#10;Description automatically generated">
            <a:extLst>
              <a:ext uri="{FF2B5EF4-FFF2-40B4-BE49-F238E27FC236}">
                <a16:creationId xmlns:a16="http://schemas.microsoft.com/office/drawing/2014/main" id="{26E0ECCA-97C2-96A8-2A68-11AAA5357D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4192"/>
            <a:ext cx="12192000" cy="5543808"/>
          </a:xfrm>
          <a:prstGeom prst="rect">
            <a:avLst/>
          </a:prstGeom>
        </p:spPr>
      </p:pic>
      <p:sp>
        <p:nvSpPr>
          <p:cNvPr id="3" name="Slide Number Placeholder 2">
            <a:extLst>
              <a:ext uri="{FF2B5EF4-FFF2-40B4-BE49-F238E27FC236}">
                <a16:creationId xmlns:a16="http://schemas.microsoft.com/office/drawing/2014/main" id="{BECA5CF7-F5A0-2653-C4AD-6C5E1B91C4E6}"/>
              </a:ext>
            </a:extLst>
          </p:cNvPr>
          <p:cNvSpPr>
            <a:spLocks noGrp="1"/>
          </p:cNvSpPr>
          <p:nvPr>
            <p:ph type="sldNum" sz="quarter" idx="12"/>
          </p:nvPr>
        </p:nvSpPr>
        <p:spPr/>
        <p:txBody>
          <a:bodyPr/>
          <a:lstStyle/>
          <a:p>
            <a:fld id="{330EA680-D336-4FF7-8B7A-9848BB0A1C32}" type="slidenum">
              <a:rPr lang="en-US" smtClean="0"/>
              <a:t>86</a:t>
            </a:fld>
            <a:endParaRPr lang="en-US"/>
          </a:p>
        </p:txBody>
      </p:sp>
      <p:sp>
        <p:nvSpPr>
          <p:cNvPr id="7" name="Title 1">
            <a:extLst>
              <a:ext uri="{FF2B5EF4-FFF2-40B4-BE49-F238E27FC236}">
                <a16:creationId xmlns:a16="http://schemas.microsoft.com/office/drawing/2014/main" id="{2C224C5D-AE5D-0B0A-A7E4-E20895F8915C}"/>
              </a:ext>
            </a:extLst>
          </p:cNvPr>
          <p:cNvSpPr txBox="1">
            <a:spLocks/>
          </p:cNvSpPr>
          <p:nvPr/>
        </p:nvSpPr>
        <p:spPr>
          <a:xfrm>
            <a:off x="409833" y="261897"/>
            <a:ext cx="10515600" cy="8625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accent2"/>
                </a:solidFill>
                <a:cs typeface="Calibri Light"/>
              </a:rPr>
              <a:t>Contributions</a:t>
            </a:r>
          </a:p>
        </p:txBody>
      </p:sp>
      <p:sp>
        <p:nvSpPr>
          <p:cNvPr id="5" name="Rectangle 4">
            <a:extLst>
              <a:ext uri="{FF2B5EF4-FFF2-40B4-BE49-F238E27FC236}">
                <a16:creationId xmlns:a16="http://schemas.microsoft.com/office/drawing/2014/main" id="{63A4DD40-00B7-7183-8115-2FBB2FE1553A}"/>
              </a:ext>
            </a:extLst>
          </p:cNvPr>
          <p:cNvSpPr/>
          <p:nvPr/>
        </p:nvSpPr>
        <p:spPr>
          <a:xfrm>
            <a:off x="1622166" y="1474237"/>
            <a:ext cx="2416629" cy="4646645"/>
          </a:xfrm>
          <a:prstGeom prst="rect">
            <a:avLst/>
          </a:prstGeom>
          <a:solidFill>
            <a:schemeClr val="tx2">
              <a:lumMod val="75000"/>
              <a:alpha val="2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6" name="Rectangle 5">
            <a:extLst>
              <a:ext uri="{FF2B5EF4-FFF2-40B4-BE49-F238E27FC236}">
                <a16:creationId xmlns:a16="http://schemas.microsoft.com/office/drawing/2014/main" id="{430C6CE0-682B-5B5A-3F1E-A0C4A52EC2F8}"/>
              </a:ext>
            </a:extLst>
          </p:cNvPr>
          <p:cNvSpPr/>
          <p:nvPr/>
        </p:nvSpPr>
        <p:spPr>
          <a:xfrm>
            <a:off x="8717901" y="1502814"/>
            <a:ext cx="2416629" cy="4646645"/>
          </a:xfrm>
          <a:prstGeom prst="rect">
            <a:avLst/>
          </a:prstGeom>
          <a:solidFill>
            <a:schemeClr val="tx2">
              <a:lumMod val="75000"/>
              <a:alpha val="7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8" name="Rectangle 7">
            <a:extLst>
              <a:ext uri="{FF2B5EF4-FFF2-40B4-BE49-F238E27FC236}">
                <a16:creationId xmlns:a16="http://schemas.microsoft.com/office/drawing/2014/main" id="{A697428E-C196-A574-3183-41AA212CAB93}"/>
              </a:ext>
            </a:extLst>
          </p:cNvPr>
          <p:cNvSpPr/>
          <p:nvPr/>
        </p:nvSpPr>
        <p:spPr>
          <a:xfrm>
            <a:off x="5041446" y="1455189"/>
            <a:ext cx="2416629" cy="4646645"/>
          </a:xfrm>
          <a:prstGeom prst="rect">
            <a:avLst/>
          </a:prstGeom>
          <a:solidFill>
            <a:schemeClr val="tx2">
              <a:lumMod val="75000"/>
              <a:alpha val="2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11" name="TextBox 10">
            <a:extLst>
              <a:ext uri="{FF2B5EF4-FFF2-40B4-BE49-F238E27FC236}">
                <a16:creationId xmlns:a16="http://schemas.microsoft.com/office/drawing/2014/main" id="{43722BB5-AA50-E49F-ECFF-1E18960D9930}"/>
              </a:ext>
            </a:extLst>
          </p:cNvPr>
          <p:cNvSpPr txBox="1"/>
          <p:nvPr/>
        </p:nvSpPr>
        <p:spPr>
          <a:xfrm>
            <a:off x="1622167" y="2637563"/>
            <a:ext cx="2416628" cy="1569660"/>
          </a:xfrm>
          <a:prstGeom prst="rect">
            <a:avLst/>
          </a:prstGeom>
          <a:noFill/>
        </p:spPr>
        <p:txBody>
          <a:bodyPr wrap="square" rtlCol="0">
            <a:spAutoFit/>
          </a:bodyPr>
          <a:lstStyle/>
          <a:p>
            <a:pPr algn="ctr"/>
            <a:r>
              <a:rPr lang="en-GB" sz="2400" b="1" dirty="0">
                <a:solidFill>
                  <a:schemeClr val="bg1"/>
                </a:solidFill>
              </a:rPr>
              <a:t>Computational Modelling for Visual Saliency and Scanpath </a:t>
            </a:r>
          </a:p>
        </p:txBody>
      </p:sp>
      <p:sp>
        <p:nvSpPr>
          <p:cNvPr id="12" name="TextBox 11">
            <a:extLst>
              <a:ext uri="{FF2B5EF4-FFF2-40B4-BE49-F238E27FC236}">
                <a16:creationId xmlns:a16="http://schemas.microsoft.com/office/drawing/2014/main" id="{B08161A7-60F4-037B-E344-057EF120C2D2}"/>
              </a:ext>
            </a:extLst>
          </p:cNvPr>
          <p:cNvSpPr txBox="1"/>
          <p:nvPr/>
        </p:nvSpPr>
        <p:spPr>
          <a:xfrm>
            <a:off x="5041446" y="2652833"/>
            <a:ext cx="2416628" cy="1938992"/>
          </a:xfrm>
          <a:prstGeom prst="rect">
            <a:avLst/>
          </a:prstGeom>
          <a:noFill/>
        </p:spPr>
        <p:txBody>
          <a:bodyPr wrap="square" rtlCol="0">
            <a:spAutoFit/>
          </a:bodyPr>
          <a:lstStyle/>
          <a:p>
            <a:pPr algn="ctr"/>
            <a:r>
              <a:rPr lang="en-GB" sz="2400" b="1" dirty="0">
                <a:solidFill>
                  <a:schemeClr val="bg1"/>
                </a:solidFill>
              </a:rPr>
              <a:t>Improving the networks representation ability for the art domain</a:t>
            </a:r>
          </a:p>
        </p:txBody>
      </p:sp>
      <p:sp>
        <p:nvSpPr>
          <p:cNvPr id="13" name="TextBox 12">
            <a:extLst>
              <a:ext uri="{FF2B5EF4-FFF2-40B4-BE49-F238E27FC236}">
                <a16:creationId xmlns:a16="http://schemas.microsoft.com/office/drawing/2014/main" id="{ADA0AF0E-624C-8416-7F9F-83FDCADC6596}"/>
              </a:ext>
            </a:extLst>
          </p:cNvPr>
          <p:cNvSpPr txBox="1"/>
          <p:nvPr/>
        </p:nvSpPr>
        <p:spPr>
          <a:xfrm>
            <a:off x="8727622" y="2715817"/>
            <a:ext cx="2416628" cy="1569660"/>
          </a:xfrm>
          <a:prstGeom prst="rect">
            <a:avLst/>
          </a:prstGeom>
          <a:noFill/>
        </p:spPr>
        <p:txBody>
          <a:bodyPr wrap="square" rtlCol="0">
            <a:spAutoFit/>
          </a:bodyPr>
          <a:lstStyle/>
          <a:p>
            <a:pPr algn="ctr"/>
            <a:r>
              <a:rPr lang="en-GB" sz="2400" b="1" dirty="0">
                <a:solidFill>
                  <a:schemeClr val="bg1"/>
                </a:solidFill>
              </a:rPr>
              <a:t>Generative Scanpath Prediction for Images </a:t>
            </a:r>
          </a:p>
        </p:txBody>
      </p:sp>
    </p:spTree>
    <p:extLst>
      <p:ext uri="{BB962C8B-B14F-4D97-AF65-F5344CB8AC3E}">
        <p14:creationId xmlns:p14="http://schemas.microsoft.com/office/powerpoint/2010/main" val="22558884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823BB-3390-816E-73C1-4E83BA8B4E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542B80-B6CA-F986-B83D-A1F19139FA71}"/>
              </a:ext>
            </a:extLst>
          </p:cNvPr>
          <p:cNvSpPr>
            <a:spLocks noGrp="1"/>
          </p:cNvSpPr>
          <p:nvPr>
            <p:ph type="title"/>
          </p:nvPr>
        </p:nvSpPr>
        <p:spPr/>
        <p:txBody>
          <a:bodyPr/>
          <a:lstStyle/>
          <a:p>
            <a:pPr>
              <a:spcBef>
                <a:spcPts val="1000"/>
              </a:spcBef>
            </a:pPr>
            <a:r>
              <a:rPr lang="en-US" dirty="0" err="1">
                <a:solidFill>
                  <a:schemeClr val="accent2"/>
                </a:solidFill>
                <a:cs typeface="Calibri Light"/>
              </a:rPr>
              <a:t>SPGen</a:t>
            </a:r>
            <a:endParaRPr lang="en-US" dirty="0">
              <a:solidFill>
                <a:schemeClr val="accent2"/>
              </a:solidFill>
              <a:ea typeface="Calibri Light"/>
              <a:cs typeface="Calibri Light"/>
            </a:endParaRPr>
          </a:p>
        </p:txBody>
      </p:sp>
      <p:sp>
        <p:nvSpPr>
          <p:cNvPr id="3" name="Slide Number Placeholder 2">
            <a:extLst>
              <a:ext uri="{FF2B5EF4-FFF2-40B4-BE49-F238E27FC236}">
                <a16:creationId xmlns:a16="http://schemas.microsoft.com/office/drawing/2014/main" id="{E47285EF-D1F0-33BA-060F-84AD07D813AC}"/>
              </a:ext>
            </a:extLst>
          </p:cNvPr>
          <p:cNvSpPr>
            <a:spLocks noGrp="1"/>
          </p:cNvSpPr>
          <p:nvPr>
            <p:ph type="sldNum" sz="quarter" idx="12"/>
          </p:nvPr>
        </p:nvSpPr>
        <p:spPr/>
        <p:txBody>
          <a:bodyPr/>
          <a:lstStyle/>
          <a:p>
            <a:fld id="{330EA680-D336-4FF7-8B7A-9848BB0A1C32}" type="slidenum">
              <a:rPr lang="en-US" smtClean="0"/>
              <a:t>87</a:t>
            </a:fld>
            <a:endParaRPr lang="en-US"/>
          </a:p>
        </p:txBody>
      </p:sp>
      <p:pic>
        <p:nvPicPr>
          <p:cNvPr id="10" name="Picture 10">
            <a:extLst>
              <a:ext uri="{FF2B5EF4-FFF2-40B4-BE49-F238E27FC236}">
                <a16:creationId xmlns:a16="http://schemas.microsoft.com/office/drawing/2014/main" id="{DFCDBA9B-9437-14C8-CE7C-0E18DA5145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199" y="1690688"/>
            <a:ext cx="10220325" cy="4498008"/>
          </a:xfrm>
          <a:prstGeom prst="rect">
            <a:avLst/>
          </a:prstGeom>
        </p:spPr>
      </p:pic>
      <p:pic>
        <p:nvPicPr>
          <p:cNvPr id="5" name="Picture 4" descr="A picture containing text, clipart, businesscard&#10;&#10;Description automatically generated">
            <a:extLst>
              <a:ext uri="{FF2B5EF4-FFF2-40B4-BE49-F238E27FC236}">
                <a16:creationId xmlns:a16="http://schemas.microsoft.com/office/drawing/2014/main" id="{45FC1FE1-C89E-BA08-E613-FFFE3C19E2BE}"/>
              </a:ext>
            </a:extLst>
          </p:cNvPr>
          <p:cNvPicPr>
            <a:picLocks noChangeAspect="1"/>
          </p:cNvPicPr>
          <p:nvPr/>
        </p:nvPicPr>
        <p:blipFill>
          <a:blip r:embed="rId4"/>
          <a:stretch>
            <a:fillRect/>
          </a:stretch>
        </p:blipFill>
        <p:spPr>
          <a:xfrm>
            <a:off x="9925308" y="118831"/>
            <a:ext cx="2000250" cy="1266825"/>
          </a:xfrm>
          <a:prstGeom prst="rect">
            <a:avLst/>
          </a:prstGeom>
        </p:spPr>
      </p:pic>
    </p:spTree>
    <p:extLst>
      <p:ext uri="{BB962C8B-B14F-4D97-AF65-F5344CB8AC3E}">
        <p14:creationId xmlns:p14="http://schemas.microsoft.com/office/powerpoint/2010/main" val="37798538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14BCF-D4A0-7EF1-4C5C-D7757D5D1F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16C65D-F482-1A36-3154-C7ED799B1E48}"/>
              </a:ext>
            </a:extLst>
          </p:cNvPr>
          <p:cNvSpPr>
            <a:spLocks noGrp="1"/>
          </p:cNvSpPr>
          <p:nvPr>
            <p:ph type="title"/>
          </p:nvPr>
        </p:nvSpPr>
        <p:spPr/>
        <p:txBody>
          <a:bodyPr/>
          <a:lstStyle/>
          <a:p>
            <a:pPr>
              <a:spcBef>
                <a:spcPts val="1000"/>
              </a:spcBef>
            </a:pPr>
            <a:r>
              <a:rPr lang="en-US" dirty="0" err="1">
                <a:solidFill>
                  <a:schemeClr val="accent2"/>
                </a:solidFill>
                <a:cs typeface="Calibri Light"/>
              </a:rPr>
              <a:t>SPGen</a:t>
            </a:r>
            <a:endParaRPr lang="en-US" dirty="0">
              <a:solidFill>
                <a:schemeClr val="accent2"/>
              </a:solidFill>
              <a:ea typeface="Calibri Light"/>
              <a:cs typeface="Calibri Light"/>
            </a:endParaRPr>
          </a:p>
        </p:txBody>
      </p:sp>
      <p:sp>
        <p:nvSpPr>
          <p:cNvPr id="3" name="Slide Number Placeholder 2">
            <a:extLst>
              <a:ext uri="{FF2B5EF4-FFF2-40B4-BE49-F238E27FC236}">
                <a16:creationId xmlns:a16="http://schemas.microsoft.com/office/drawing/2014/main" id="{53F6D572-9C5B-04A9-D5FF-FE849BD9E7A4}"/>
              </a:ext>
            </a:extLst>
          </p:cNvPr>
          <p:cNvSpPr>
            <a:spLocks noGrp="1"/>
          </p:cNvSpPr>
          <p:nvPr>
            <p:ph type="sldNum" sz="quarter" idx="12"/>
          </p:nvPr>
        </p:nvSpPr>
        <p:spPr/>
        <p:txBody>
          <a:bodyPr/>
          <a:lstStyle/>
          <a:p>
            <a:fld id="{330EA680-D336-4FF7-8B7A-9848BB0A1C32}" type="slidenum">
              <a:rPr lang="en-US" smtClean="0"/>
              <a:t>88</a:t>
            </a:fld>
            <a:endParaRPr lang="en-US"/>
          </a:p>
        </p:txBody>
      </p:sp>
      <p:pic>
        <p:nvPicPr>
          <p:cNvPr id="10" name="Picture 10">
            <a:extLst>
              <a:ext uri="{FF2B5EF4-FFF2-40B4-BE49-F238E27FC236}">
                <a16:creationId xmlns:a16="http://schemas.microsoft.com/office/drawing/2014/main" id="{3A715662-E2BA-7BF0-143B-CAE5A33E8C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199" y="1690688"/>
            <a:ext cx="10220325" cy="4498008"/>
          </a:xfrm>
          <a:prstGeom prst="rect">
            <a:avLst/>
          </a:prstGeom>
        </p:spPr>
      </p:pic>
      <p:pic>
        <p:nvPicPr>
          <p:cNvPr id="5" name="Picture 4" descr="A picture containing text, clipart, businesscard&#10;&#10;Description automatically generated">
            <a:extLst>
              <a:ext uri="{FF2B5EF4-FFF2-40B4-BE49-F238E27FC236}">
                <a16:creationId xmlns:a16="http://schemas.microsoft.com/office/drawing/2014/main" id="{AEB712D7-A203-902A-A83C-E7F2A9E719DE}"/>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4" name="Rectangle 3">
            <a:extLst>
              <a:ext uri="{FF2B5EF4-FFF2-40B4-BE49-F238E27FC236}">
                <a16:creationId xmlns:a16="http://schemas.microsoft.com/office/drawing/2014/main" id="{E69DE43F-EAC1-0D73-0966-C40A56100514}"/>
              </a:ext>
            </a:extLst>
          </p:cNvPr>
          <p:cNvSpPr/>
          <p:nvPr/>
        </p:nvSpPr>
        <p:spPr>
          <a:xfrm>
            <a:off x="2455739" y="3999787"/>
            <a:ext cx="7116885" cy="1334213"/>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9372545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843AB-7310-CDD7-25D6-273235C523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F6FA30-B6C7-87A0-515C-EDD0D74F2276}"/>
              </a:ext>
            </a:extLst>
          </p:cNvPr>
          <p:cNvSpPr>
            <a:spLocks noGrp="1"/>
          </p:cNvSpPr>
          <p:nvPr>
            <p:ph type="title"/>
          </p:nvPr>
        </p:nvSpPr>
        <p:spPr/>
        <p:txBody>
          <a:bodyPr/>
          <a:lstStyle/>
          <a:p>
            <a:pPr>
              <a:spcBef>
                <a:spcPts val="1000"/>
              </a:spcBef>
            </a:pPr>
            <a:r>
              <a:rPr lang="en-US" dirty="0" err="1">
                <a:solidFill>
                  <a:schemeClr val="accent2"/>
                </a:solidFill>
                <a:cs typeface="Calibri Light"/>
              </a:rPr>
              <a:t>SPGen</a:t>
            </a:r>
            <a:endParaRPr lang="en-US" dirty="0">
              <a:solidFill>
                <a:schemeClr val="accent2"/>
              </a:solidFill>
              <a:ea typeface="Calibri Light"/>
              <a:cs typeface="Calibri Light"/>
            </a:endParaRPr>
          </a:p>
        </p:txBody>
      </p:sp>
      <p:sp>
        <p:nvSpPr>
          <p:cNvPr id="3" name="Slide Number Placeholder 2">
            <a:extLst>
              <a:ext uri="{FF2B5EF4-FFF2-40B4-BE49-F238E27FC236}">
                <a16:creationId xmlns:a16="http://schemas.microsoft.com/office/drawing/2014/main" id="{5CCD7F73-DEBB-BA1E-E266-916CBB9CC131}"/>
              </a:ext>
            </a:extLst>
          </p:cNvPr>
          <p:cNvSpPr>
            <a:spLocks noGrp="1"/>
          </p:cNvSpPr>
          <p:nvPr>
            <p:ph type="sldNum" sz="quarter" idx="12"/>
          </p:nvPr>
        </p:nvSpPr>
        <p:spPr/>
        <p:txBody>
          <a:bodyPr/>
          <a:lstStyle/>
          <a:p>
            <a:fld id="{330EA680-D336-4FF7-8B7A-9848BB0A1C32}" type="slidenum">
              <a:rPr lang="en-US" smtClean="0"/>
              <a:t>89</a:t>
            </a:fld>
            <a:endParaRPr lang="en-US"/>
          </a:p>
        </p:txBody>
      </p:sp>
      <p:pic>
        <p:nvPicPr>
          <p:cNvPr id="5" name="Picture 4" descr="A picture containing text, clipart, businesscard&#10;&#10;Description automatically generated">
            <a:extLst>
              <a:ext uri="{FF2B5EF4-FFF2-40B4-BE49-F238E27FC236}">
                <a16:creationId xmlns:a16="http://schemas.microsoft.com/office/drawing/2014/main" id="{529A85DB-D3D6-BB1F-C338-7DBE79BD5142}"/>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7" name="Picture 6" descr="A close-up of food on a table&#10;&#10;Description automatically generated">
            <a:extLst>
              <a:ext uri="{FF2B5EF4-FFF2-40B4-BE49-F238E27FC236}">
                <a16:creationId xmlns:a16="http://schemas.microsoft.com/office/drawing/2014/main" id="{065F1DAE-7A9A-48FE-7211-3BDBA2976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4972" y="4216412"/>
            <a:ext cx="4371253" cy="2458830"/>
          </a:xfrm>
          <a:prstGeom prst="rect">
            <a:avLst/>
          </a:prstGeom>
        </p:spPr>
      </p:pic>
      <p:pic>
        <p:nvPicPr>
          <p:cNvPr id="9" name="Picture 8" descr="A close-up of food on a table&#10;&#10;Description automatically generated">
            <a:extLst>
              <a:ext uri="{FF2B5EF4-FFF2-40B4-BE49-F238E27FC236}">
                <a16:creationId xmlns:a16="http://schemas.microsoft.com/office/drawing/2014/main" id="{91FBB223-1B19-827C-B3BC-B21980A6D3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2347" y="1412173"/>
            <a:ext cx="4371253" cy="2458830"/>
          </a:xfrm>
          <a:prstGeom prst="rect">
            <a:avLst/>
          </a:prstGeom>
        </p:spPr>
      </p:pic>
      <p:pic>
        <p:nvPicPr>
          <p:cNvPr id="12" name="Picture 11" descr="A close-up of food on a table&#10;&#10;Description automatically generated">
            <a:extLst>
              <a:ext uri="{FF2B5EF4-FFF2-40B4-BE49-F238E27FC236}">
                <a16:creationId xmlns:a16="http://schemas.microsoft.com/office/drawing/2014/main" id="{B977893A-A4EF-716C-0461-825E49E305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2346" y="4216412"/>
            <a:ext cx="4371253" cy="2458830"/>
          </a:xfrm>
          <a:prstGeom prst="rect">
            <a:avLst/>
          </a:prstGeom>
        </p:spPr>
      </p:pic>
      <p:pic>
        <p:nvPicPr>
          <p:cNvPr id="14" name="Picture 13" descr="A close-up of food on a table&#10;&#10;Description automatically generated">
            <a:extLst>
              <a:ext uri="{FF2B5EF4-FFF2-40B4-BE49-F238E27FC236}">
                <a16:creationId xmlns:a16="http://schemas.microsoft.com/office/drawing/2014/main" id="{983D9BD1-6576-3BAE-8FDA-4A1E5B29D0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4973" y="1412173"/>
            <a:ext cx="4371253" cy="2458830"/>
          </a:xfrm>
          <a:prstGeom prst="rect">
            <a:avLst/>
          </a:prstGeom>
        </p:spPr>
      </p:pic>
    </p:spTree>
    <p:extLst>
      <p:ext uri="{BB962C8B-B14F-4D97-AF65-F5344CB8AC3E}">
        <p14:creationId xmlns:p14="http://schemas.microsoft.com/office/powerpoint/2010/main" val="3789767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video game&#10;&#10;Description automatically generated">
            <a:extLst>
              <a:ext uri="{FF2B5EF4-FFF2-40B4-BE49-F238E27FC236}">
                <a16:creationId xmlns:a16="http://schemas.microsoft.com/office/drawing/2014/main" id="{130AF125-3576-8868-EE79-80F654FF7DBC}"/>
              </a:ext>
            </a:extLst>
          </p:cNvPr>
          <p:cNvPicPr>
            <a:picLocks noChangeAspect="1"/>
          </p:cNvPicPr>
          <p:nvPr/>
        </p:nvPicPr>
        <p:blipFill>
          <a:blip r:embed="rId3"/>
          <a:stretch>
            <a:fillRect/>
          </a:stretch>
        </p:blipFill>
        <p:spPr>
          <a:xfrm>
            <a:off x="8148578" y="2579013"/>
            <a:ext cx="3891022" cy="2218239"/>
          </a:xfrm>
          <a:prstGeom prst="rect">
            <a:avLst/>
          </a:prstGeom>
        </p:spPr>
      </p:pic>
      <p:pic>
        <p:nvPicPr>
          <p:cNvPr id="5" name="Picture 5" descr="A picture containing diagram&#10;&#10;Description automatically generated">
            <a:extLst>
              <a:ext uri="{FF2B5EF4-FFF2-40B4-BE49-F238E27FC236}">
                <a16:creationId xmlns:a16="http://schemas.microsoft.com/office/drawing/2014/main" id="{D2AB8D98-8A14-000F-8B85-2270FB84A0D6}"/>
              </a:ext>
            </a:extLst>
          </p:cNvPr>
          <p:cNvPicPr>
            <a:picLocks noChangeAspect="1"/>
          </p:cNvPicPr>
          <p:nvPr/>
        </p:nvPicPr>
        <p:blipFill>
          <a:blip r:embed="rId4"/>
          <a:stretch>
            <a:fillRect/>
          </a:stretch>
        </p:blipFill>
        <p:spPr>
          <a:xfrm>
            <a:off x="4183000" y="2579353"/>
            <a:ext cx="3891022" cy="2208594"/>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C42792FD-AC47-B021-A920-AB7706280BC5}"/>
              </a:ext>
            </a:extLst>
          </p:cNvPr>
          <p:cNvPicPr>
            <a:picLocks noChangeAspect="1"/>
          </p:cNvPicPr>
          <p:nvPr/>
        </p:nvPicPr>
        <p:blipFill>
          <a:blip r:embed="rId5"/>
          <a:stretch>
            <a:fillRect/>
          </a:stretch>
        </p:blipFill>
        <p:spPr>
          <a:xfrm>
            <a:off x="143435" y="2579693"/>
            <a:ext cx="3929605" cy="2208594"/>
          </a:xfrm>
          <a:prstGeom prst="rect">
            <a:avLst/>
          </a:prstGeom>
        </p:spPr>
      </p:pic>
      <p:sp>
        <p:nvSpPr>
          <p:cNvPr id="3" name="Slide Number Placeholder 2">
            <a:extLst>
              <a:ext uri="{FF2B5EF4-FFF2-40B4-BE49-F238E27FC236}">
                <a16:creationId xmlns:a16="http://schemas.microsoft.com/office/drawing/2014/main" id="{70284597-B8C6-5D7D-6FED-E48E8D87844A}"/>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7" name="Title 1">
            <a:extLst>
              <a:ext uri="{FF2B5EF4-FFF2-40B4-BE49-F238E27FC236}">
                <a16:creationId xmlns:a16="http://schemas.microsoft.com/office/drawing/2014/main" id="{73042A37-A303-E7EE-8EED-044890A6190A}"/>
              </a:ext>
            </a:extLst>
          </p:cNvPr>
          <p:cNvSpPr txBox="1">
            <a:spLocks/>
          </p:cNvSpPr>
          <p:nvPr/>
        </p:nvSpPr>
        <p:spPr>
          <a:xfrm>
            <a:off x="409833" y="261897"/>
            <a:ext cx="10515600" cy="8625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accent2"/>
                </a:solidFill>
                <a:cs typeface="Calibri Light"/>
              </a:rPr>
              <a:t>Problem formulation </a:t>
            </a:r>
          </a:p>
        </p:txBody>
      </p:sp>
      <p:pic>
        <p:nvPicPr>
          <p:cNvPr id="10" name="Picture 9" descr="A picture containing text, clipart, businesscard&#10;&#10;Description automatically generated">
            <a:extLst>
              <a:ext uri="{FF2B5EF4-FFF2-40B4-BE49-F238E27FC236}">
                <a16:creationId xmlns:a16="http://schemas.microsoft.com/office/drawing/2014/main" id="{95372E16-C8C5-92C5-9508-92CCC5858062}"/>
              </a:ext>
            </a:extLst>
          </p:cNvPr>
          <p:cNvPicPr>
            <a:picLocks noChangeAspect="1"/>
          </p:cNvPicPr>
          <p:nvPr/>
        </p:nvPicPr>
        <p:blipFill>
          <a:blip r:embed="rId6"/>
          <a:stretch>
            <a:fillRect/>
          </a:stretch>
        </p:blipFill>
        <p:spPr>
          <a:xfrm>
            <a:off x="9925308" y="72178"/>
            <a:ext cx="2000250" cy="1266825"/>
          </a:xfrm>
          <a:prstGeom prst="rect">
            <a:avLst/>
          </a:prstGeom>
        </p:spPr>
      </p:pic>
      <p:sp>
        <p:nvSpPr>
          <p:cNvPr id="2" name="Content Placeholder 2">
            <a:extLst>
              <a:ext uri="{FF2B5EF4-FFF2-40B4-BE49-F238E27FC236}">
                <a16:creationId xmlns:a16="http://schemas.microsoft.com/office/drawing/2014/main" id="{46860829-BBD6-3DDF-14C5-536E9B683E00}"/>
              </a:ext>
            </a:extLst>
          </p:cNvPr>
          <p:cNvSpPr>
            <a:spLocks noGrp="1"/>
          </p:cNvSpPr>
          <p:nvPr/>
        </p:nvSpPr>
        <p:spPr>
          <a:xfrm>
            <a:off x="1375920" y="1503022"/>
            <a:ext cx="9915292" cy="64010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mn-lt"/>
                <a:cs typeface="+mn-lt"/>
              </a:rPr>
              <a:t> We study how a person looks at an image and analyze it. </a:t>
            </a:r>
          </a:p>
        </p:txBody>
      </p:sp>
      <p:sp>
        <p:nvSpPr>
          <p:cNvPr id="8" name="TextBox 3">
            <a:extLst>
              <a:ext uri="{FF2B5EF4-FFF2-40B4-BE49-F238E27FC236}">
                <a16:creationId xmlns:a16="http://schemas.microsoft.com/office/drawing/2014/main" id="{04A71E2B-E1CB-4000-7CFA-237C4D4972CB}"/>
              </a:ext>
            </a:extLst>
          </p:cNvPr>
          <p:cNvSpPr txBox="1"/>
          <p:nvPr/>
        </p:nvSpPr>
        <p:spPr>
          <a:xfrm>
            <a:off x="308528" y="5040189"/>
            <a:ext cx="289780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cs typeface="Calibri"/>
              </a:rPr>
              <a:t>Stimulus</a:t>
            </a:r>
            <a:endParaRPr lang="en-US"/>
          </a:p>
        </p:txBody>
      </p:sp>
      <p:sp>
        <p:nvSpPr>
          <p:cNvPr id="9" name="TextBox 4">
            <a:extLst>
              <a:ext uri="{FF2B5EF4-FFF2-40B4-BE49-F238E27FC236}">
                <a16:creationId xmlns:a16="http://schemas.microsoft.com/office/drawing/2014/main" id="{1218DD9C-B4B3-D0FB-887A-7D7DC549CB36}"/>
              </a:ext>
            </a:extLst>
          </p:cNvPr>
          <p:cNvSpPr txBox="1"/>
          <p:nvPr/>
        </p:nvSpPr>
        <p:spPr>
          <a:xfrm>
            <a:off x="8533296" y="4985646"/>
            <a:ext cx="289780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ea typeface="+mn-lt"/>
                <a:cs typeface="+mn-lt"/>
              </a:rPr>
              <a:t>Saliency map </a:t>
            </a:r>
            <a:endParaRPr lang="en-US" dirty="0">
              <a:cs typeface="Calibri" panose="020F0502020204030204"/>
            </a:endParaRPr>
          </a:p>
        </p:txBody>
      </p:sp>
      <p:sp>
        <p:nvSpPr>
          <p:cNvPr id="11" name="TextBox 5">
            <a:extLst>
              <a:ext uri="{FF2B5EF4-FFF2-40B4-BE49-F238E27FC236}">
                <a16:creationId xmlns:a16="http://schemas.microsoft.com/office/drawing/2014/main" id="{AF648543-D96F-2928-A2D2-67B9CFEAC683}"/>
              </a:ext>
            </a:extLst>
          </p:cNvPr>
          <p:cNvSpPr txBox="1"/>
          <p:nvPr/>
        </p:nvSpPr>
        <p:spPr>
          <a:xfrm>
            <a:off x="4647096" y="4996827"/>
            <a:ext cx="289780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ea typeface="+mn-lt"/>
                <a:cs typeface="+mn-lt"/>
              </a:rPr>
              <a:t> Scanpaths of a viewers </a:t>
            </a:r>
            <a:endParaRPr lang="en-US" dirty="0">
              <a:cs typeface="Calibri" panose="020F0502020204030204"/>
            </a:endParaRPr>
          </a:p>
        </p:txBody>
      </p:sp>
    </p:spTree>
    <p:extLst>
      <p:ext uri="{BB962C8B-B14F-4D97-AF65-F5344CB8AC3E}">
        <p14:creationId xmlns:p14="http://schemas.microsoft.com/office/powerpoint/2010/main" val="27267562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39196-938E-1FAB-2000-43996A1FA7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85B13A-AFF0-6782-30E8-0EC372E1494C}"/>
              </a:ext>
            </a:extLst>
          </p:cNvPr>
          <p:cNvSpPr>
            <a:spLocks noGrp="1"/>
          </p:cNvSpPr>
          <p:nvPr>
            <p:ph type="title"/>
          </p:nvPr>
        </p:nvSpPr>
        <p:spPr/>
        <p:txBody>
          <a:bodyPr/>
          <a:lstStyle/>
          <a:p>
            <a:pPr>
              <a:spcBef>
                <a:spcPts val="1000"/>
              </a:spcBef>
            </a:pPr>
            <a:r>
              <a:rPr lang="en-US" dirty="0" err="1">
                <a:solidFill>
                  <a:schemeClr val="accent2"/>
                </a:solidFill>
                <a:cs typeface="Calibri Light"/>
              </a:rPr>
              <a:t>SPGen</a:t>
            </a:r>
            <a:endParaRPr lang="en-US" dirty="0">
              <a:solidFill>
                <a:schemeClr val="accent2"/>
              </a:solidFill>
              <a:ea typeface="Calibri Light"/>
              <a:cs typeface="Calibri Light"/>
            </a:endParaRPr>
          </a:p>
        </p:txBody>
      </p:sp>
      <p:sp>
        <p:nvSpPr>
          <p:cNvPr id="3" name="Slide Number Placeholder 2">
            <a:extLst>
              <a:ext uri="{FF2B5EF4-FFF2-40B4-BE49-F238E27FC236}">
                <a16:creationId xmlns:a16="http://schemas.microsoft.com/office/drawing/2014/main" id="{D194E257-14B3-1407-FFC7-755977979813}"/>
              </a:ext>
            </a:extLst>
          </p:cNvPr>
          <p:cNvSpPr>
            <a:spLocks noGrp="1"/>
          </p:cNvSpPr>
          <p:nvPr>
            <p:ph type="sldNum" sz="quarter" idx="12"/>
          </p:nvPr>
        </p:nvSpPr>
        <p:spPr/>
        <p:txBody>
          <a:bodyPr/>
          <a:lstStyle/>
          <a:p>
            <a:fld id="{330EA680-D336-4FF7-8B7A-9848BB0A1C32}" type="slidenum">
              <a:rPr lang="en-US" smtClean="0"/>
              <a:t>90</a:t>
            </a:fld>
            <a:endParaRPr lang="en-US"/>
          </a:p>
        </p:txBody>
      </p:sp>
      <p:pic>
        <p:nvPicPr>
          <p:cNvPr id="10" name="Picture 10">
            <a:extLst>
              <a:ext uri="{FF2B5EF4-FFF2-40B4-BE49-F238E27FC236}">
                <a16:creationId xmlns:a16="http://schemas.microsoft.com/office/drawing/2014/main" id="{7FA9DABA-6534-C3E9-BC73-EBFE5E9964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199" y="1690688"/>
            <a:ext cx="10220325" cy="4498008"/>
          </a:xfrm>
          <a:prstGeom prst="rect">
            <a:avLst/>
          </a:prstGeom>
        </p:spPr>
      </p:pic>
      <p:pic>
        <p:nvPicPr>
          <p:cNvPr id="5" name="Picture 4" descr="A picture containing text, clipart, businesscard&#10;&#10;Description automatically generated">
            <a:extLst>
              <a:ext uri="{FF2B5EF4-FFF2-40B4-BE49-F238E27FC236}">
                <a16:creationId xmlns:a16="http://schemas.microsoft.com/office/drawing/2014/main" id="{B44DEEAA-49B7-6320-E8B8-03CCB165B9F4}"/>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4" name="Rectangle 3">
            <a:extLst>
              <a:ext uri="{FF2B5EF4-FFF2-40B4-BE49-F238E27FC236}">
                <a16:creationId xmlns:a16="http://schemas.microsoft.com/office/drawing/2014/main" id="{B330FD30-3A27-BDEA-2A58-CC5A590575E1}"/>
              </a:ext>
            </a:extLst>
          </p:cNvPr>
          <p:cNvSpPr/>
          <p:nvPr/>
        </p:nvSpPr>
        <p:spPr>
          <a:xfrm>
            <a:off x="5762625" y="3999787"/>
            <a:ext cx="3809999" cy="1334213"/>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047714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89E89-EE5D-7EFD-705B-677B6CC929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83E44-204A-16DF-3583-8A2FAEDE7F20}"/>
              </a:ext>
            </a:extLst>
          </p:cNvPr>
          <p:cNvSpPr>
            <a:spLocks noGrp="1"/>
          </p:cNvSpPr>
          <p:nvPr>
            <p:ph type="title"/>
          </p:nvPr>
        </p:nvSpPr>
        <p:spPr/>
        <p:txBody>
          <a:bodyPr/>
          <a:lstStyle/>
          <a:p>
            <a:pPr>
              <a:spcBef>
                <a:spcPts val="1000"/>
              </a:spcBef>
            </a:pPr>
            <a:r>
              <a:rPr lang="en-US" dirty="0" err="1">
                <a:solidFill>
                  <a:schemeClr val="accent2"/>
                </a:solidFill>
                <a:cs typeface="Calibri Light"/>
              </a:rPr>
              <a:t>SPGen</a:t>
            </a:r>
            <a:endParaRPr lang="en-US" dirty="0">
              <a:solidFill>
                <a:schemeClr val="accent2"/>
              </a:solidFill>
              <a:ea typeface="Calibri Light"/>
              <a:cs typeface="Calibri Light"/>
            </a:endParaRPr>
          </a:p>
        </p:txBody>
      </p:sp>
      <p:sp>
        <p:nvSpPr>
          <p:cNvPr id="3" name="Slide Number Placeholder 2">
            <a:extLst>
              <a:ext uri="{FF2B5EF4-FFF2-40B4-BE49-F238E27FC236}">
                <a16:creationId xmlns:a16="http://schemas.microsoft.com/office/drawing/2014/main" id="{086DA8C5-3B1E-80B0-234D-AFBCE92A5123}"/>
              </a:ext>
            </a:extLst>
          </p:cNvPr>
          <p:cNvSpPr>
            <a:spLocks noGrp="1"/>
          </p:cNvSpPr>
          <p:nvPr>
            <p:ph type="sldNum" sz="quarter" idx="12"/>
          </p:nvPr>
        </p:nvSpPr>
        <p:spPr/>
        <p:txBody>
          <a:bodyPr/>
          <a:lstStyle/>
          <a:p>
            <a:fld id="{330EA680-D336-4FF7-8B7A-9848BB0A1C32}" type="slidenum">
              <a:rPr lang="en-US" smtClean="0"/>
              <a:t>91</a:t>
            </a:fld>
            <a:endParaRPr lang="en-US"/>
          </a:p>
        </p:txBody>
      </p:sp>
      <p:pic>
        <p:nvPicPr>
          <p:cNvPr id="10" name="Picture 10">
            <a:extLst>
              <a:ext uri="{FF2B5EF4-FFF2-40B4-BE49-F238E27FC236}">
                <a16:creationId xmlns:a16="http://schemas.microsoft.com/office/drawing/2014/main" id="{C788737F-E8D4-F0F1-9F58-D0611B3708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199" y="1690688"/>
            <a:ext cx="10220325" cy="4498008"/>
          </a:xfrm>
          <a:prstGeom prst="rect">
            <a:avLst/>
          </a:prstGeom>
        </p:spPr>
      </p:pic>
      <p:pic>
        <p:nvPicPr>
          <p:cNvPr id="5" name="Picture 4" descr="A picture containing text, clipart, businesscard&#10;&#10;Description automatically generated">
            <a:extLst>
              <a:ext uri="{FF2B5EF4-FFF2-40B4-BE49-F238E27FC236}">
                <a16:creationId xmlns:a16="http://schemas.microsoft.com/office/drawing/2014/main" id="{75E7F3CF-DFE1-224A-2327-CC4875187490}"/>
              </a:ext>
            </a:extLst>
          </p:cNvPr>
          <p:cNvPicPr>
            <a:picLocks noChangeAspect="1"/>
          </p:cNvPicPr>
          <p:nvPr/>
        </p:nvPicPr>
        <p:blipFill>
          <a:blip r:embed="rId4"/>
          <a:stretch>
            <a:fillRect/>
          </a:stretch>
        </p:blipFill>
        <p:spPr>
          <a:xfrm>
            <a:off x="9925308" y="118831"/>
            <a:ext cx="2000250" cy="1266825"/>
          </a:xfrm>
          <a:prstGeom prst="rect">
            <a:avLst/>
          </a:prstGeom>
        </p:spPr>
      </p:pic>
      <p:sp>
        <p:nvSpPr>
          <p:cNvPr id="4" name="Rectangle 3">
            <a:extLst>
              <a:ext uri="{FF2B5EF4-FFF2-40B4-BE49-F238E27FC236}">
                <a16:creationId xmlns:a16="http://schemas.microsoft.com/office/drawing/2014/main" id="{71059DC4-1AAE-9D65-E2E8-836586FA89AC}"/>
              </a:ext>
            </a:extLst>
          </p:cNvPr>
          <p:cNvSpPr/>
          <p:nvPr/>
        </p:nvSpPr>
        <p:spPr>
          <a:xfrm>
            <a:off x="2428875" y="4075987"/>
            <a:ext cx="2800349" cy="1334213"/>
          </a:xfrm>
          <a:prstGeom prst="rect">
            <a:avLst/>
          </a:prstGeom>
          <a:solidFill>
            <a:srgbClr val="FFFF00">
              <a:alpha val="20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442235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D2AB4-6AE7-FCA8-18C5-93EF3E0BAD9E}"/>
            </a:ext>
          </a:extLst>
        </p:cNvPr>
        <p:cNvGrpSpPr/>
        <p:nvPr/>
      </p:nvGrpSpPr>
      <p:grpSpPr>
        <a:xfrm>
          <a:off x="0" y="0"/>
          <a:ext cx="0" cy="0"/>
          <a:chOff x="0" y="0"/>
          <a:chExt cx="0" cy="0"/>
        </a:xfrm>
      </p:grpSpPr>
      <p:sp>
        <p:nvSpPr>
          <p:cNvPr id="6" name="TextBox 1">
            <a:extLst>
              <a:ext uri="{FF2B5EF4-FFF2-40B4-BE49-F238E27FC236}">
                <a16:creationId xmlns:a16="http://schemas.microsoft.com/office/drawing/2014/main" id="{B14D001F-C6D8-08A2-6914-28C2E22F44DA}"/>
              </a:ext>
            </a:extLst>
          </p:cNvPr>
          <p:cNvSpPr txBox="1"/>
          <p:nvPr/>
        </p:nvSpPr>
        <p:spPr>
          <a:xfrm>
            <a:off x="5179451" y="1700520"/>
            <a:ext cx="298347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rgbClr val="FF0000"/>
                </a:solidFill>
                <a:latin typeface="Colonna MT"/>
                <a:cs typeface="Calibri"/>
              </a:rPr>
              <a:t>MIT 1003</a:t>
            </a:r>
          </a:p>
        </p:txBody>
      </p:sp>
      <p:sp>
        <p:nvSpPr>
          <p:cNvPr id="10" name="Title 1">
            <a:extLst>
              <a:ext uri="{FF2B5EF4-FFF2-40B4-BE49-F238E27FC236}">
                <a16:creationId xmlns:a16="http://schemas.microsoft.com/office/drawing/2014/main" id="{D6127B97-796E-3718-A178-81D937C58B43}"/>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(Quantitative)</a:t>
            </a:r>
            <a:endParaRPr lang="en-US" dirty="0"/>
          </a:p>
        </p:txBody>
      </p:sp>
      <p:sp>
        <p:nvSpPr>
          <p:cNvPr id="3" name="Slide Number Placeholder 2">
            <a:extLst>
              <a:ext uri="{FF2B5EF4-FFF2-40B4-BE49-F238E27FC236}">
                <a16:creationId xmlns:a16="http://schemas.microsoft.com/office/drawing/2014/main" id="{64B9568B-7B78-CE51-A989-16486836A014}"/>
              </a:ext>
            </a:extLst>
          </p:cNvPr>
          <p:cNvSpPr>
            <a:spLocks noGrp="1"/>
          </p:cNvSpPr>
          <p:nvPr>
            <p:ph type="sldNum" sz="quarter" idx="12"/>
          </p:nvPr>
        </p:nvSpPr>
        <p:spPr/>
        <p:txBody>
          <a:bodyPr/>
          <a:lstStyle/>
          <a:p>
            <a:fld id="{330EA680-D336-4FF7-8B7A-9848BB0A1C32}" type="slidenum">
              <a:rPr lang="en-US" smtClean="0"/>
              <a:t>92</a:t>
            </a:fld>
            <a:endParaRPr lang="en-US"/>
          </a:p>
        </p:txBody>
      </p:sp>
      <p:pic>
        <p:nvPicPr>
          <p:cNvPr id="5" name="Picture 4" descr="A picture containing text, clipart, businesscard&#10;&#10;Description automatically generated">
            <a:extLst>
              <a:ext uri="{FF2B5EF4-FFF2-40B4-BE49-F238E27FC236}">
                <a16:creationId xmlns:a16="http://schemas.microsoft.com/office/drawing/2014/main" id="{11CDF25A-9317-C4A7-5373-A09BF5751B89}"/>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7" name="Picture 6">
            <a:extLst>
              <a:ext uri="{FF2B5EF4-FFF2-40B4-BE49-F238E27FC236}">
                <a16:creationId xmlns:a16="http://schemas.microsoft.com/office/drawing/2014/main" id="{8D28FF6D-345D-2167-3563-A59E6DD9DE41}"/>
              </a:ext>
            </a:extLst>
          </p:cNvPr>
          <p:cNvPicPr>
            <a:picLocks noChangeAspect="1"/>
          </p:cNvPicPr>
          <p:nvPr/>
        </p:nvPicPr>
        <p:blipFill>
          <a:blip r:embed="rId4"/>
          <a:stretch>
            <a:fillRect/>
          </a:stretch>
        </p:blipFill>
        <p:spPr>
          <a:xfrm>
            <a:off x="1715150" y="2358315"/>
            <a:ext cx="9048099" cy="3408117"/>
          </a:xfrm>
          <a:prstGeom prst="rect">
            <a:avLst/>
          </a:prstGeom>
        </p:spPr>
      </p:pic>
      <p:sp>
        <p:nvSpPr>
          <p:cNvPr id="8" name="TextBox 7">
            <a:extLst>
              <a:ext uri="{FF2B5EF4-FFF2-40B4-BE49-F238E27FC236}">
                <a16:creationId xmlns:a16="http://schemas.microsoft.com/office/drawing/2014/main" id="{B639847E-CE3E-69F4-46C2-201CE24FFFFD}"/>
              </a:ext>
            </a:extLst>
          </p:cNvPr>
          <p:cNvSpPr txBox="1"/>
          <p:nvPr/>
        </p:nvSpPr>
        <p:spPr>
          <a:xfrm>
            <a:off x="2943225" y="5848350"/>
            <a:ext cx="6864956" cy="523220"/>
          </a:xfrm>
          <a:prstGeom prst="rect">
            <a:avLst/>
          </a:prstGeom>
          <a:noFill/>
        </p:spPr>
        <p:txBody>
          <a:bodyPr wrap="none" rtlCol="0">
            <a:spAutoFit/>
          </a:bodyPr>
          <a:lstStyle/>
          <a:p>
            <a:r>
              <a:rPr lang="en-GB" sz="2800" b="1" dirty="0"/>
              <a:t>Random Sampling from Uniform Distribution</a:t>
            </a:r>
          </a:p>
        </p:txBody>
      </p:sp>
    </p:spTree>
    <p:extLst>
      <p:ext uri="{BB962C8B-B14F-4D97-AF65-F5344CB8AC3E}">
        <p14:creationId xmlns:p14="http://schemas.microsoft.com/office/powerpoint/2010/main" val="16534511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A2D5B-D823-921B-29B0-DB9A20B9A61E}"/>
            </a:ext>
          </a:extLst>
        </p:cNvPr>
        <p:cNvGrpSpPr/>
        <p:nvPr/>
      </p:nvGrpSpPr>
      <p:grpSpPr>
        <a:xfrm>
          <a:off x="0" y="0"/>
          <a:ext cx="0" cy="0"/>
          <a:chOff x="0" y="0"/>
          <a:chExt cx="0" cy="0"/>
        </a:xfrm>
      </p:grpSpPr>
      <p:sp>
        <p:nvSpPr>
          <p:cNvPr id="6" name="TextBox 1">
            <a:extLst>
              <a:ext uri="{FF2B5EF4-FFF2-40B4-BE49-F238E27FC236}">
                <a16:creationId xmlns:a16="http://schemas.microsoft.com/office/drawing/2014/main" id="{875BD308-DD47-E7EA-A01C-2B3A532325E2}"/>
              </a:ext>
            </a:extLst>
          </p:cNvPr>
          <p:cNvSpPr txBox="1"/>
          <p:nvPr/>
        </p:nvSpPr>
        <p:spPr>
          <a:xfrm>
            <a:off x="5179451" y="1700520"/>
            <a:ext cx="298347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rgbClr val="FF0000"/>
                </a:solidFill>
                <a:latin typeface="Colonna MT"/>
                <a:cs typeface="Calibri"/>
              </a:rPr>
              <a:t>MIT 1003</a:t>
            </a:r>
          </a:p>
        </p:txBody>
      </p:sp>
      <p:sp>
        <p:nvSpPr>
          <p:cNvPr id="10" name="Title 1">
            <a:extLst>
              <a:ext uri="{FF2B5EF4-FFF2-40B4-BE49-F238E27FC236}">
                <a16:creationId xmlns:a16="http://schemas.microsoft.com/office/drawing/2014/main" id="{FDE89FA7-1F51-F9FE-0797-AC69D254C5FE}"/>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(Quantitative)</a:t>
            </a:r>
            <a:endParaRPr lang="en-US" dirty="0"/>
          </a:p>
        </p:txBody>
      </p:sp>
      <p:sp>
        <p:nvSpPr>
          <p:cNvPr id="3" name="Slide Number Placeholder 2">
            <a:extLst>
              <a:ext uri="{FF2B5EF4-FFF2-40B4-BE49-F238E27FC236}">
                <a16:creationId xmlns:a16="http://schemas.microsoft.com/office/drawing/2014/main" id="{0C87E2A1-2242-EE3A-020E-1A3394382153}"/>
              </a:ext>
            </a:extLst>
          </p:cNvPr>
          <p:cNvSpPr>
            <a:spLocks noGrp="1"/>
          </p:cNvSpPr>
          <p:nvPr>
            <p:ph type="sldNum" sz="quarter" idx="12"/>
          </p:nvPr>
        </p:nvSpPr>
        <p:spPr/>
        <p:txBody>
          <a:bodyPr/>
          <a:lstStyle/>
          <a:p>
            <a:fld id="{330EA680-D336-4FF7-8B7A-9848BB0A1C32}" type="slidenum">
              <a:rPr lang="en-US" smtClean="0"/>
              <a:t>93</a:t>
            </a:fld>
            <a:endParaRPr lang="en-US"/>
          </a:p>
        </p:txBody>
      </p:sp>
      <p:pic>
        <p:nvPicPr>
          <p:cNvPr id="5" name="Picture 4" descr="A picture containing text, clipart, businesscard&#10;&#10;Description automatically generated">
            <a:extLst>
              <a:ext uri="{FF2B5EF4-FFF2-40B4-BE49-F238E27FC236}">
                <a16:creationId xmlns:a16="http://schemas.microsoft.com/office/drawing/2014/main" id="{FDB87D2F-7A5F-D6B3-A0F8-264A9DE3AE6D}"/>
              </a:ext>
            </a:extLst>
          </p:cNvPr>
          <p:cNvPicPr>
            <a:picLocks noChangeAspect="1"/>
          </p:cNvPicPr>
          <p:nvPr/>
        </p:nvPicPr>
        <p:blipFill>
          <a:blip r:embed="rId3"/>
          <a:stretch>
            <a:fillRect/>
          </a:stretch>
        </p:blipFill>
        <p:spPr>
          <a:xfrm>
            <a:off x="9925308" y="118831"/>
            <a:ext cx="2000250" cy="1266825"/>
          </a:xfrm>
          <a:prstGeom prst="rect">
            <a:avLst/>
          </a:prstGeom>
        </p:spPr>
      </p:pic>
      <p:sp>
        <p:nvSpPr>
          <p:cNvPr id="8" name="TextBox 7">
            <a:extLst>
              <a:ext uri="{FF2B5EF4-FFF2-40B4-BE49-F238E27FC236}">
                <a16:creationId xmlns:a16="http://schemas.microsoft.com/office/drawing/2014/main" id="{E519FAA3-D280-B1D4-55F9-77D086FE268A}"/>
              </a:ext>
            </a:extLst>
          </p:cNvPr>
          <p:cNvSpPr txBox="1"/>
          <p:nvPr/>
        </p:nvSpPr>
        <p:spPr>
          <a:xfrm>
            <a:off x="2943225" y="5848350"/>
            <a:ext cx="6745373" cy="523220"/>
          </a:xfrm>
          <a:prstGeom prst="rect">
            <a:avLst/>
          </a:prstGeom>
          <a:noFill/>
        </p:spPr>
        <p:txBody>
          <a:bodyPr wrap="none" rtlCol="0">
            <a:spAutoFit/>
          </a:bodyPr>
          <a:lstStyle/>
          <a:p>
            <a:r>
              <a:rPr lang="en-GB" sz="2800" b="1" dirty="0"/>
              <a:t>Random Sampling from Normal Distribution</a:t>
            </a:r>
          </a:p>
        </p:txBody>
      </p:sp>
      <p:pic>
        <p:nvPicPr>
          <p:cNvPr id="4" name="Picture 3">
            <a:extLst>
              <a:ext uri="{FF2B5EF4-FFF2-40B4-BE49-F238E27FC236}">
                <a16:creationId xmlns:a16="http://schemas.microsoft.com/office/drawing/2014/main" id="{3B6D3147-228C-8531-30CF-13C6B199DD35}"/>
              </a:ext>
            </a:extLst>
          </p:cNvPr>
          <p:cNvPicPr>
            <a:picLocks noChangeAspect="1"/>
          </p:cNvPicPr>
          <p:nvPr/>
        </p:nvPicPr>
        <p:blipFill>
          <a:blip r:embed="rId4"/>
          <a:stretch>
            <a:fillRect/>
          </a:stretch>
        </p:blipFill>
        <p:spPr>
          <a:xfrm>
            <a:off x="2122003" y="2215285"/>
            <a:ext cx="8231672" cy="3633065"/>
          </a:xfrm>
          <a:prstGeom prst="rect">
            <a:avLst/>
          </a:prstGeom>
        </p:spPr>
      </p:pic>
    </p:spTree>
    <p:extLst>
      <p:ext uri="{BB962C8B-B14F-4D97-AF65-F5344CB8AC3E}">
        <p14:creationId xmlns:p14="http://schemas.microsoft.com/office/powerpoint/2010/main" val="624972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18252-3D48-B3F9-E394-62ADF6BCC44B}"/>
            </a:ext>
          </a:extLst>
        </p:cNvPr>
        <p:cNvGrpSpPr/>
        <p:nvPr/>
      </p:nvGrpSpPr>
      <p:grpSpPr>
        <a:xfrm>
          <a:off x="0" y="0"/>
          <a:ext cx="0" cy="0"/>
          <a:chOff x="0" y="0"/>
          <a:chExt cx="0" cy="0"/>
        </a:xfrm>
      </p:grpSpPr>
      <p:sp>
        <p:nvSpPr>
          <p:cNvPr id="6" name="TextBox 1">
            <a:extLst>
              <a:ext uri="{FF2B5EF4-FFF2-40B4-BE49-F238E27FC236}">
                <a16:creationId xmlns:a16="http://schemas.microsoft.com/office/drawing/2014/main" id="{1062DFD6-3D53-F38D-B022-76E9257BB09D}"/>
              </a:ext>
            </a:extLst>
          </p:cNvPr>
          <p:cNvSpPr txBox="1"/>
          <p:nvPr/>
        </p:nvSpPr>
        <p:spPr>
          <a:xfrm>
            <a:off x="883676" y="1798834"/>
            <a:ext cx="298347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rgbClr val="FF0000"/>
                </a:solidFill>
                <a:latin typeface="Colonna MT"/>
                <a:cs typeface="Calibri"/>
              </a:rPr>
              <a:t>MIT 1003</a:t>
            </a:r>
          </a:p>
        </p:txBody>
      </p:sp>
      <p:sp>
        <p:nvSpPr>
          <p:cNvPr id="10" name="Title 1">
            <a:extLst>
              <a:ext uri="{FF2B5EF4-FFF2-40B4-BE49-F238E27FC236}">
                <a16:creationId xmlns:a16="http://schemas.microsoft.com/office/drawing/2014/main" id="{1BC52509-1D7D-2878-CBED-CAFE824AE04D}"/>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(Qualitative)</a:t>
            </a:r>
            <a:endParaRPr lang="en-US" dirty="0"/>
          </a:p>
        </p:txBody>
      </p:sp>
      <p:sp>
        <p:nvSpPr>
          <p:cNvPr id="3" name="Slide Number Placeholder 2">
            <a:extLst>
              <a:ext uri="{FF2B5EF4-FFF2-40B4-BE49-F238E27FC236}">
                <a16:creationId xmlns:a16="http://schemas.microsoft.com/office/drawing/2014/main" id="{22F701EE-C42E-716C-DE91-87AC3D1BC820}"/>
              </a:ext>
            </a:extLst>
          </p:cNvPr>
          <p:cNvSpPr>
            <a:spLocks noGrp="1"/>
          </p:cNvSpPr>
          <p:nvPr>
            <p:ph type="sldNum" sz="quarter" idx="12"/>
          </p:nvPr>
        </p:nvSpPr>
        <p:spPr/>
        <p:txBody>
          <a:bodyPr/>
          <a:lstStyle/>
          <a:p>
            <a:fld id="{330EA680-D336-4FF7-8B7A-9848BB0A1C32}" type="slidenum">
              <a:rPr lang="en-US" smtClean="0"/>
              <a:t>94</a:t>
            </a:fld>
            <a:endParaRPr lang="en-US"/>
          </a:p>
        </p:txBody>
      </p:sp>
      <p:pic>
        <p:nvPicPr>
          <p:cNvPr id="5" name="Picture 4" descr="A picture containing text, clipart, businesscard&#10;&#10;Description automatically generated">
            <a:extLst>
              <a:ext uri="{FF2B5EF4-FFF2-40B4-BE49-F238E27FC236}">
                <a16:creationId xmlns:a16="http://schemas.microsoft.com/office/drawing/2014/main" id="{53BACEEB-BD8D-AE5F-AADE-00730C2634F1}"/>
              </a:ext>
            </a:extLst>
          </p:cNvPr>
          <p:cNvPicPr>
            <a:picLocks noChangeAspect="1"/>
          </p:cNvPicPr>
          <p:nvPr/>
        </p:nvPicPr>
        <p:blipFill>
          <a:blip r:embed="rId3"/>
          <a:stretch>
            <a:fillRect/>
          </a:stretch>
        </p:blipFill>
        <p:spPr>
          <a:xfrm>
            <a:off x="9925308" y="118831"/>
            <a:ext cx="2000250" cy="1266825"/>
          </a:xfrm>
          <a:prstGeom prst="rect">
            <a:avLst/>
          </a:prstGeom>
        </p:spPr>
      </p:pic>
      <p:sp>
        <p:nvSpPr>
          <p:cNvPr id="8" name="TextBox 7">
            <a:extLst>
              <a:ext uri="{FF2B5EF4-FFF2-40B4-BE49-F238E27FC236}">
                <a16:creationId xmlns:a16="http://schemas.microsoft.com/office/drawing/2014/main" id="{59BB6FC3-CDB1-031B-4AE9-4D6073126729}"/>
              </a:ext>
            </a:extLst>
          </p:cNvPr>
          <p:cNvSpPr txBox="1"/>
          <p:nvPr/>
        </p:nvSpPr>
        <p:spPr>
          <a:xfrm>
            <a:off x="494463" y="3133097"/>
            <a:ext cx="3467937" cy="1384995"/>
          </a:xfrm>
          <a:prstGeom prst="rect">
            <a:avLst/>
          </a:prstGeom>
          <a:noFill/>
        </p:spPr>
        <p:txBody>
          <a:bodyPr wrap="square" rtlCol="0">
            <a:spAutoFit/>
          </a:bodyPr>
          <a:lstStyle/>
          <a:p>
            <a:r>
              <a:rPr lang="en-GB" sz="2800" b="1" dirty="0"/>
              <a:t>Random Sampling from Normal Distribution</a:t>
            </a:r>
          </a:p>
        </p:txBody>
      </p:sp>
      <p:pic>
        <p:nvPicPr>
          <p:cNvPr id="13" name="Picture 12">
            <a:extLst>
              <a:ext uri="{FF2B5EF4-FFF2-40B4-BE49-F238E27FC236}">
                <a16:creationId xmlns:a16="http://schemas.microsoft.com/office/drawing/2014/main" id="{63A8A5C2-5159-EC46-C739-FC0A50739F09}"/>
              </a:ext>
            </a:extLst>
          </p:cNvPr>
          <p:cNvPicPr>
            <a:picLocks noChangeAspect="1"/>
          </p:cNvPicPr>
          <p:nvPr/>
        </p:nvPicPr>
        <p:blipFill>
          <a:blip r:embed="rId4"/>
          <a:stretch>
            <a:fillRect/>
          </a:stretch>
        </p:blipFill>
        <p:spPr>
          <a:xfrm>
            <a:off x="4382136" y="1286174"/>
            <a:ext cx="6724014" cy="5078840"/>
          </a:xfrm>
          <a:prstGeom prst="rect">
            <a:avLst/>
          </a:prstGeom>
        </p:spPr>
      </p:pic>
    </p:spTree>
    <p:extLst>
      <p:ext uri="{BB962C8B-B14F-4D97-AF65-F5344CB8AC3E}">
        <p14:creationId xmlns:p14="http://schemas.microsoft.com/office/powerpoint/2010/main" val="24592829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0F57B-8ED3-2E9F-160F-E048DBFDF261}"/>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802551CF-0301-691F-F6BF-9A5230EC10F2}"/>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(Quantitative)</a:t>
            </a:r>
            <a:endParaRPr lang="en-US" dirty="0"/>
          </a:p>
        </p:txBody>
      </p:sp>
      <p:sp>
        <p:nvSpPr>
          <p:cNvPr id="3" name="Slide Number Placeholder 2">
            <a:extLst>
              <a:ext uri="{FF2B5EF4-FFF2-40B4-BE49-F238E27FC236}">
                <a16:creationId xmlns:a16="http://schemas.microsoft.com/office/drawing/2014/main" id="{CBF6A905-4760-3F5D-20E5-BE01FB66EFCB}"/>
              </a:ext>
            </a:extLst>
          </p:cNvPr>
          <p:cNvSpPr>
            <a:spLocks noGrp="1"/>
          </p:cNvSpPr>
          <p:nvPr>
            <p:ph type="sldNum" sz="quarter" idx="12"/>
          </p:nvPr>
        </p:nvSpPr>
        <p:spPr/>
        <p:txBody>
          <a:bodyPr/>
          <a:lstStyle/>
          <a:p>
            <a:fld id="{330EA680-D336-4FF7-8B7A-9848BB0A1C32}" type="slidenum">
              <a:rPr lang="en-US" smtClean="0"/>
              <a:t>95</a:t>
            </a:fld>
            <a:endParaRPr lang="en-US"/>
          </a:p>
        </p:txBody>
      </p:sp>
      <p:pic>
        <p:nvPicPr>
          <p:cNvPr id="5" name="Picture 4" descr="A picture containing text, clipart, businesscard&#10;&#10;Description automatically generated">
            <a:extLst>
              <a:ext uri="{FF2B5EF4-FFF2-40B4-BE49-F238E27FC236}">
                <a16:creationId xmlns:a16="http://schemas.microsoft.com/office/drawing/2014/main" id="{15451CE8-9CF4-8BD7-6EA2-FE95E5D38FAE}"/>
              </a:ext>
            </a:extLst>
          </p:cNvPr>
          <p:cNvPicPr>
            <a:picLocks noChangeAspect="1"/>
          </p:cNvPicPr>
          <p:nvPr/>
        </p:nvPicPr>
        <p:blipFill>
          <a:blip r:embed="rId3"/>
          <a:stretch>
            <a:fillRect/>
          </a:stretch>
        </p:blipFill>
        <p:spPr>
          <a:xfrm>
            <a:off x="9925308" y="118831"/>
            <a:ext cx="2000250" cy="1266825"/>
          </a:xfrm>
          <a:prstGeom prst="rect">
            <a:avLst/>
          </a:prstGeom>
        </p:spPr>
      </p:pic>
      <p:sp>
        <p:nvSpPr>
          <p:cNvPr id="8" name="TextBox 7">
            <a:extLst>
              <a:ext uri="{FF2B5EF4-FFF2-40B4-BE49-F238E27FC236}">
                <a16:creationId xmlns:a16="http://schemas.microsoft.com/office/drawing/2014/main" id="{A98D640B-1C72-7B51-2691-352722D25BB0}"/>
              </a:ext>
            </a:extLst>
          </p:cNvPr>
          <p:cNvSpPr txBox="1"/>
          <p:nvPr/>
        </p:nvSpPr>
        <p:spPr>
          <a:xfrm>
            <a:off x="1066800" y="4733925"/>
            <a:ext cx="10007098" cy="400110"/>
          </a:xfrm>
          <a:prstGeom prst="rect">
            <a:avLst/>
          </a:prstGeom>
          <a:noFill/>
        </p:spPr>
        <p:txBody>
          <a:bodyPr wrap="none" rtlCol="0">
            <a:spAutoFit/>
          </a:bodyPr>
          <a:lstStyle/>
          <a:p>
            <a:r>
              <a:rPr lang="en-GB" sz="2000" b="1" dirty="0"/>
              <a:t>Random Sampling from Normal Distribution + Random selection of Modulation Temperature</a:t>
            </a:r>
          </a:p>
        </p:txBody>
      </p:sp>
      <p:pic>
        <p:nvPicPr>
          <p:cNvPr id="11" name="Picture 10">
            <a:extLst>
              <a:ext uri="{FF2B5EF4-FFF2-40B4-BE49-F238E27FC236}">
                <a16:creationId xmlns:a16="http://schemas.microsoft.com/office/drawing/2014/main" id="{34104A78-E096-3221-09AF-9990E6987AE9}"/>
              </a:ext>
            </a:extLst>
          </p:cNvPr>
          <p:cNvPicPr>
            <a:picLocks noChangeAspect="1"/>
          </p:cNvPicPr>
          <p:nvPr/>
        </p:nvPicPr>
        <p:blipFill>
          <a:blip r:embed="rId4"/>
          <a:stretch>
            <a:fillRect/>
          </a:stretch>
        </p:blipFill>
        <p:spPr>
          <a:xfrm>
            <a:off x="953857" y="3201214"/>
            <a:ext cx="10284286" cy="1487854"/>
          </a:xfrm>
          <a:prstGeom prst="rect">
            <a:avLst/>
          </a:prstGeom>
        </p:spPr>
      </p:pic>
      <p:pic>
        <p:nvPicPr>
          <p:cNvPr id="2" name="Picture 4" descr="A picture containing text, clipart&#10;&#10;Description automatically generated">
            <a:extLst>
              <a:ext uri="{FF2B5EF4-FFF2-40B4-BE49-F238E27FC236}">
                <a16:creationId xmlns:a16="http://schemas.microsoft.com/office/drawing/2014/main" id="{137E8C90-B9BF-20F3-AF0D-D344AC18516B}"/>
              </a:ext>
            </a:extLst>
          </p:cNvPr>
          <p:cNvPicPr>
            <a:picLocks noGrp="1" noChangeAspect="1"/>
          </p:cNvPicPr>
          <p:nvPr>
            <p:ph idx="1"/>
          </p:nvPr>
        </p:nvPicPr>
        <p:blipFill>
          <a:blip r:embed="rId5"/>
          <a:stretch>
            <a:fillRect/>
          </a:stretch>
        </p:blipFill>
        <p:spPr>
          <a:xfrm>
            <a:off x="2731482" y="1849823"/>
            <a:ext cx="2752725" cy="981075"/>
          </a:xfrm>
        </p:spPr>
      </p:pic>
      <p:pic>
        <p:nvPicPr>
          <p:cNvPr id="7" name="Picture 9" descr="Logo&#10;&#10;Description automatically generated">
            <a:extLst>
              <a:ext uri="{FF2B5EF4-FFF2-40B4-BE49-F238E27FC236}">
                <a16:creationId xmlns:a16="http://schemas.microsoft.com/office/drawing/2014/main" id="{476EE678-7B6A-B2D2-1B0E-2459BADE20B7}"/>
              </a:ext>
            </a:extLst>
          </p:cNvPr>
          <p:cNvPicPr>
            <a:picLocks noChangeAspect="1"/>
          </p:cNvPicPr>
          <p:nvPr/>
        </p:nvPicPr>
        <p:blipFill>
          <a:blip r:embed="rId6"/>
          <a:stretch>
            <a:fillRect/>
          </a:stretch>
        </p:blipFill>
        <p:spPr>
          <a:xfrm>
            <a:off x="7311970" y="1806808"/>
            <a:ext cx="1573698" cy="1165167"/>
          </a:xfrm>
          <a:prstGeom prst="rect">
            <a:avLst/>
          </a:prstGeom>
        </p:spPr>
      </p:pic>
    </p:spTree>
    <p:extLst>
      <p:ext uri="{BB962C8B-B14F-4D97-AF65-F5344CB8AC3E}">
        <p14:creationId xmlns:p14="http://schemas.microsoft.com/office/powerpoint/2010/main" val="34304619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38BF8-3EFB-7B68-E13B-169C62B089CE}"/>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AAC4C521-7DCC-5AEC-F8A6-508D9E8CB4B5}"/>
              </a:ext>
            </a:extLst>
          </p:cNvPr>
          <p:cNvSpPr txBox="1">
            <a:spLocks/>
          </p:cNvSpPr>
          <p:nvPr/>
        </p:nvSpPr>
        <p:spPr>
          <a:xfrm>
            <a:off x="506505" y="395991"/>
            <a:ext cx="10354235" cy="108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dirty="0">
                <a:solidFill>
                  <a:schemeClr val="accent2"/>
                </a:solidFill>
                <a:cs typeface="Calibri Light"/>
              </a:rPr>
              <a:t>Results (Quantitative)</a:t>
            </a:r>
            <a:endParaRPr lang="en-US" dirty="0"/>
          </a:p>
        </p:txBody>
      </p:sp>
      <p:sp>
        <p:nvSpPr>
          <p:cNvPr id="3" name="Slide Number Placeholder 2">
            <a:extLst>
              <a:ext uri="{FF2B5EF4-FFF2-40B4-BE49-F238E27FC236}">
                <a16:creationId xmlns:a16="http://schemas.microsoft.com/office/drawing/2014/main" id="{383F0D6D-5D8A-59DF-FA98-29E2DA770684}"/>
              </a:ext>
            </a:extLst>
          </p:cNvPr>
          <p:cNvSpPr>
            <a:spLocks noGrp="1"/>
          </p:cNvSpPr>
          <p:nvPr>
            <p:ph type="sldNum" sz="quarter" idx="12"/>
          </p:nvPr>
        </p:nvSpPr>
        <p:spPr/>
        <p:txBody>
          <a:bodyPr/>
          <a:lstStyle/>
          <a:p>
            <a:fld id="{330EA680-D336-4FF7-8B7A-9848BB0A1C32}" type="slidenum">
              <a:rPr lang="en-US" smtClean="0"/>
              <a:t>96</a:t>
            </a:fld>
            <a:endParaRPr lang="en-US"/>
          </a:p>
        </p:txBody>
      </p:sp>
      <p:pic>
        <p:nvPicPr>
          <p:cNvPr id="5" name="Picture 4" descr="A picture containing text, clipart, businesscard&#10;&#10;Description automatically generated">
            <a:extLst>
              <a:ext uri="{FF2B5EF4-FFF2-40B4-BE49-F238E27FC236}">
                <a16:creationId xmlns:a16="http://schemas.microsoft.com/office/drawing/2014/main" id="{8191E334-A692-3D74-37FB-8055C5EFC3E7}"/>
              </a:ext>
            </a:extLst>
          </p:cNvPr>
          <p:cNvPicPr>
            <a:picLocks noChangeAspect="1"/>
          </p:cNvPicPr>
          <p:nvPr/>
        </p:nvPicPr>
        <p:blipFill>
          <a:blip r:embed="rId3"/>
          <a:stretch>
            <a:fillRect/>
          </a:stretch>
        </p:blipFill>
        <p:spPr>
          <a:xfrm>
            <a:off x="9925308" y="118831"/>
            <a:ext cx="2000250" cy="1266825"/>
          </a:xfrm>
          <a:prstGeom prst="rect">
            <a:avLst/>
          </a:prstGeom>
        </p:spPr>
      </p:pic>
      <p:sp>
        <p:nvSpPr>
          <p:cNvPr id="8" name="TextBox 7">
            <a:extLst>
              <a:ext uri="{FF2B5EF4-FFF2-40B4-BE49-F238E27FC236}">
                <a16:creationId xmlns:a16="http://schemas.microsoft.com/office/drawing/2014/main" id="{85879B73-5845-6F72-473C-FFEF9C0E89EB}"/>
              </a:ext>
            </a:extLst>
          </p:cNvPr>
          <p:cNvSpPr txBox="1"/>
          <p:nvPr/>
        </p:nvSpPr>
        <p:spPr>
          <a:xfrm>
            <a:off x="279951" y="3200730"/>
            <a:ext cx="1891749" cy="2062103"/>
          </a:xfrm>
          <a:prstGeom prst="rect">
            <a:avLst/>
          </a:prstGeom>
          <a:noFill/>
        </p:spPr>
        <p:txBody>
          <a:bodyPr wrap="square" rtlCol="0">
            <a:spAutoFit/>
          </a:bodyPr>
          <a:lstStyle/>
          <a:p>
            <a:r>
              <a:rPr lang="en-GB" sz="2000" b="1" dirty="0"/>
              <a:t>Random Sampling from Normal Distribution + temperature = 0  </a:t>
            </a:r>
            <a:r>
              <a:rPr lang="en-GB" sz="2800" b="1" dirty="0"/>
              <a:t>(</a:t>
            </a:r>
            <a:r>
              <a:rPr lang="el-GR" sz="2800" b="1" i="0" dirty="0">
                <a:effectLst/>
                <a:latin typeface="Google Sans"/>
              </a:rPr>
              <a:t>ε</a:t>
            </a:r>
            <a:r>
              <a:rPr lang="en-GB" sz="2800" b="1" i="0" dirty="0">
                <a:effectLst/>
                <a:latin typeface="Google Sans"/>
              </a:rPr>
              <a:t>)</a:t>
            </a:r>
            <a:endParaRPr lang="en-GB" sz="2000" b="1" dirty="0"/>
          </a:p>
        </p:txBody>
      </p:sp>
      <p:pic>
        <p:nvPicPr>
          <p:cNvPr id="7" name="Picture 9" descr="Logo&#10;&#10;Description automatically generated">
            <a:extLst>
              <a:ext uri="{FF2B5EF4-FFF2-40B4-BE49-F238E27FC236}">
                <a16:creationId xmlns:a16="http://schemas.microsoft.com/office/drawing/2014/main" id="{CE866975-F194-6891-DDA7-58BD85789AEF}"/>
              </a:ext>
            </a:extLst>
          </p:cNvPr>
          <p:cNvPicPr>
            <a:picLocks noChangeAspect="1"/>
          </p:cNvPicPr>
          <p:nvPr/>
        </p:nvPicPr>
        <p:blipFill>
          <a:blip r:embed="rId4"/>
          <a:stretch>
            <a:fillRect/>
          </a:stretch>
        </p:blipFill>
        <p:spPr>
          <a:xfrm>
            <a:off x="279951" y="1689160"/>
            <a:ext cx="1573698" cy="1165167"/>
          </a:xfrm>
          <a:prstGeom prst="rect">
            <a:avLst/>
          </a:prstGeom>
        </p:spPr>
      </p:pic>
      <p:pic>
        <p:nvPicPr>
          <p:cNvPr id="12" name="Picture 11">
            <a:extLst>
              <a:ext uri="{FF2B5EF4-FFF2-40B4-BE49-F238E27FC236}">
                <a16:creationId xmlns:a16="http://schemas.microsoft.com/office/drawing/2014/main" id="{518E3B08-9323-3F46-2C64-B94F77C06FC6}"/>
              </a:ext>
            </a:extLst>
          </p:cNvPr>
          <p:cNvPicPr>
            <a:picLocks noChangeAspect="1"/>
          </p:cNvPicPr>
          <p:nvPr/>
        </p:nvPicPr>
        <p:blipFill>
          <a:blip r:embed="rId5"/>
          <a:stretch>
            <a:fillRect/>
          </a:stretch>
        </p:blipFill>
        <p:spPr>
          <a:xfrm>
            <a:off x="2314038" y="1385656"/>
            <a:ext cx="8411370" cy="5335819"/>
          </a:xfrm>
          <a:prstGeom prst="rect">
            <a:avLst/>
          </a:prstGeom>
        </p:spPr>
      </p:pic>
    </p:spTree>
    <p:extLst>
      <p:ext uri="{BB962C8B-B14F-4D97-AF65-F5344CB8AC3E}">
        <p14:creationId xmlns:p14="http://schemas.microsoft.com/office/powerpoint/2010/main" val="16947715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92C85-6D1B-83FF-B4C6-266A27D94B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4FE579-157D-CF2D-FEED-B9768739A739}"/>
              </a:ext>
            </a:extLst>
          </p:cNvPr>
          <p:cNvSpPr>
            <a:spLocks noGrp="1"/>
          </p:cNvSpPr>
          <p:nvPr>
            <p:ph type="title"/>
          </p:nvPr>
        </p:nvSpPr>
        <p:spPr/>
        <p:txBody>
          <a:bodyPr/>
          <a:lstStyle/>
          <a:p>
            <a:pPr>
              <a:spcBef>
                <a:spcPts val="1000"/>
              </a:spcBef>
            </a:pPr>
            <a:r>
              <a:rPr lang="en-US">
                <a:solidFill>
                  <a:schemeClr val="accent2"/>
                </a:solidFill>
                <a:cs typeface="Calibri Light"/>
              </a:rPr>
              <a:t>Dataset </a:t>
            </a:r>
            <a:endParaRPr lang="en-US">
              <a:solidFill>
                <a:schemeClr val="accent2"/>
              </a:solidFill>
              <a:ea typeface="Calibri Light"/>
              <a:cs typeface="Calibri Light"/>
            </a:endParaRPr>
          </a:p>
        </p:txBody>
      </p:sp>
      <p:sp>
        <p:nvSpPr>
          <p:cNvPr id="5" name="Slide Number Placeholder 4">
            <a:extLst>
              <a:ext uri="{FF2B5EF4-FFF2-40B4-BE49-F238E27FC236}">
                <a16:creationId xmlns:a16="http://schemas.microsoft.com/office/drawing/2014/main" id="{15BDDA0D-3EE6-0369-A037-120A908CE34C}"/>
              </a:ext>
            </a:extLst>
          </p:cNvPr>
          <p:cNvSpPr>
            <a:spLocks noGrp="1"/>
          </p:cNvSpPr>
          <p:nvPr>
            <p:ph type="sldNum" sz="quarter" idx="12"/>
          </p:nvPr>
        </p:nvSpPr>
        <p:spPr/>
        <p:txBody>
          <a:bodyPr/>
          <a:lstStyle/>
          <a:p>
            <a:fld id="{330EA680-D336-4FF7-8B7A-9848BB0A1C32}" type="slidenum">
              <a:rPr lang="en-US" smtClean="0"/>
              <a:t>97</a:t>
            </a:fld>
            <a:endParaRPr lang="en-US"/>
          </a:p>
        </p:txBody>
      </p:sp>
      <p:pic>
        <p:nvPicPr>
          <p:cNvPr id="7" name="Picture 6" descr="A picture containing text, clipart, businesscard&#10;&#10;Description automatically generated">
            <a:extLst>
              <a:ext uri="{FF2B5EF4-FFF2-40B4-BE49-F238E27FC236}">
                <a16:creationId xmlns:a16="http://schemas.microsoft.com/office/drawing/2014/main" id="{ABC65FCD-79FA-43F6-9AF4-C5EE0298B2ED}"/>
              </a:ext>
            </a:extLst>
          </p:cNvPr>
          <p:cNvPicPr>
            <a:picLocks noChangeAspect="1"/>
          </p:cNvPicPr>
          <p:nvPr/>
        </p:nvPicPr>
        <p:blipFill>
          <a:blip r:embed="rId3"/>
          <a:stretch>
            <a:fillRect/>
          </a:stretch>
        </p:blipFill>
        <p:spPr>
          <a:xfrm>
            <a:off x="9925308" y="118831"/>
            <a:ext cx="2000250" cy="1266825"/>
          </a:xfrm>
          <a:prstGeom prst="rect">
            <a:avLst/>
          </a:prstGeom>
        </p:spPr>
      </p:pic>
      <p:pic>
        <p:nvPicPr>
          <p:cNvPr id="16386" name="Picture 2" descr="Road To Heaven Paintings for Sale - Pixels Merch">
            <a:extLst>
              <a:ext uri="{FF2B5EF4-FFF2-40B4-BE49-F238E27FC236}">
                <a16:creationId xmlns:a16="http://schemas.microsoft.com/office/drawing/2014/main" id="{F30B230D-A439-7766-C275-D846C482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47BF68F-26B6-C436-8DA6-DAD615E78838}"/>
              </a:ext>
            </a:extLst>
          </p:cNvPr>
          <p:cNvSpPr/>
          <p:nvPr/>
        </p:nvSpPr>
        <p:spPr>
          <a:xfrm>
            <a:off x="1412616" y="1474237"/>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4" name="TextBox 3">
            <a:extLst>
              <a:ext uri="{FF2B5EF4-FFF2-40B4-BE49-F238E27FC236}">
                <a16:creationId xmlns:a16="http://schemas.microsoft.com/office/drawing/2014/main" id="{F8E8DBDC-C18E-D6A0-07FA-8A382FED1E48}"/>
              </a:ext>
            </a:extLst>
          </p:cNvPr>
          <p:cNvSpPr txBox="1"/>
          <p:nvPr/>
        </p:nvSpPr>
        <p:spPr>
          <a:xfrm>
            <a:off x="1412617" y="2637563"/>
            <a:ext cx="2416628" cy="2308324"/>
          </a:xfrm>
          <a:prstGeom prst="rect">
            <a:avLst/>
          </a:prstGeom>
          <a:noFill/>
        </p:spPr>
        <p:txBody>
          <a:bodyPr wrap="square" rtlCol="0">
            <a:spAutoFit/>
          </a:bodyPr>
          <a:lstStyle/>
          <a:p>
            <a:pPr algn="ctr"/>
            <a:r>
              <a:rPr lang="en-GB" sz="2400" b="1" dirty="0">
                <a:solidFill>
                  <a:schemeClr val="bg1"/>
                </a:solidFill>
              </a:rPr>
              <a:t>We Presented a new model architecture that Introduces Scanpath Length Stochasticity</a:t>
            </a:r>
          </a:p>
        </p:txBody>
      </p:sp>
      <p:sp>
        <p:nvSpPr>
          <p:cNvPr id="9" name="Rectangle 8">
            <a:extLst>
              <a:ext uri="{FF2B5EF4-FFF2-40B4-BE49-F238E27FC236}">
                <a16:creationId xmlns:a16="http://schemas.microsoft.com/office/drawing/2014/main" id="{74C94F41-8DE2-77B5-9F23-F532A3CF12B0}"/>
              </a:ext>
            </a:extLst>
          </p:cNvPr>
          <p:cNvSpPr/>
          <p:nvPr/>
        </p:nvSpPr>
        <p:spPr>
          <a:xfrm>
            <a:off x="4974966" y="1483762"/>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10" name="TextBox 9">
            <a:extLst>
              <a:ext uri="{FF2B5EF4-FFF2-40B4-BE49-F238E27FC236}">
                <a16:creationId xmlns:a16="http://schemas.microsoft.com/office/drawing/2014/main" id="{375F240E-3F08-539E-08F3-19638DBA1C19}"/>
              </a:ext>
            </a:extLst>
          </p:cNvPr>
          <p:cNvSpPr txBox="1"/>
          <p:nvPr/>
        </p:nvSpPr>
        <p:spPr>
          <a:xfrm>
            <a:off x="4974967" y="2647088"/>
            <a:ext cx="2416628" cy="1938992"/>
          </a:xfrm>
          <a:prstGeom prst="rect">
            <a:avLst/>
          </a:prstGeom>
          <a:noFill/>
        </p:spPr>
        <p:txBody>
          <a:bodyPr wrap="square" rtlCol="0">
            <a:spAutoFit/>
          </a:bodyPr>
          <a:lstStyle/>
          <a:p>
            <a:pPr algn="ctr"/>
            <a:r>
              <a:rPr lang="en-GB" sz="2400" b="1" dirty="0">
                <a:solidFill>
                  <a:schemeClr val="bg1"/>
                </a:solidFill>
              </a:rPr>
              <a:t>A Model that predicts Scanpaths in a Generative manner </a:t>
            </a:r>
          </a:p>
        </p:txBody>
      </p:sp>
      <p:sp>
        <p:nvSpPr>
          <p:cNvPr id="6" name="Rectangle 5">
            <a:extLst>
              <a:ext uri="{FF2B5EF4-FFF2-40B4-BE49-F238E27FC236}">
                <a16:creationId xmlns:a16="http://schemas.microsoft.com/office/drawing/2014/main" id="{A49020E8-5541-8C8E-D0D5-DE6724E714C0}"/>
              </a:ext>
            </a:extLst>
          </p:cNvPr>
          <p:cNvSpPr/>
          <p:nvPr/>
        </p:nvSpPr>
        <p:spPr>
          <a:xfrm>
            <a:off x="8613516" y="1512337"/>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8" name="TextBox 7">
            <a:extLst>
              <a:ext uri="{FF2B5EF4-FFF2-40B4-BE49-F238E27FC236}">
                <a16:creationId xmlns:a16="http://schemas.microsoft.com/office/drawing/2014/main" id="{6452173D-344F-5513-9A92-FFFFDB1A120C}"/>
              </a:ext>
            </a:extLst>
          </p:cNvPr>
          <p:cNvSpPr txBox="1"/>
          <p:nvPr/>
        </p:nvSpPr>
        <p:spPr>
          <a:xfrm>
            <a:off x="8613517" y="2675663"/>
            <a:ext cx="2416628" cy="3046988"/>
          </a:xfrm>
          <a:prstGeom prst="rect">
            <a:avLst/>
          </a:prstGeom>
          <a:noFill/>
        </p:spPr>
        <p:txBody>
          <a:bodyPr wrap="square" rtlCol="0">
            <a:spAutoFit/>
          </a:bodyPr>
          <a:lstStyle/>
          <a:p>
            <a:pPr algn="ctr"/>
            <a:r>
              <a:rPr lang="en-GB" sz="2400" b="1" dirty="0">
                <a:solidFill>
                  <a:schemeClr val="bg1"/>
                </a:solidFill>
              </a:rPr>
              <a:t>The Unsupervised Domain Adaptation Method permits the  Exploitation of </a:t>
            </a:r>
            <a:r>
              <a:rPr lang="en-GB" sz="2400" b="1" dirty="0" err="1">
                <a:solidFill>
                  <a:schemeClr val="bg1"/>
                </a:solidFill>
              </a:rPr>
              <a:t>Unlabeled</a:t>
            </a:r>
            <a:r>
              <a:rPr lang="en-GB" sz="2400" b="1" dirty="0">
                <a:solidFill>
                  <a:schemeClr val="bg1"/>
                </a:solidFill>
              </a:rPr>
              <a:t> Data</a:t>
            </a:r>
          </a:p>
        </p:txBody>
      </p:sp>
    </p:spTree>
    <p:extLst>
      <p:ext uri="{BB962C8B-B14F-4D97-AF65-F5344CB8AC3E}">
        <p14:creationId xmlns:p14="http://schemas.microsoft.com/office/powerpoint/2010/main" val="239665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 grpId="0" animBg="1"/>
      <p:bldP spid="10" grpId="0"/>
      <p:bldP spid="6" grpId="0" animBg="1"/>
      <p:bldP spid="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1D9D6-1FDC-D207-2309-23B69A23A6C2}"/>
            </a:ext>
          </a:extLst>
        </p:cNvPr>
        <p:cNvGrpSpPr/>
        <p:nvPr/>
      </p:nvGrpSpPr>
      <p:grpSpPr>
        <a:xfrm>
          <a:off x="0" y="0"/>
          <a:ext cx="0" cy="0"/>
          <a:chOff x="0" y="0"/>
          <a:chExt cx="0" cy="0"/>
        </a:xfrm>
      </p:grpSpPr>
      <p:pic>
        <p:nvPicPr>
          <p:cNvPr id="18434" name="Picture 2" descr="How Hell Has Been Depicted in Art History | Artsy">
            <a:extLst>
              <a:ext uri="{FF2B5EF4-FFF2-40B4-BE49-F238E27FC236}">
                <a16:creationId xmlns:a16="http://schemas.microsoft.com/office/drawing/2014/main" id="{23249047-6352-61FF-EFFB-153AA87C2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487"/>
            <a:ext cx="12192000" cy="694848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231FD19-F903-110D-4F93-68D350579817}"/>
              </a:ext>
            </a:extLst>
          </p:cNvPr>
          <p:cNvSpPr>
            <a:spLocks noGrp="1"/>
          </p:cNvSpPr>
          <p:nvPr>
            <p:ph type="sldNum" sz="quarter" idx="12"/>
          </p:nvPr>
        </p:nvSpPr>
        <p:spPr/>
        <p:txBody>
          <a:bodyPr/>
          <a:lstStyle/>
          <a:p>
            <a:fld id="{330EA680-D336-4FF7-8B7A-9848BB0A1C32}" type="slidenum">
              <a:rPr lang="en-US" smtClean="0"/>
              <a:t>98</a:t>
            </a:fld>
            <a:endParaRPr lang="en-US"/>
          </a:p>
        </p:txBody>
      </p:sp>
      <p:sp>
        <p:nvSpPr>
          <p:cNvPr id="3" name="Rectangle 2">
            <a:extLst>
              <a:ext uri="{FF2B5EF4-FFF2-40B4-BE49-F238E27FC236}">
                <a16:creationId xmlns:a16="http://schemas.microsoft.com/office/drawing/2014/main" id="{CE6B1648-C69C-9496-3796-1C58B1A87F9E}"/>
              </a:ext>
            </a:extLst>
          </p:cNvPr>
          <p:cNvSpPr/>
          <p:nvPr/>
        </p:nvSpPr>
        <p:spPr>
          <a:xfrm>
            <a:off x="2946141" y="1474237"/>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4" name="TextBox 3">
            <a:extLst>
              <a:ext uri="{FF2B5EF4-FFF2-40B4-BE49-F238E27FC236}">
                <a16:creationId xmlns:a16="http://schemas.microsoft.com/office/drawing/2014/main" id="{A87F4285-12EA-2C9D-E83B-B6476A4D5A69}"/>
              </a:ext>
            </a:extLst>
          </p:cNvPr>
          <p:cNvSpPr txBox="1"/>
          <p:nvPr/>
        </p:nvSpPr>
        <p:spPr>
          <a:xfrm>
            <a:off x="2946142" y="2094638"/>
            <a:ext cx="2416628" cy="3785652"/>
          </a:xfrm>
          <a:prstGeom prst="rect">
            <a:avLst/>
          </a:prstGeom>
          <a:noFill/>
        </p:spPr>
        <p:txBody>
          <a:bodyPr wrap="square" rtlCol="0">
            <a:spAutoFit/>
          </a:bodyPr>
          <a:lstStyle/>
          <a:p>
            <a:pPr algn="ctr"/>
            <a:r>
              <a:rPr lang="en-GB" sz="2400" b="1" dirty="0">
                <a:solidFill>
                  <a:schemeClr val="bg1"/>
                </a:solidFill>
              </a:rPr>
              <a:t>The generative method introduces a reduction of Inter-Observer Agreement, and doesn’t simulate real Inter-Observer disparity</a:t>
            </a:r>
          </a:p>
        </p:txBody>
      </p:sp>
      <p:sp>
        <p:nvSpPr>
          <p:cNvPr id="2" name="Rectangle 1">
            <a:extLst>
              <a:ext uri="{FF2B5EF4-FFF2-40B4-BE49-F238E27FC236}">
                <a16:creationId xmlns:a16="http://schemas.microsoft.com/office/drawing/2014/main" id="{F202DA95-7F02-71BD-2E47-E357A96F3071}"/>
              </a:ext>
            </a:extLst>
          </p:cNvPr>
          <p:cNvSpPr/>
          <p:nvPr/>
        </p:nvSpPr>
        <p:spPr>
          <a:xfrm>
            <a:off x="6518016" y="1512337"/>
            <a:ext cx="2416629" cy="4646645"/>
          </a:xfrm>
          <a:prstGeom prst="rect">
            <a:avLst/>
          </a:prstGeom>
          <a:solidFill>
            <a:schemeClr val="tx2">
              <a:lumMod val="75000"/>
              <a:alpha val="75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p>
        </p:txBody>
      </p:sp>
      <p:sp>
        <p:nvSpPr>
          <p:cNvPr id="6" name="TextBox 5">
            <a:extLst>
              <a:ext uri="{FF2B5EF4-FFF2-40B4-BE49-F238E27FC236}">
                <a16:creationId xmlns:a16="http://schemas.microsoft.com/office/drawing/2014/main" id="{A5929E53-26DA-D851-04EB-580956179B95}"/>
              </a:ext>
            </a:extLst>
          </p:cNvPr>
          <p:cNvSpPr txBox="1"/>
          <p:nvPr/>
        </p:nvSpPr>
        <p:spPr>
          <a:xfrm>
            <a:off x="6518017" y="2675663"/>
            <a:ext cx="2416628" cy="1569660"/>
          </a:xfrm>
          <a:prstGeom prst="rect">
            <a:avLst/>
          </a:prstGeom>
          <a:noFill/>
        </p:spPr>
        <p:txBody>
          <a:bodyPr wrap="square" rtlCol="0">
            <a:spAutoFit/>
          </a:bodyPr>
          <a:lstStyle/>
          <a:p>
            <a:pPr algn="ctr"/>
            <a:r>
              <a:rPr lang="en-GB" sz="2400" b="1" dirty="0">
                <a:solidFill>
                  <a:schemeClr val="bg1"/>
                </a:solidFill>
              </a:rPr>
              <a:t>The Model doesn’t Take the Time Dimension into Account </a:t>
            </a:r>
          </a:p>
        </p:txBody>
      </p:sp>
    </p:spTree>
    <p:extLst>
      <p:ext uri="{BB962C8B-B14F-4D97-AF65-F5344CB8AC3E}">
        <p14:creationId xmlns:p14="http://schemas.microsoft.com/office/powerpoint/2010/main" val="125644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2" grpId="0" animBg="1"/>
      <p:bldP spid="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016BE-CD31-0092-B532-1EE1F50D8AAB}"/>
            </a:ext>
          </a:extLst>
        </p:cNvPr>
        <p:cNvGrpSpPr/>
        <p:nvPr/>
      </p:nvGrpSpPr>
      <p:grpSpPr>
        <a:xfrm>
          <a:off x="0" y="0"/>
          <a:ext cx="0" cy="0"/>
          <a:chOff x="0" y="0"/>
          <a:chExt cx="0" cy="0"/>
        </a:xfrm>
      </p:grpSpPr>
      <p:pic>
        <p:nvPicPr>
          <p:cNvPr id="10" name="Picture 9" descr="A picture containing text, clipart, businesscard&#10;&#10;Description automatically generated">
            <a:extLst>
              <a:ext uri="{FF2B5EF4-FFF2-40B4-BE49-F238E27FC236}">
                <a16:creationId xmlns:a16="http://schemas.microsoft.com/office/drawing/2014/main" id="{F43D08B7-A1D4-100F-4906-787FB6A70422}"/>
              </a:ext>
            </a:extLst>
          </p:cNvPr>
          <p:cNvPicPr>
            <a:picLocks noChangeAspect="1"/>
          </p:cNvPicPr>
          <p:nvPr/>
        </p:nvPicPr>
        <p:blipFill>
          <a:blip r:embed="rId3"/>
          <a:stretch>
            <a:fillRect/>
          </a:stretch>
        </p:blipFill>
        <p:spPr>
          <a:xfrm>
            <a:off x="9925308" y="72178"/>
            <a:ext cx="2000250" cy="1266825"/>
          </a:xfrm>
          <a:prstGeom prst="rect">
            <a:avLst/>
          </a:prstGeom>
        </p:spPr>
      </p:pic>
      <p:pic>
        <p:nvPicPr>
          <p:cNvPr id="15" name="Picture 14">
            <a:extLst>
              <a:ext uri="{FF2B5EF4-FFF2-40B4-BE49-F238E27FC236}">
                <a16:creationId xmlns:a16="http://schemas.microsoft.com/office/drawing/2014/main" id="{FBF39D2A-1F89-8F1C-6332-E5654D4CDE0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75DF74DE-8A20-D288-B498-65C8660FB50B}"/>
              </a:ext>
            </a:extLst>
          </p:cNvPr>
          <p:cNvSpPr>
            <a:spLocks noGrp="1"/>
          </p:cNvSpPr>
          <p:nvPr>
            <p:ph type="sldNum" sz="quarter" idx="12"/>
          </p:nvPr>
        </p:nvSpPr>
        <p:spPr/>
        <p:txBody>
          <a:bodyPr/>
          <a:lstStyle/>
          <a:p>
            <a:fld id="{330EA680-D336-4FF7-8B7A-9848BB0A1C32}" type="slidenum">
              <a:rPr lang="en-US" smtClean="0"/>
              <a:t>99</a:t>
            </a:fld>
            <a:endParaRPr lang="en-US"/>
          </a:p>
        </p:txBody>
      </p:sp>
      <p:sp>
        <p:nvSpPr>
          <p:cNvPr id="11" name="TextBox 10">
            <a:extLst>
              <a:ext uri="{FF2B5EF4-FFF2-40B4-BE49-F238E27FC236}">
                <a16:creationId xmlns:a16="http://schemas.microsoft.com/office/drawing/2014/main" id="{3A4EAB98-9E8E-657C-732B-58B8A6209017}"/>
              </a:ext>
            </a:extLst>
          </p:cNvPr>
          <p:cNvSpPr txBox="1"/>
          <p:nvPr/>
        </p:nvSpPr>
        <p:spPr>
          <a:xfrm>
            <a:off x="2812791" y="1548795"/>
            <a:ext cx="8074283" cy="3785652"/>
          </a:xfrm>
          <a:prstGeom prst="rect">
            <a:avLst/>
          </a:prstGeom>
          <a:noFill/>
        </p:spPr>
        <p:txBody>
          <a:bodyPr wrap="square" rtlCol="0">
            <a:spAutoFit/>
          </a:bodyPr>
          <a:lstStyle/>
          <a:p>
            <a:pPr algn="ctr"/>
            <a:r>
              <a:rPr lang="en-GB" sz="8000" b="1" dirty="0">
                <a:solidFill>
                  <a:schemeClr val="bg1"/>
                </a:solidFill>
              </a:rPr>
              <a:t>Self-Supervised Representation Learning</a:t>
            </a:r>
          </a:p>
        </p:txBody>
      </p:sp>
    </p:spTree>
    <p:extLst>
      <p:ext uri="{BB962C8B-B14F-4D97-AF65-F5344CB8AC3E}">
        <p14:creationId xmlns:p14="http://schemas.microsoft.com/office/powerpoint/2010/main" val="206344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15099</TotalTime>
  <Words>8163</Words>
  <Application>Microsoft Office PowerPoint</Application>
  <PresentationFormat>Widescreen</PresentationFormat>
  <Paragraphs>1487</Paragraphs>
  <Slides>197</Slides>
  <Notes>173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197</vt:i4>
      </vt:variant>
    </vt:vector>
  </HeadingPairs>
  <TitlesOfParts>
    <vt:vector size="211" baseType="lpstr">
      <vt:lpstr>Google Sans</vt:lpstr>
      <vt:lpstr>HelveticaNeue Regular</vt:lpstr>
      <vt:lpstr>Linux Libertine</vt:lpstr>
      <vt:lpstr>arial</vt:lpstr>
      <vt:lpstr>arial</vt:lpstr>
      <vt:lpstr>Brush Script MT</vt:lpstr>
      <vt:lpstr>Calibri</vt:lpstr>
      <vt:lpstr>Calibri Light</vt:lpstr>
      <vt:lpstr>Colonna MT</vt:lpstr>
      <vt:lpstr>Fairwater Script</vt:lpstr>
      <vt:lpstr>Roboto</vt:lpstr>
      <vt:lpstr>Times New Roman</vt:lpstr>
      <vt:lpstr>Wingdings</vt:lpstr>
      <vt:lpstr>Office Theme</vt:lpstr>
      <vt:lpstr>A Gaze into the Art World: Predicting Visual Attention Using Deep Learning</vt:lpstr>
      <vt:lpstr>Context</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 </vt:lpstr>
      <vt:lpstr>Experiment </vt:lpstr>
      <vt:lpstr>PowerPoint Presentation</vt:lpstr>
      <vt:lpstr>PowerPoint Presentation</vt:lpstr>
      <vt:lpstr>PowerPoint Presentation</vt:lpstr>
      <vt:lpstr>Experiment </vt:lpstr>
      <vt:lpstr>Eye Tracking</vt:lpstr>
      <vt:lpstr>Eye Tracking</vt:lpstr>
      <vt:lpstr>Eye Tracking </vt:lpstr>
      <vt:lpstr>Experiment</vt:lpstr>
      <vt:lpstr>Participant  Form </vt:lpstr>
      <vt:lpstr>Experiment </vt:lpstr>
      <vt:lpstr>Dataset </vt:lpstr>
      <vt:lpstr>Dataset </vt:lpstr>
      <vt:lpstr>Dataset </vt:lpstr>
      <vt:lpstr>Dataset </vt:lpstr>
      <vt:lpstr>Dataset </vt:lpstr>
      <vt:lpstr>PowerPoint Presentation</vt:lpstr>
      <vt:lpstr>PowerPoint Presentation</vt:lpstr>
      <vt:lpstr>PowerPoint Presentation</vt:lpstr>
      <vt:lpstr>PowerPoint Presentation</vt:lpstr>
      <vt:lpstr>PowerPoint Presentation</vt:lpstr>
      <vt:lpstr>Computational Modelling for Visual Saliency  &amp; Scanpath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 </vt:lpstr>
      <vt:lpstr>PowerPoint Presentation</vt:lpstr>
      <vt:lpstr>PowerPoint Presentation</vt:lpstr>
      <vt:lpstr>PowerPoint Presentation</vt:lpstr>
      <vt:lpstr>PowerPoint Presentation</vt:lpstr>
      <vt:lpstr>Domain Adaptive modelling</vt:lpstr>
      <vt:lpstr>Domain Adaptive modelling</vt:lpstr>
      <vt:lpstr>Domain Adaptive modelling</vt:lpstr>
      <vt:lpstr>Domain Adaptive modelling</vt:lpstr>
      <vt:lpstr>Domain Adaptive modelling</vt:lpstr>
      <vt:lpstr>Domain Adaptive modelling</vt:lpstr>
      <vt:lpstr>Domain Adaptive modelling</vt:lpstr>
      <vt:lpstr>Domain Adaptive modelling</vt:lpstr>
      <vt:lpstr>PowerPoint Presentation</vt:lpstr>
      <vt:lpstr>PowerPoint Presentation</vt:lpstr>
      <vt:lpstr>PowerPoint Presentation</vt:lpstr>
      <vt:lpstr>Results 2.1 (Qualitative)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SPGen</vt:lpstr>
      <vt:lpstr>SPGen</vt:lpstr>
      <vt:lpstr>SPGen</vt:lpstr>
      <vt:lpstr>SPGen</vt:lpstr>
      <vt:lpstr>SPGen</vt:lpstr>
      <vt:lpstr>PowerPoint Presentation</vt:lpstr>
      <vt:lpstr>PowerPoint Presentation</vt:lpstr>
      <vt:lpstr>PowerPoint Presentation</vt:lpstr>
      <vt:lpstr>PowerPoint Presentation</vt:lpstr>
      <vt:lpstr>PowerPoint Presentation</vt:lpstr>
      <vt:lpstr>Dataset </vt:lpstr>
      <vt:lpstr>PowerPoint Presentation</vt:lpstr>
      <vt:lpstr>PowerPoint Presentation</vt:lpstr>
      <vt:lpstr>PowerPoint Presentation</vt:lpstr>
      <vt:lpstr>PowerPoint Presentation</vt:lpstr>
      <vt:lpstr>Method ( Proposed Model )</vt:lpstr>
      <vt:lpstr>Method 3</vt:lpstr>
      <vt:lpstr>Method 3</vt:lpstr>
      <vt:lpstr>Method 3</vt:lpstr>
      <vt:lpstr>Method 3</vt:lpstr>
      <vt:lpstr>Method 3</vt:lpstr>
      <vt:lpstr>PowerPoint Presentation</vt:lpstr>
      <vt:lpstr>PowerPoint Presentation</vt:lpstr>
      <vt:lpstr>Results 3</vt:lpstr>
      <vt:lpstr>Results 3</vt:lpstr>
      <vt:lpstr>PowerPoint Presentation</vt:lpstr>
      <vt:lpstr>PowerPoint Presentation</vt:lpstr>
      <vt:lpstr>PowerPoint Presentation</vt:lpstr>
      <vt:lpstr>PowerPoint Presentation</vt:lpstr>
      <vt:lpstr>PowerPoint Presentation</vt:lpstr>
      <vt:lpstr>PowerPoint Presentation</vt:lpstr>
      <vt:lpstr>Neural Style Transfer (NST)</vt:lpstr>
      <vt:lpstr>Method 3 ( Self supervised Learning )</vt:lpstr>
      <vt:lpstr>Method 3 ( Self supervised Learning )</vt:lpstr>
      <vt:lpstr>Method 3 ( Self supervised Learning )</vt:lpstr>
      <vt:lpstr>Method 3 ( Self supervised Learning )</vt:lpstr>
      <vt:lpstr>Method 3 ( Self supervised Learning )</vt:lpstr>
      <vt:lpstr>Method 3 ( Self supervised Learning )</vt:lpstr>
      <vt:lpstr>Results 3</vt:lpstr>
      <vt:lpstr>Results 3</vt:lpstr>
      <vt:lpstr>Dataset </vt:lpstr>
      <vt:lpstr>PowerPoint Presentation</vt:lpstr>
      <vt:lpstr>PowerPoint Presentation</vt:lpstr>
      <vt:lpstr>PowerPoint Presentation</vt:lpstr>
      <vt:lpstr>PowerPoint Presentation</vt:lpstr>
      <vt:lpstr>PowerPoint Presentation</vt:lpstr>
      <vt:lpstr>Network Architecture</vt:lpstr>
      <vt:lpstr>Inter-Observer Disparity</vt:lpstr>
      <vt:lpstr>Inter-Observer Disparity</vt:lpstr>
      <vt:lpstr>Inter-Observer Disparity</vt:lpstr>
      <vt:lpstr>Method</vt:lpstr>
      <vt:lpstr>Method</vt:lpstr>
      <vt:lpstr>Method</vt:lpstr>
      <vt:lpstr>Method</vt:lpstr>
      <vt:lpstr>Method</vt:lpstr>
      <vt:lpstr>Method</vt:lpstr>
      <vt:lpstr>Method</vt:lpstr>
      <vt:lpstr>PowerPoint Presentation</vt:lpstr>
      <vt:lpstr>PowerPoint Presentation</vt:lpstr>
      <vt:lpstr>Results 3</vt:lpstr>
      <vt:lpstr>Results 3</vt:lpstr>
      <vt:lpstr>Dataset </vt:lpstr>
      <vt:lpstr>PowerPoint Presentation</vt:lpstr>
      <vt:lpstr>PowerPoint Presentation</vt:lpstr>
      <vt:lpstr>PowerPoint Presentation</vt:lpstr>
      <vt:lpstr>Publications </vt:lpstr>
      <vt:lpstr>PowerPoint Presentation</vt:lpstr>
      <vt:lpstr>PowerPoint Presentation</vt:lpstr>
      <vt:lpstr>PowerPoint Presentation</vt:lpstr>
      <vt:lpstr>PowerPoint Presentation</vt:lpstr>
      <vt:lpstr>PowerPoint Presentation</vt:lpstr>
      <vt:lpstr>PowerPoint Presentation</vt:lpstr>
      <vt:lpstr>Participants </vt:lpstr>
      <vt:lpstr>Dataset </vt:lpstr>
      <vt:lpstr>Dataset </vt:lpstr>
      <vt:lpstr>Dataset </vt:lpstr>
      <vt:lpstr>Dataset </vt:lpstr>
      <vt:lpstr>Dataset </vt:lpstr>
      <vt:lpstr>Dataset </vt:lpstr>
      <vt:lpstr>Dataset </vt:lpstr>
      <vt:lpstr>Participants </vt:lpstr>
      <vt:lpstr>Participants </vt:lpstr>
      <vt:lpstr>Participants </vt:lpstr>
      <vt:lpstr>Dataset </vt:lpstr>
      <vt:lpstr>Dataset </vt:lpstr>
      <vt:lpstr>Dataset </vt:lpstr>
      <vt:lpstr>Dataset </vt:lpstr>
      <vt:lpstr>Dataset </vt:lpstr>
      <vt:lpstr>PowerPoint Presentation</vt:lpstr>
      <vt:lpstr>CBAM </vt:lpstr>
      <vt:lpstr>SAM </vt:lpstr>
      <vt:lpstr>Loss Salypath </vt:lpstr>
      <vt:lpstr>CBAM Ablation</vt:lpstr>
      <vt:lpstr>Joint Training Ablation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attention for paintings using deep learning approaches</dc:title>
  <dc:creator>Mohamed Amine KERKOURI</dc:creator>
  <cp:lastModifiedBy>Mohamed Amine KERKOURI</cp:lastModifiedBy>
  <cp:revision>13</cp:revision>
  <dcterms:created xsi:type="dcterms:W3CDTF">2023-06-15T05:01:50Z</dcterms:created>
  <dcterms:modified xsi:type="dcterms:W3CDTF">2024-03-03T23:35:04Z</dcterms:modified>
</cp:coreProperties>
</file>